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39"/>
  </p:notesMasterIdLst>
  <p:handoutMasterIdLst>
    <p:handoutMasterId r:id="rId40"/>
  </p:handoutMasterIdLst>
  <p:sldIdLst>
    <p:sldId id="262" r:id="rId6"/>
    <p:sldId id="256" r:id="rId7"/>
    <p:sldId id="337" r:id="rId8"/>
    <p:sldId id="338" r:id="rId9"/>
    <p:sldId id="339" r:id="rId10"/>
    <p:sldId id="335" r:id="rId11"/>
    <p:sldId id="340" r:id="rId12"/>
    <p:sldId id="341" r:id="rId13"/>
    <p:sldId id="267" r:id="rId14"/>
    <p:sldId id="342" r:id="rId15"/>
    <p:sldId id="343" r:id="rId16"/>
    <p:sldId id="275" r:id="rId17"/>
    <p:sldId id="318" r:id="rId18"/>
    <p:sldId id="277" r:id="rId19"/>
    <p:sldId id="276" r:id="rId20"/>
    <p:sldId id="308" r:id="rId21"/>
    <p:sldId id="345" r:id="rId22"/>
    <p:sldId id="307" r:id="rId23"/>
    <p:sldId id="321" r:id="rId24"/>
    <p:sldId id="346" r:id="rId25"/>
    <p:sldId id="319" r:id="rId26"/>
    <p:sldId id="289" r:id="rId27"/>
    <p:sldId id="320" r:id="rId28"/>
    <p:sldId id="347" r:id="rId29"/>
    <p:sldId id="322" r:id="rId30"/>
    <p:sldId id="348" r:id="rId31"/>
    <p:sldId id="309" r:id="rId32"/>
    <p:sldId id="350" r:id="rId33"/>
    <p:sldId id="351" r:id="rId34"/>
    <p:sldId id="349" r:id="rId35"/>
    <p:sldId id="274" r:id="rId36"/>
    <p:sldId id="352" r:id="rId37"/>
    <p:sldId id="266" r:id="rId38"/>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3B78"/>
    <a:srgbClr val="045594"/>
    <a:srgbClr val="FD9F5F"/>
    <a:srgbClr val="00B0F0"/>
    <a:srgbClr val="1C6F47"/>
    <a:srgbClr val="F4B18C"/>
    <a:srgbClr val="F4D48C"/>
    <a:srgbClr val="E58843"/>
    <a:srgbClr val="DF82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7320D5-E4FE-4ABD-A466-E4DCD4110F3B}" v="121" dt="2025-10-29T00:57:21.3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1795" autoAdjust="0"/>
  </p:normalViewPr>
  <p:slideViewPr>
    <p:cSldViewPr snapToGrid="0">
      <p:cViewPr varScale="1">
        <p:scale>
          <a:sx n="71" d="100"/>
          <a:sy n="71" d="100"/>
        </p:scale>
        <p:origin x="1330" y="45"/>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undo custSel modSld">
      <pc:chgData name="Heidi Schneider" userId="d04c962a-8450-4fd9-b1ff-442e3d3ea2e5" providerId="ADAL" clId="{79EDD41D-44E5-4D84-BEB9-F58F110BBF61}" dt="2025-10-29T00:58:01.486" v="2194" actId="20577"/>
      <pc:docMkLst>
        <pc:docMk/>
      </pc:docMkLst>
      <pc:sldChg chg="modSp mod">
        <pc:chgData name="Heidi Schneider" userId="d04c962a-8450-4fd9-b1ff-442e3d3ea2e5" providerId="ADAL" clId="{79EDD41D-44E5-4D84-BEB9-F58F110BBF61}" dt="2025-10-29T00:08:43.807" v="5" actId="207"/>
        <pc:sldMkLst>
          <pc:docMk/>
          <pc:sldMk cId="1099241559" sldId="256"/>
        </pc:sldMkLst>
        <pc:spChg chg="mod">
          <ac:chgData name="Heidi Schneider" userId="d04c962a-8450-4fd9-b1ff-442e3d3ea2e5" providerId="ADAL" clId="{79EDD41D-44E5-4D84-BEB9-F58F110BBF61}" dt="2025-10-29T00:08:33.199" v="1" actId="207"/>
          <ac:spMkLst>
            <pc:docMk/>
            <pc:sldMk cId="1099241559" sldId="256"/>
            <ac:spMk id="4" creationId="{0A535E39-AFC0-320C-82C7-2A408E27559A}"/>
          </ac:spMkLst>
        </pc:spChg>
        <pc:spChg chg="mod">
          <ac:chgData name="Heidi Schneider" userId="d04c962a-8450-4fd9-b1ff-442e3d3ea2e5" providerId="ADAL" clId="{79EDD41D-44E5-4D84-BEB9-F58F110BBF61}" dt="2025-10-29T00:08:43.807" v="5" actId="207"/>
          <ac:spMkLst>
            <pc:docMk/>
            <pc:sldMk cId="1099241559" sldId="256"/>
            <ac:spMk id="62" creationId="{7155A463-B93D-E83A-D240-2A4903B056D1}"/>
          </ac:spMkLst>
        </pc:spChg>
        <pc:spChg chg="mod">
          <ac:chgData name="Heidi Schneider" userId="d04c962a-8450-4fd9-b1ff-442e3d3ea2e5" providerId="ADAL" clId="{79EDD41D-44E5-4D84-BEB9-F58F110BBF61}" dt="2025-10-29T00:08:38.592" v="3" actId="207"/>
          <ac:spMkLst>
            <pc:docMk/>
            <pc:sldMk cId="1099241559" sldId="256"/>
            <ac:spMk id="79" creationId="{3565B157-82E5-2360-0010-118056782700}"/>
          </ac:spMkLst>
        </pc:spChg>
      </pc:sldChg>
      <pc:sldChg chg="modSp mod">
        <pc:chgData name="Heidi Schneider" userId="d04c962a-8450-4fd9-b1ff-442e3d3ea2e5" providerId="ADAL" clId="{79EDD41D-44E5-4D84-BEB9-F58F110BBF61}" dt="2025-10-29T00:13:27.042" v="182" actId="1076"/>
        <pc:sldMkLst>
          <pc:docMk/>
          <pc:sldMk cId="1763263509" sldId="267"/>
        </pc:sldMkLst>
        <pc:spChg chg="mod">
          <ac:chgData name="Heidi Schneider" userId="d04c962a-8450-4fd9-b1ff-442e3d3ea2e5" providerId="ADAL" clId="{79EDD41D-44E5-4D84-BEB9-F58F110BBF61}" dt="2025-10-29T00:13:27.042" v="182" actId="1076"/>
          <ac:spMkLst>
            <pc:docMk/>
            <pc:sldMk cId="1763263509" sldId="267"/>
            <ac:spMk id="3" creationId="{00000000-0000-0000-0000-000000000000}"/>
          </ac:spMkLst>
        </pc:spChg>
      </pc:sldChg>
      <pc:sldChg chg="modAnim modNotesTx">
        <pc:chgData name="Heidi Schneider" userId="d04c962a-8450-4fd9-b1ff-442e3d3ea2e5" providerId="ADAL" clId="{79EDD41D-44E5-4D84-BEB9-F58F110BBF61}" dt="2025-10-29T00:57:54.825" v="2185" actId="20577"/>
        <pc:sldMkLst>
          <pc:docMk/>
          <pc:sldMk cId="2600501070" sldId="274"/>
        </pc:sldMkLst>
      </pc:sldChg>
      <pc:sldChg chg="modSp mod modNotesTx">
        <pc:chgData name="Heidi Schneider" userId="d04c962a-8450-4fd9-b1ff-442e3d3ea2e5" providerId="ADAL" clId="{79EDD41D-44E5-4D84-BEB9-F58F110BBF61}" dt="2025-10-29T00:16:31.056" v="523" actId="20577"/>
        <pc:sldMkLst>
          <pc:docMk/>
          <pc:sldMk cId="2666547319" sldId="275"/>
        </pc:sldMkLst>
        <pc:spChg chg="mod">
          <ac:chgData name="Heidi Schneider" userId="d04c962a-8450-4fd9-b1ff-442e3d3ea2e5" providerId="ADAL" clId="{79EDD41D-44E5-4D84-BEB9-F58F110BBF61}" dt="2025-10-29T00:15:45.740" v="492" actId="255"/>
          <ac:spMkLst>
            <pc:docMk/>
            <pc:sldMk cId="2666547319" sldId="275"/>
            <ac:spMk id="3" creationId="{00000000-0000-0000-0000-000000000000}"/>
          </ac:spMkLst>
        </pc:spChg>
        <pc:spChg chg="mod">
          <ac:chgData name="Heidi Schneider" userId="d04c962a-8450-4fd9-b1ff-442e3d3ea2e5" providerId="ADAL" clId="{79EDD41D-44E5-4D84-BEB9-F58F110BBF61}" dt="2025-10-29T00:15:53.957" v="494" actId="14100"/>
          <ac:spMkLst>
            <pc:docMk/>
            <pc:sldMk cId="2666547319" sldId="275"/>
            <ac:spMk id="10" creationId="{0E676C1D-3685-15A8-C577-E51DCC8177A8}"/>
          </ac:spMkLst>
        </pc:spChg>
      </pc:sldChg>
      <pc:sldChg chg="modSp mod modNotesTx">
        <pc:chgData name="Heidi Schneider" userId="d04c962a-8450-4fd9-b1ff-442e3d3ea2e5" providerId="ADAL" clId="{79EDD41D-44E5-4D84-BEB9-F58F110BBF61}" dt="2025-10-29T00:19:17.542" v="679" actId="20577"/>
        <pc:sldMkLst>
          <pc:docMk/>
          <pc:sldMk cId="1166634483" sldId="277"/>
        </pc:sldMkLst>
        <pc:spChg chg="mod">
          <ac:chgData name="Heidi Schneider" userId="d04c962a-8450-4fd9-b1ff-442e3d3ea2e5" providerId="ADAL" clId="{79EDD41D-44E5-4D84-BEB9-F58F110BBF61}" dt="2025-10-29T00:19:01.371" v="675" actId="207"/>
          <ac:spMkLst>
            <pc:docMk/>
            <pc:sldMk cId="1166634483" sldId="277"/>
            <ac:spMk id="3" creationId="{00000000-0000-0000-0000-000000000000}"/>
          </ac:spMkLst>
        </pc:spChg>
        <pc:spChg chg="mod">
          <ac:chgData name="Heidi Schneider" userId="d04c962a-8450-4fd9-b1ff-442e3d3ea2e5" providerId="ADAL" clId="{79EDD41D-44E5-4D84-BEB9-F58F110BBF61}" dt="2025-10-29T00:17:30.189" v="531" actId="14100"/>
          <ac:spMkLst>
            <pc:docMk/>
            <pc:sldMk cId="1166634483" sldId="277"/>
            <ac:spMk id="10" creationId="{2121A786-ED91-2A66-8520-10AFE61490AE}"/>
          </ac:spMkLst>
        </pc:spChg>
      </pc:sldChg>
      <pc:sldChg chg="modSp mod modAnim">
        <pc:chgData name="Heidi Schneider" userId="d04c962a-8450-4fd9-b1ff-442e3d3ea2e5" providerId="ADAL" clId="{79EDD41D-44E5-4D84-BEB9-F58F110BBF61}" dt="2025-10-29T00:53:04.991" v="2155"/>
        <pc:sldMkLst>
          <pc:docMk/>
          <pc:sldMk cId="2044001118" sldId="289"/>
        </pc:sldMkLst>
        <pc:spChg chg="mod">
          <ac:chgData name="Heidi Schneider" userId="d04c962a-8450-4fd9-b1ff-442e3d3ea2e5" providerId="ADAL" clId="{79EDD41D-44E5-4D84-BEB9-F58F110BBF61}" dt="2025-10-29T00:24:59.979" v="701" actId="122"/>
          <ac:spMkLst>
            <pc:docMk/>
            <pc:sldMk cId="2044001118" sldId="289"/>
            <ac:spMk id="3" creationId="{F0B34072-A354-464C-A4CA-1B1EF7E529D2}"/>
          </ac:spMkLst>
        </pc:spChg>
        <pc:picChg chg="ord">
          <ac:chgData name="Heidi Schneider" userId="d04c962a-8450-4fd9-b1ff-442e3d3ea2e5" providerId="ADAL" clId="{79EDD41D-44E5-4D84-BEB9-F58F110BBF61}" dt="2025-10-29T00:24:21.262" v="694" actId="166"/>
          <ac:picMkLst>
            <pc:docMk/>
            <pc:sldMk cId="2044001118" sldId="289"/>
            <ac:picMk id="5" creationId="{BF01D92B-688E-43C7-913A-A74B805ABCE2}"/>
          </ac:picMkLst>
        </pc:picChg>
      </pc:sldChg>
      <pc:sldChg chg="modSp mod">
        <pc:chgData name="Heidi Schneider" userId="d04c962a-8450-4fd9-b1ff-442e3d3ea2e5" providerId="ADAL" clId="{79EDD41D-44E5-4D84-BEB9-F58F110BBF61}" dt="2025-10-29T00:50:01.937" v="2132" actId="20577"/>
        <pc:sldMkLst>
          <pc:docMk/>
          <pc:sldMk cId="2737029756" sldId="308"/>
        </pc:sldMkLst>
        <pc:spChg chg="mod">
          <ac:chgData name="Heidi Schneider" userId="d04c962a-8450-4fd9-b1ff-442e3d3ea2e5" providerId="ADAL" clId="{79EDD41D-44E5-4D84-BEB9-F58F110BBF61}" dt="2025-10-29T00:50:01.937" v="2132" actId="20577"/>
          <ac:spMkLst>
            <pc:docMk/>
            <pc:sldMk cId="2737029756" sldId="308"/>
            <ac:spMk id="2" creationId="{00000000-0000-0000-0000-000000000000}"/>
          </ac:spMkLst>
        </pc:spChg>
        <pc:spChg chg="mod">
          <ac:chgData name="Heidi Schneider" userId="d04c962a-8450-4fd9-b1ff-442e3d3ea2e5" providerId="ADAL" clId="{79EDD41D-44E5-4D84-BEB9-F58F110BBF61}" dt="2025-10-29T00:20:06.197" v="683" actId="692"/>
          <ac:spMkLst>
            <pc:docMk/>
            <pc:sldMk cId="2737029756" sldId="308"/>
            <ac:spMk id="6" creationId="{B590EAFA-C091-DE31-2E72-A9B6B3B4D92B}"/>
          </ac:spMkLst>
        </pc:spChg>
        <pc:spChg chg="mod">
          <ac:chgData name="Heidi Schneider" userId="d04c962a-8450-4fd9-b1ff-442e3d3ea2e5" providerId="ADAL" clId="{79EDD41D-44E5-4D84-BEB9-F58F110BBF61}" dt="2025-10-29T00:20:06.197" v="683" actId="692"/>
          <ac:spMkLst>
            <pc:docMk/>
            <pc:sldMk cId="2737029756" sldId="308"/>
            <ac:spMk id="7" creationId="{C119E627-941A-590D-B63C-AFE40E8A7B3E}"/>
          </ac:spMkLst>
        </pc:spChg>
        <pc:spChg chg="mod">
          <ac:chgData name="Heidi Schneider" userId="d04c962a-8450-4fd9-b1ff-442e3d3ea2e5" providerId="ADAL" clId="{79EDD41D-44E5-4D84-BEB9-F58F110BBF61}" dt="2025-10-29T00:20:06.197" v="683" actId="692"/>
          <ac:spMkLst>
            <pc:docMk/>
            <pc:sldMk cId="2737029756" sldId="308"/>
            <ac:spMk id="8" creationId="{6551390C-2A48-54C2-8767-1E449B303596}"/>
          </ac:spMkLst>
        </pc:spChg>
      </pc:sldChg>
      <pc:sldChg chg="modNotesTx">
        <pc:chgData name="Heidi Schneider" userId="d04c962a-8450-4fd9-b1ff-442e3d3ea2e5" providerId="ADAL" clId="{79EDD41D-44E5-4D84-BEB9-F58F110BBF61}" dt="2025-10-29T00:30:23.212" v="1425" actId="20577"/>
        <pc:sldMkLst>
          <pc:docMk/>
          <pc:sldMk cId="4239261089" sldId="309"/>
        </pc:sldMkLst>
      </pc:sldChg>
      <pc:sldChg chg="modSp mod">
        <pc:chgData name="Heidi Schneider" userId="d04c962a-8450-4fd9-b1ff-442e3d3ea2e5" providerId="ADAL" clId="{79EDD41D-44E5-4D84-BEB9-F58F110BBF61}" dt="2025-10-29T00:48:36.779" v="2124" actId="20577"/>
        <pc:sldMkLst>
          <pc:docMk/>
          <pc:sldMk cId="694809132" sldId="318"/>
        </pc:sldMkLst>
        <pc:spChg chg="mod">
          <ac:chgData name="Heidi Schneider" userId="d04c962a-8450-4fd9-b1ff-442e3d3ea2e5" providerId="ADAL" clId="{79EDD41D-44E5-4D84-BEB9-F58F110BBF61}" dt="2025-10-29T00:48:36.779" v="2124" actId="20577"/>
          <ac:spMkLst>
            <pc:docMk/>
            <pc:sldMk cId="694809132" sldId="318"/>
            <ac:spMk id="3" creationId="{00000000-0000-0000-0000-000000000000}"/>
          </ac:spMkLst>
        </pc:spChg>
        <pc:spChg chg="mod">
          <ac:chgData name="Heidi Schneider" userId="d04c962a-8450-4fd9-b1ff-442e3d3ea2e5" providerId="ADAL" clId="{79EDD41D-44E5-4D84-BEB9-F58F110BBF61}" dt="2025-10-29T00:16:47.938" v="525" actId="14100"/>
          <ac:spMkLst>
            <pc:docMk/>
            <pc:sldMk cId="694809132" sldId="318"/>
            <ac:spMk id="13" creationId="{35596658-BEBC-8C51-4CB5-4D6B1F5CA38D}"/>
          </ac:spMkLst>
        </pc:spChg>
      </pc:sldChg>
      <pc:sldChg chg="modSp mod">
        <pc:chgData name="Heidi Schneider" userId="d04c962a-8450-4fd9-b1ff-442e3d3ea2e5" providerId="ADAL" clId="{79EDD41D-44E5-4D84-BEB9-F58F110BBF61}" dt="2025-10-29T00:23:50.069" v="692" actId="14100"/>
        <pc:sldMkLst>
          <pc:docMk/>
          <pc:sldMk cId="1710442455" sldId="319"/>
        </pc:sldMkLst>
        <pc:spChg chg="mod">
          <ac:chgData name="Heidi Schneider" userId="d04c962a-8450-4fd9-b1ff-442e3d3ea2e5" providerId="ADAL" clId="{79EDD41D-44E5-4D84-BEB9-F58F110BBF61}" dt="2025-10-29T00:23:46.071" v="691" actId="14100"/>
          <ac:spMkLst>
            <pc:docMk/>
            <pc:sldMk cId="1710442455" sldId="319"/>
            <ac:spMk id="9" creationId="{B5CBE436-7977-FCBB-AB1E-AAC2D464C952}"/>
          </ac:spMkLst>
        </pc:spChg>
        <pc:spChg chg="mod">
          <ac:chgData name="Heidi Schneider" userId="d04c962a-8450-4fd9-b1ff-442e3d3ea2e5" providerId="ADAL" clId="{79EDD41D-44E5-4D84-BEB9-F58F110BBF61}" dt="2025-10-29T00:23:50.069" v="692" actId="14100"/>
          <ac:spMkLst>
            <pc:docMk/>
            <pc:sldMk cId="1710442455" sldId="319"/>
            <ac:spMk id="10" creationId="{34D7102F-2160-CE46-EA4A-84CFFA739051}"/>
          </ac:spMkLst>
        </pc:spChg>
        <pc:spChg chg="mod">
          <ac:chgData name="Heidi Schneider" userId="d04c962a-8450-4fd9-b1ff-442e3d3ea2e5" providerId="ADAL" clId="{79EDD41D-44E5-4D84-BEB9-F58F110BBF61}" dt="2025-10-29T00:23:46.071" v="691" actId="14100"/>
          <ac:spMkLst>
            <pc:docMk/>
            <pc:sldMk cId="1710442455" sldId="319"/>
            <ac:spMk id="11" creationId="{1915B916-B7AA-CC7B-A2E9-4C6BBF45248D}"/>
          </ac:spMkLst>
        </pc:spChg>
        <pc:spChg chg="mod">
          <ac:chgData name="Heidi Schneider" userId="d04c962a-8450-4fd9-b1ff-442e3d3ea2e5" providerId="ADAL" clId="{79EDD41D-44E5-4D84-BEB9-F58F110BBF61}" dt="2025-10-29T00:23:46.071" v="691" actId="14100"/>
          <ac:spMkLst>
            <pc:docMk/>
            <pc:sldMk cId="1710442455" sldId="319"/>
            <ac:spMk id="12" creationId="{F91F7F08-0DBF-7F4B-3AA4-CCA6B10E771E}"/>
          </ac:spMkLst>
        </pc:spChg>
      </pc:sldChg>
      <pc:sldChg chg="modSp mod">
        <pc:chgData name="Heidi Schneider" userId="d04c962a-8450-4fd9-b1ff-442e3d3ea2e5" providerId="ADAL" clId="{79EDD41D-44E5-4D84-BEB9-F58F110BBF61}" dt="2025-10-29T00:24:39.817" v="697" actId="1076"/>
        <pc:sldMkLst>
          <pc:docMk/>
          <pc:sldMk cId="1783950834" sldId="320"/>
        </pc:sldMkLst>
        <pc:spChg chg="mod">
          <ac:chgData name="Heidi Schneider" userId="d04c962a-8450-4fd9-b1ff-442e3d3ea2e5" providerId="ADAL" clId="{79EDD41D-44E5-4D84-BEB9-F58F110BBF61}" dt="2025-10-29T00:24:39.817" v="697" actId="1076"/>
          <ac:spMkLst>
            <pc:docMk/>
            <pc:sldMk cId="1783950834" sldId="320"/>
            <ac:spMk id="3" creationId="{F0B34072-A354-464C-A4CA-1B1EF7E529D2}"/>
          </ac:spMkLst>
        </pc:spChg>
      </pc:sldChg>
      <pc:sldChg chg="modSp mod">
        <pc:chgData name="Heidi Schneider" userId="d04c962a-8450-4fd9-b1ff-442e3d3ea2e5" providerId="ADAL" clId="{79EDD41D-44E5-4D84-BEB9-F58F110BBF61}" dt="2025-10-29T00:22:52.934" v="686" actId="255"/>
        <pc:sldMkLst>
          <pc:docMk/>
          <pc:sldMk cId="1948201057" sldId="321"/>
        </pc:sldMkLst>
        <pc:spChg chg="mod">
          <ac:chgData name="Heidi Schneider" userId="d04c962a-8450-4fd9-b1ff-442e3d3ea2e5" providerId="ADAL" clId="{79EDD41D-44E5-4D84-BEB9-F58F110BBF61}" dt="2025-10-29T00:22:52.934" v="686" actId="255"/>
          <ac:spMkLst>
            <pc:docMk/>
            <pc:sldMk cId="1948201057" sldId="321"/>
            <ac:spMk id="17" creationId="{18508FCD-8835-FE32-3407-A23225C07E7B}"/>
          </ac:spMkLst>
        </pc:spChg>
        <pc:spChg chg="mod">
          <ac:chgData name="Heidi Schneider" userId="d04c962a-8450-4fd9-b1ff-442e3d3ea2e5" providerId="ADAL" clId="{79EDD41D-44E5-4D84-BEB9-F58F110BBF61}" dt="2025-10-29T00:22:44.930" v="685" actId="255"/>
          <ac:spMkLst>
            <pc:docMk/>
            <pc:sldMk cId="1948201057" sldId="321"/>
            <ac:spMk id="19" creationId="{761D0F92-EAF7-B6A5-0C81-0864AD42C604}"/>
          </ac:spMkLst>
        </pc:spChg>
        <pc:spChg chg="mod">
          <ac:chgData name="Heidi Schneider" userId="d04c962a-8450-4fd9-b1ff-442e3d3ea2e5" providerId="ADAL" clId="{79EDD41D-44E5-4D84-BEB9-F58F110BBF61}" dt="2025-10-29T00:22:40.872" v="684" actId="255"/>
          <ac:spMkLst>
            <pc:docMk/>
            <pc:sldMk cId="1948201057" sldId="321"/>
            <ac:spMk id="21" creationId="{9F031FC5-76AB-EBF1-E74E-18151E5D6EC4}"/>
          </ac:spMkLst>
        </pc:spChg>
      </pc:sldChg>
      <pc:sldChg chg="modSp mod modAnim">
        <pc:chgData name="Heidi Schneider" userId="d04c962a-8450-4fd9-b1ff-442e3d3ea2e5" providerId="ADAL" clId="{79EDD41D-44E5-4D84-BEB9-F58F110BBF61}" dt="2025-10-29T00:55:19.220" v="2173" actId="20577"/>
        <pc:sldMkLst>
          <pc:docMk/>
          <pc:sldMk cId="2495926601" sldId="322"/>
        </pc:sldMkLst>
        <pc:spChg chg="mod">
          <ac:chgData name="Heidi Schneider" userId="d04c962a-8450-4fd9-b1ff-442e3d3ea2e5" providerId="ADAL" clId="{79EDD41D-44E5-4D84-BEB9-F58F110BBF61}" dt="2025-10-29T00:55:19.220" v="2173" actId="20577"/>
          <ac:spMkLst>
            <pc:docMk/>
            <pc:sldMk cId="2495926601" sldId="322"/>
            <ac:spMk id="3" creationId="{F0B34072-A354-464C-A4CA-1B1EF7E529D2}"/>
          </ac:spMkLst>
        </pc:spChg>
        <pc:spChg chg="mod">
          <ac:chgData name="Heidi Schneider" userId="d04c962a-8450-4fd9-b1ff-442e3d3ea2e5" providerId="ADAL" clId="{79EDD41D-44E5-4D84-BEB9-F58F110BBF61}" dt="2025-10-29T00:25:24.901" v="702" actId="692"/>
          <ac:spMkLst>
            <pc:docMk/>
            <pc:sldMk cId="2495926601" sldId="322"/>
            <ac:spMk id="8" creationId="{1F6F0E85-7487-3E47-B877-C877EC82AB61}"/>
          </ac:spMkLst>
        </pc:spChg>
        <pc:spChg chg="mod">
          <ac:chgData name="Heidi Schneider" userId="d04c962a-8450-4fd9-b1ff-442e3d3ea2e5" providerId="ADAL" clId="{79EDD41D-44E5-4D84-BEB9-F58F110BBF61}" dt="2025-10-29T00:25:24.901" v="702" actId="692"/>
          <ac:spMkLst>
            <pc:docMk/>
            <pc:sldMk cId="2495926601" sldId="322"/>
            <ac:spMk id="9" creationId="{B8A29660-B2F6-3947-CED3-B1DA9857B491}"/>
          </ac:spMkLst>
        </pc:spChg>
        <pc:spChg chg="mod">
          <ac:chgData name="Heidi Schneider" userId="d04c962a-8450-4fd9-b1ff-442e3d3ea2e5" providerId="ADAL" clId="{79EDD41D-44E5-4D84-BEB9-F58F110BBF61}" dt="2025-10-29T00:25:24.901" v="702" actId="692"/>
          <ac:spMkLst>
            <pc:docMk/>
            <pc:sldMk cId="2495926601" sldId="322"/>
            <ac:spMk id="10" creationId="{E124E173-386F-D3CA-0BE3-B78900D847D0}"/>
          </ac:spMkLst>
        </pc:spChg>
        <pc:spChg chg="mod">
          <ac:chgData name="Heidi Schneider" userId="d04c962a-8450-4fd9-b1ff-442e3d3ea2e5" providerId="ADAL" clId="{79EDD41D-44E5-4D84-BEB9-F58F110BBF61}" dt="2025-10-29T00:25:24.901" v="702" actId="692"/>
          <ac:spMkLst>
            <pc:docMk/>
            <pc:sldMk cId="2495926601" sldId="322"/>
            <ac:spMk id="11" creationId="{D440DC72-D946-5853-5795-74CEE8E6856D}"/>
          </ac:spMkLst>
        </pc:spChg>
        <pc:spChg chg="mod">
          <ac:chgData name="Heidi Schneider" userId="d04c962a-8450-4fd9-b1ff-442e3d3ea2e5" providerId="ADAL" clId="{79EDD41D-44E5-4D84-BEB9-F58F110BBF61}" dt="2025-10-29T00:25:24.901" v="702" actId="692"/>
          <ac:spMkLst>
            <pc:docMk/>
            <pc:sldMk cId="2495926601" sldId="322"/>
            <ac:spMk id="12" creationId="{A2CFFB73-4352-F327-B137-E3425A4C6619}"/>
          </ac:spMkLst>
        </pc:spChg>
        <pc:spChg chg="mod">
          <ac:chgData name="Heidi Schneider" userId="d04c962a-8450-4fd9-b1ff-442e3d3ea2e5" providerId="ADAL" clId="{79EDD41D-44E5-4D84-BEB9-F58F110BBF61}" dt="2025-10-29T00:25:24.901" v="702" actId="692"/>
          <ac:spMkLst>
            <pc:docMk/>
            <pc:sldMk cId="2495926601" sldId="322"/>
            <ac:spMk id="17" creationId="{7CAAA91C-0F67-9D0A-45CC-CA7389405C19}"/>
          </ac:spMkLst>
        </pc:spChg>
        <pc:spChg chg="mod">
          <ac:chgData name="Heidi Schneider" userId="d04c962a-8450-4fd9-b1ff-442e3d3ea2e5" providerId="ADAL" clId="{79EDD41D-44E5-4D84-BEB9-F58F110BBF61}" dt="2025-10-29T00:25:24.901" v="702" actId="692"/>
          <ac:spMkLst>
            <pc:docMk/>
            <pc:sldMk cId="2495926601" sldId="322"/>
            <ac:spMk id="18" creationId="{0DD8C277-8FAE-94BE-EE0A-FC758AC726D1}"/>
          </ac:spMkLst>
        </pc:spChg>
        <pc:spChg chg="mod">
          <ac:chgData name="Heidi Schneider" userId="d04c962a-8450-4fd9-b1ff-442e3d3ea2e5" providerId="ADAL" clId="{79EDD41D-44E5-4D84-BEB9-F58F110BBF61}" dt="2025-10-29T00:25:35.286" v="704" actId="692"/>
          <ac:spMkLst>
            <pc:docMk/>
            <pc:sldMk cId="2495926601" sldId="322"/>
            <ac:spMk id="22" creationId="{7ACD5506-46D7-CF84-B382-59ADD0B212A4}"/>
          </ac:spMkLst>
        </pc:spChg>
      </pc:sldChg>
      <pc:sldChg chg="modSp mod">
        <pc:chgData name="Heidi Schneider" userId="d04c962a-8450-4fd9-b1ff-442e3d3ea2e5" providerId="ADAL" clId="{79EDD41D-44E5-4D84-BEB9-F58F110BBF61}" dt="2025-10-29T00:10:10.773" v="58" actId="207"/>
        <pc:sldMkLst>
          <pc:docMk/>
          <pc:sldMk cId="2501178249" sldId="335"/>
        </pc:sldMkLst>
        <pc:spChg chg="mod">
          <ac:chgData name="Heidi Schneider" userId="d04c962a-8450-4fd9-b1ff-442e3d3ea2e5" providerId="ADAL" clId="{79EDD41D-44E5-4D84-BEB9-F58F110BBF61}" dt="2025-10-29T00:10:10.773" v="58" actId="207"/>
          <ac:spMkLst>
            <pc:docMk/>
            <pc:sldMk cId="2501178249" sldId="335"/>
            <ac:spMk id="4" creationId="{513A70AE-8A39-7F2D-9DCE-4A116E83ED0C}"/>
          </ac:spMkLst>
        </pc:spChg>
      </pc:sldChg>
      <pc:sldChg chg="modNotesTx">
        <pc:chgData name="Heidi Schneider" userId="d04c962a-8450-4fd9-b1ff-442e3d3ea2e5" providerId="ADAL" clId="{79EDD41D-44E5-4D84-BEB9-F58F110BBF61}" dt="2025-10-29T00:09:04.788" v="25" actId="114"/>
        <pc:sldMkLst>
          <pc:docMk/>
          <pc:sldMk cId="1634192029" sldId="337"/>
        </pc:sldMkLst>
      </pc:sldChg>
      <pc:sldChg chg="modNotesTx">
        <pc:chgData name="Heidi Schneider" userId="d04c962a-8450-4fd9-b1ff-442e3d3ea2e5" providerId="ADAL" clId="{79EDD41D-44E5-4D84-BEB9-F58F110BBF61}" dt="2025-10-29T00:09:27.563" v="36" actId="114"/>
        <pc:sldMkLst>
          <pc:docMk/>
          <pc:sldMk cId="2739824350" sldId="338"/>
        </pc:sldMkLst>
      </pc:sldChg>
      <pc:sldChg chg="modNotesTx">
        <pc:chgData name="Heidi Schneider" userId="d04c962a-8450-4fd9-b1ff-442e3d3ea2e5" providerId="ADAL" clId="{79EDD41D-44E5-4D84-BEB9-F58F110BBF61}" dt="2025-10-29T00:10:04.181" v="56" actId="114"/>
        <pc:sldMkLst>
          <pc:docMk/>
          <pc:sldMk cId="1725178180" sldId="339"/>
        </pc:sldMkLst>
      </pc:sldChg>
      <pc:sldChg chg="modSp mod modNotesTx">
        <pc:chgData name="Heidi Schneider" userId="d04c962a-8450-4fd9-b1ff-442e3d3ea2e5" providerId="ADAL" clId="{79EDD41D-44E5-4D84-BEB9-F58F110BBF61}" dt="2025-10-29T00:47:29.360" v="2116" actId="1076"/>
        <pc:sldMkLst>
          <pc:docMk/>
          <pc:sldMk cId="3654531096" sldId="340"/>
        </pc:sldMkLst>
        <pc:spChg chg="mod">
          <ac:chgData name="Heidi Schneider" userId="d04c962a-8450-4fd9-b1ff-442e3d3ea2e5" providerId="ADAL" clId="{79EDD41D-44E5-4D84-BEB9-F58F110BBF61}" dt="2025-10-29T00:47:29.360" v="2116" actId="1076"/>
          <ac:spMkLst>
            <pc:docMk/>
            <pc:sldMk cId="3654531096" sldId="340"/>
            <ac:spMk id="3" creationId="{00000000-0000-0000-0000-000000000000}"/>
          </ac:spMkLst>
        </pc:spChg>
        <pc:picChg chg="mod">
          <ac:chgData name="Heidi Schneider" userId="d04c962a-8450-4fd9-b1ff-442e3d3ea2e5" providerId="ADAL" clId="{79EDD41D-44E5-4D84-BEB9-F58F110BBF61}" dt="2025-10-29T00:12:49.763" v="174" actId="1076"/>
          <ac:picMkLst>
            <pc:docMk/>
            <pc:sldMk cId="3654531096" sldId="340"/>
            <ac:picMk id="5" creationId="{95EDD6D5-9360-47FB-B10A-2EEA3B5052BB}"/>
          </ac:picMkLst>
        </pc:picChg>
      </pc:sldChg>
      <pc:sldChg chg="delSp modSp mod delAnim modNotesTx">
        <pc:chgData name="Heidi Schneider" userId="d04c962a-8450-4fd9-b1ff-442e3d3ea2e5" providerId="ADAL" clId="{79EDD41D-44E5-4D84-BEB9-F58F110BBF61}" dt="2025-10-29T00:15:06.147" v="486" actId="20577"/>
        <pc:sldMkLst>
          <pc:docMk/>
          <pc:sldMk cId="122098031" sldId="341"/>
        </pc:sldMkLst>
        <pc:spChg chg="mod">
          <ac:chgData name="Heidi Schneider" userId="d04c962a-8450-4fd9-b1ff-442e3d3ea2e5" providerId="ADAL" clId="{79EDD41D-44E5-4D84-BEB9-F58F110BBF61}" dt="2025-10-29T00:10:33.696" v="75" actId="20577"/>
          <ac:spMkLst>
            <pc:docMk/>
            <pc:sldMk cId="122098031" sldId="341"/>
            <ac:spMk id="2" creationId="{E07FCCF6-358E-DB51-8CCB-F583A0C7837D}"/>
          </ac:spMkLst>
        </pc:spChg>
        <pc:spChg chg="mod">
          <ac:chgData name="Heidi Schneider" userId="d04c962a-8450-4fd9-b1ff-442e3d3ea2e5" providerId="ADAL" clId="{79EDD41D-44E5-4D84-BEB9-F58F110BBF61}" dt="2025-10-29T00:13:03.923" v="176" actId="255"/>
          <ac:spMkLst>
            <pc:docMk/>
            <pc:sldMk cId="122098031" sldId="341"/>
            <ac:spMk id="3" creationId="{E316D699-79C3-80BC-BB14-486C7C5D528E}"/>
          </ac:spMkLst>
        </pc:spChg>
        <pc:spChg chg="mod">
          <ac:chgData name="Heidi Schneider" userId="d04c962a-8450-4fd9-b1ff-442e3d3ea2e5" providerId="ADAL" clId="{79EDD41D-44E5-4D84-BEB9-F58F110BBF61}" dt="2025-10-29T00:13:15.790" v="180" actId="1076"/>
          <ac:spMkLst>
            <pc:docMk/>
            <pc:sldMk cId="122098031" sldId="341"/>
            <ac:spMk id="8" creationId="{D7826C11-E61E-3AFD-409B-A2F272643B07}"/>
          </ac:spMkLst>
        </pc:spChg>
        <pc:spChg chg="del">
          <ac:chgData name="Heidi Schneider" userId="d04c962a-8450-4fd9-b1ff-442e3d3ea2e5" providerId="ADAL" clId="{79EDD41D-44E5-4D84-BEB9-F58F110BBF61}" dt="2025-10-29T00:10:37.366" v="76" actId="478"/>
          <ac:spMkLst>
            <pc:docMk/>
            <pc:sldMk cId="122098031" sldId="341"/>
            <ac:spMk id="9" creationId="{9801EE87-A936-1907-9EFA-964024E4BDBF}"/>
          </ac:spMkLst>
        </pc:spChg>
      </pc:sldChg>
      <pc:sldChg chg="modSp">
        <pc:chgData name="Heidi Schneider" userId="d04c962a-8450-4fd9-b1ff-442e3d3ea2e5" providerId="ADAL" clId="{79EDD41D-44E5-4D84-BEB9-F58F110BBF61}" dt="2025-10-29T00:15:18.004" v="487" actId="255"/>
        <pc:sldMkLst>
          <pc:docMk/>
          <pc:sldMk cId="3056688958" sldId="342"/>
        </pc:sldMkLst>
        <pc:spChg chg="mod">
          <ac:chgData name="Heidi Schneider" userId="d04c962a-8450-4fd9-b1ff-442e3d3ea2e5" providerId="ADAL" clId="{79EDD41D-44E5-4D84-BEB9-F58F110BBF61}" dt="2025-10-29T00:15:18.004" v="487" actId="255"/>
          <ac:spMkLst>
            <pc:docMk/>
            <pc:sldMk cId="3056688958" sldId="342"/>
            <ac:spMk id="3" creationId="{39239EC2-BF27-E389-7929-B8A903A539F0}"/>
          </ac:spMkLst>
        </pc:spChg>
      </pc:sldChg>
      <pc:sldChg chg="modSp">
        <pc:chgData name="Heidi Schneider" userId="d04c962a-8450-4fd9-b1ff-442e3d3ea2e5" providerId="ADAL" clId="{79EDD41D-44E5-4D84-BEB9-F58F110BBF61}" dt="2025-10-29T00:15:26.624" v="488" actId="255"/>
        <pc:sldMkLst>
          <pc:docMk/>
          <pc:sldMk cId="571022959" sldId="343"/>
        </pc:sldMkLst>
        <pc:spChg chg="mod">
          <ac:chgData name="Heidi Schneider" userId="d04c962a-8450-4fd9-b1ff-442e3d3ea2e5" providerId="ADAL" clId="{79EDD41D-44E5-4D84-BEB9-F58F110BBF61}" dt="2025-10-29T00:15:26.624" v="488" actId="255"/>
          <ac:spMkLst>
            <pc:docMk/>
            <pc:sldMk cId="571022959" sldId="343"/>
            <ac:spMk id="3" creationId="{8694963F-3031-ADC2-F1DA-1F92CF5C1912}"/>
          </ac:spMkLst>
        </pc:spChg>
      </pc:sldChg>
      <pc:sldChg chg="modSp mod">
        <pc:chgData name="Heidi Schneider" userId="d04c962a-8450-4fd9-b1ff-442e3d3ea2e5" providerId="ADAL" clId="{79EDD41D-44E5-4D84-BEB9-F58F110BBF61}" dt="2025-10-29T00:23:06.629" v="688" actId="255"/>
        <pc:sldMkLst>
          <pc:docMk/>
          <pc:sldMk cId="53678188" sldId="346"/>
        </pc:sldMkLst>
        <pc:spChg chg="mod">
          <ac:chgData name="Heidi Schneider" userId="d04c962a-8450-4fd9-b1ff-442e3d3ea2e5" providerId="ADAL" clId="{79EDD41D-44E5-4D84-BEB9-F58F110BBF61}" dt="2025-10-29T00:23:01.967" v="687" actId="255"/>
          <ac:spMkLst>
            <pc:docMk/>
            <pc:sldMk cId="53678188" sldId="346"/>
            <ac:spMk id="20" creationId="{D5D186A6-762E-08D6-51F0-60ADF43F7545}"/>
          </ac:spMkLst>
        </pc:spChg>
        <pc:spChg chg="mod">
          <ac:chgData name="Heidi Schneider" userId="d04c962a-8450-4fd9-b1ff-442e3d3ea2e5" providerId="ADAL" clId="{79EDD41D-44E5-4D84-BEB9-F58F110BBF61}" dt="2025-10-29T00:23:06.629" v="688" actId="255"/>
          <ac:spMkLst>
            <pc:docMk/>
            <pc:sldMk cId="53678188" sldId="346"/>
            <ac:spMk id="22" creationId="{CCA93547-098A-1F0C-8FB2-DB455E78287E}"/>
          </ac:spMkLst>
        </pc:spChg>
      </pc:sldChg>
      <pc:sldChg chg="modNotesTx">
        <pc:chgData name="Heidi Schneider" userId="d04c962a-8450-4fd9-b1ff-442e3d3ea2e5" providerId="ADAL" clId="{79EDD41D-44E5-4D84-BEB9-F58F110BBF61}" dt="2025-10-29T00:45:44.032" v="2111" actId="20577"/>
        <pc:sldMkLst>
          <pc:docMk/>
          <pc:sldMk cId="1683826975" sldId="349"/>
        </pc:sldMkLst>
      </pc:sldChg>
      <pc:sldChg chg="modSp modAnim modNotesTx">
        <pc:chgData name="Heidi Schneider" userId="d04c962a-8450-4fd9-b1ff-442e3d3ea2e5" providerId="ADAL" clId="{79EDD41D-44E5-4D84-BEB9-F58F110BBF61}" dt="2025-10-29T00:56:19.919" v="2174" actId="207"/>
        <pc:sldMkLst>
          <pc:docMk/>
          <pc:sldMk cId="3617732024" sldId="350"/>
        </pc:sldMkLst>
        <pc:spChg chg="mod">
          <ac:chgData name="Heidi Schneider" userId="d04c962a-8450-4fd9-b1ff-442e3d3ea2e5" providerId="ADAL" clId="{79EDD41D-44E5-4D84-BEB9-F58F110BBF61}" dt="2025-10-29T00:56:19.919" v="2174" actId="207"/>
          <ac:spMkLst>
            <pc:docMk/>
            <pc:sldMk cId="3617732024" sldId="350"/>
            <ac:spMk id="3" creationId="{420E101B-1A88-C7AD-8EFE-979605DACBFF}"/>
          </ac:spMkLst>
        </pc:spChg>
      </pc:sldChg>
      <pc:sldChg chg="modNotesTx">
        <pc:chgData name="Heidi Schneider" userId="d04c962a-8450-4fd9-b1ff-442e3d3ea2e5" providerId="ADAL" clId="{79EDD41D-44E5-4D84-BEB9-F58F110BBF61}" dt="2025-10-29T00:34:03.804" v="2062" actId="20577"/>
        <pc:sldMkLst>
          <pc:docMk/>
          <pc:sldMk cId="3417848547" sldId="351"/>
        </pc:sldMkLst>
      </pc:sldChg>
      <pc:sldChg chg="modNotesTx">
        <pc:chgData name="Heidi Schneider" userId="d04c962a-8450-4fd9-b1ff-442e3d3ea2e5" providerId="ADAL" clId="{79EDD41D-44E5-4D84-BEB9-F58F110BBF61}" dt="2025-10-29T00:58:01.486" v="2194" actId="20577"/>
        <pc:sldMkLst>
          <pc:docMk/>
          <pc:sldMk cId="1631042867" sldId="35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10/28/2025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EE710C4-21D0-47E5-885F-557860E8597F}" type="datetimeFigureOut">
              <a:rPr lang="en-US" smtClean="0"/>
              <a:t>10/28/2025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270B105-C37A-48A0-84FA-EAD0BF1997AC}" type="slidenum">
              <a:rPr lang="en-US" smtClean="0"/>
              <a:t>‹#›</a:t>
            </a:fld>
            <a:endParaRPr lang="en-US"/>
          </a:p>
        </p:txBody>
      </p:sp>
    </p:spTree>
    <p:extLst>
      <p:ext uri="{BB962C8B-B14F-4D97-AF65-F5344CB8AC3E}">
        <p14:creationId xmlns:p14="http://schemas.microsoft.com/office/powerpoint/2010/main" val="16923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purpose of this presentation is to provide an overview of the environmental process for federally funded projects.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Training Time: 1.5 hour</a:t>
            </a:r>
          </a:p>
          <a:p>
            <a:endParaRPr lang="en-US" dirty="0"/>
          </a:p>
        </p:txBody>
      </p:sp>
      <p:sp>
        <p:nvSpPr>
          <p:cNvPr id="4" name="Slide Number Placeholder 3"/>
          <p:cNvSpPr>
            <a:spLocks noGrp="1"/>
          </p:cNvSpPr>
          <p:nvPr>
            <p:ph type="sldNum" sz="quarter" idx="5"/>
          </p:nvPr>
        </p:nvSpPr>
        <p:spPr/>
        <p:txBody>
          <a:bodyPr/>
          <a:lstStyle/>
          <a:p>
            <a:fld id="{9270B105-C37A-48A0-84FA-EAD0BF1997AC}" type="slidenum">
              <a:rPr lang="en-US" smtClean="0"/>
              <a:t>1</a:t>
            </a:fld>
            <a:endParaRPr lang="en-US"/>
          </a:p>
        </p:txBody>
      </p:sp>
    </p:spTree>
    <p:extLst>
      <p:ext uri="{BB962C8B-B14F-4D97-AF65-F5344CB8AC3E}">
        <p14:creationId xmlns:p14="http://schemas.microsoft.com/office/powerpoint/2010/main" val="37574767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0AF3E-C572-F4A9-0F88-E2B5942652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96F56-F4DA-C22A-7B00-EF24E9DCBA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27BBAB-B9DA-2C57-8C9C-35B6D813A1C0}"/>
              </a:ext>
            </a:extLst>
          </p:cNvPr>
          <p:cNvSpPr>
            <a:spLocks noGrp="1"/>
          </p:cNvSpPr>
          <p:nvPr>
            <p:ph type="body" idx="1"/>
          </p:nvPr>
        </p:nvSpPr>
        <p:spPr/>
        <p:txBody>
          <a:bodyPr/>
          <a:lstStyle/>
          <a:p>
            <a:pPr algn="l"/>
            <a:r>
              <a:rPr lang="en-US" sz="1200" dirty="0">
                <a:solidFill>
                  <a:schemeClr val="tx1"/>
                </a:solidFill>
              </a:rPr>
              <a:t>(click 1) Public involvement activities are also intended to provide the public </a:t>
            </a:r>
            <a:r>
              <a:rPr lang="en-US" sz="1200" b="1" dirty="0">
                <a:solidFill>
                  <a:srgbClr val="0070C0"/>
                </a:solidFill>
              </a:rPr>
              <a:t>access to the decision-making process</a:t>
            </a:r>
            <a:r>
              <a:rPr lang="en-US" sz="1200" dirty="0">
                <a:solidFill>
                  <a:schemeClr val="tx1"/>
                </a:solidFill>
              </a:rPr>
              <a:t>. </a:t>
            </a:r>
          </a:p>
          <a:p>
            <a:pPr algn="l"/>
            <a:endParaRPr lang="en-US" sz="1200" dirty="0">
              <a:solidFill>
                <a:schemeClr val="tx1"/>
              </a:solidFill>
            </a:endParaRPr>
          </a:p>
          <a:p>
            <a:endParaRPr lang="en-US" dirty="0"/>
          </a:p>
        </p:txBody>
      </p:sp>
      <p:sp>
        <p:nvSpPr>
          <p:cNvPr id="4" name="Slide Number Placeholder 3">
            <a:extLst>
              <a:ext uri="{FF2B5EF4-FFF2-40B4-BE49-F238E27FC236}">
                <a16:creationId xmlns:a16="http://schemas.microsoft.com/office/drawing/2014/main" id="{1A903926-DB73-E4BF-834F-03B38A77816F}"/>
              </a:ext>
            </a:extLst>
          </p:cNvPr>
          <p:cNvSpPr>
            <a:spLocks noGrp="1"/>
          </p:cNvSpPr>
          <p:nvPr>
            <p:ph type="sldNum" sz="quarter" idx="5"/>
          </p:nvPr>
        </p:nvSpPr>
        <p:spPr/>
        <p:txBody>
          <a:bodyPr/>
          <a:lstStyle/>
          <a:p>
            <a:fld id="{D49D12AA-DFDC-4C12-A542-9E97DFD6065C}" type="slidenum">
              <a:rPr lang="en-US" smtClean="0"/>
              <a:t>10</a:t>
            </a:fld>
            <a:endParaRPr lang="en-US"/>
          </a:p>
        </p:txBody>
      </p:sp>
    </p:spTree>
    <p:extLst>
      <p:ext uri="{BB962C8B-B14F-4D97-AF65-F5344CB8AC3E}">
        <p14:creationId xmlns:p14="http://schemas.microsoft.com/office/powerpoint/2010/main" val="2940415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4FCE14-5B02-A65A-F635-907D8FD36F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4B643C-1C6E-EB45-135B-F0B09BF469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0DD189-CEFD-BAE5-04E5-1B612484D085}"/>
              </a:ext>
            </a:extLst>
          </p:cNvPr>
          <p:cNvSpPr>
            <a:spLocks noGrp="1"/>
          </p:cNvSpPr>
          <p:nvPr>
            <p:ph type="body" idx="1"/>
          </p:nvPr>
        </p:nvSpPr>
        <p:spPr/>
        <p:txBody>
          <a:bodyPr/>
          <a:lstStyle/>
          <a:p>
            <a:pPr algn="l"/>
            <a:r>
              <a:rPr lang="en-US" sz="1200" dirty="0">
                <a:solidFill>
                  <a:schemeClr val="tx1"/>
                </a:solidFill>
              </a:rPr>
              <a:t>(click 1) The goal of public involvement is to </a:t>
            </a:r>
            <a:r>
              <a:rPr lang="en-US" sz="1200" b="1" dirty="0">
                <a:solidFill>
                  <a:srgbClr val="0070C0"/>
                </a:solidFill>
              </a:rPr>
              <a:t>foster two-way communication and trust </a:t>
            </a:r>
            <a:r>
              <a:rPr lang="en-US" sz="1200" dirty="0">
                <a:solidFill>
                  <a:schemeClr val="tx1"/>
                </a:solidFill>
              </a:rPr>
              <a:t>between governing agencies and the public. </a:t>
            </a:r>
          </a:p>
          <a:p>
            <a:endParaRPr lang="en-US" dirty="0"/>
          </a:p>
        </p:txBody>
      </p:sp>
      <p:sp>
        <p:nvSpPr>
          <p:cNvPr id="4" name="Slide Number Placeholder 3">
            <a:extLst>
              <a:ext uri="{FF2B5EF4-FFF2-40B4-BE49-F238E27FC236}">
                <a16:creationId xmlns:a16="http://schemas.microsoft.com/office/drawing/2014/main" id="{139749C4-413F-4B7F-7746-37EEA9C98CEF}"/>
              </a:ext>
            </a:extLst>
          </p:cNvPr>
          <p:cNvSpPr>
            <a:spLocks noGrp="1"/>
          </p:cNvSpPr>
          <p:nvPr>
            <p:ph type="sldNum" sz="quarter" idx="5"/>
          </p:nvPr>
        </p:nvSpPr>
        <p:spPr/>
        <p:txBody>
          <a:bodyPr/>
          <a:lstStyle/>
          <a:p>
            <a:fld id="{D49D12AA-DFDC-4C12-A542-9E97DFD6065C}" type="slidenum">
              <a:rPr lang="en-US" smtClean="0"/>
              <a:t>11</a:t>
            </a:fld>
            <a:endParaRPr lang="en-US"/>
          </a:p>
        </p:txBody>
      </p:sp>
    </p:spTree>
    <p:extLst>
      <p:ext uri="{BB962C8B-B14F-4D97-AF65-F5344CB8AC3E}">
        <p14:creationId xmlns:p14="http://schemas.microsoft.com/office/powerpoint/2010/main" val="19678306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US" sz="2800" u="none" dirty="0">
                <a:solidFill>
                  <a:schemeClr val="tx1"/>
                </a:solidFill>
              </a:rPr>
              <a:t>(click 1) The purpose of a PIOH is to: </a:t>
            </a:r>
          </a:p>
          <a:p>
            <a:pPr marL="342900" indent="-342900" algn="l">
              <a:buFont typeface="Arial" panose="020B0604020202020204" pitchFamily="34" charset="0"/>
              <a:buChar char="•"/>
            </a:pPr>
            <a:r>
              <a:rPr lang="en-US" sz="2800" b="1" dirty="0">
                <a:solidFill>
                  <a:srgbClr val="0070C0"/>
                </a:solidFill>
              </a:rPr>
              <a:t>Inform</a:t>
            </a:r>
            <a:r>
              <a:rPr lang="en-US" sz="2800" b="1" dirty="0">
                <a:solidFill>
                  <a:schemeClr val="accent5">
                    <a:lumMod val="75000"/>
                  </a:schemeClr>
                </a:solidFill>
              </a:rPr>
              <a:t> </a:t>
            </a:r>
            <a:r>
              <a:rPr lang="en-US" sz="2800" dirty="0">
                <a:solidFill>
                  <a:schemeClr val="tx1"/>
                </a:solidFill>
              </a:rPr>
              <a:t>the public of a project that is proposed in their area; </a:t>
            </a:r>
          </a:p>
          <a:p>
            <a:pPr marL="342900" indent="-342900" algn="l">
              <a:buFont typeface="Arial" panose="020B0604020202020204" pitchFamily="34" charset="0"/>
              <a:buChar char="•"/>
            </a:pPr>
            <a:r>
              <a:rPr lang="en-US" sz="2800" b="1" dirty="0">
                <a:solidFill>
                  <a:srgbClr val="0070C0"/>
                </a:solidFill>
              </a:rPr>
              <a:t>Gather</a:t>
            </a:r>
            <a:r>
              <a:rPr lang="en-US" sz="2800" dirty="0">
                <a:solidFill>
                  <a:schemeClr val="tx1"/>
                </a:solidFill>
              </a:rPr>
              <a:t> information from the public; and</a:t>
            </a:r>
          </a:p>
          <a:p>
            <a:pPr marL="342900" indent="-342900" algn="l">
              <a:buFont typeface="Arial" panose="020B0604020202020204" pitchFamily="34" charset="0"/>
              <a:buChar char="•"/>
            </a:pPr>
            <a:r>
              <a:rPr lang="en-US" sz="2800" b="1" dirty="0">
                <a:solidFill>
                  <a:srgbClr val="0070C0"/>
                </a:solidFill>
              </a:rPr>
              <a:t>Receive</a:t>
            </a:r>
            <a:r>
              <a:rPr lang="en-US" sz="2800" dirty="0">
                <a:solidFill>
                  <a:schemeClr val="tx1"/>
                </a:solidFill>
              </a:rPr>
              <a:t> comments from the public about the proposed project. </a:t>
            </a:r>
          </a:p>
        </p:txBody>
      </p:sp>
      <p:sp>
        <p:nvSpPr>
          <p:cNvPr id="4" name="Slide Number Placeholder 3"/>
          <p:cNvSpPr>
            <a:spLocks noGrp="1"/>
          </p:cNvSpPr>
          <p:nvPr>
            <p:ph type="sldNum" sz="quarter" idx="5"/>
          </p:nvPr>
        </p:nvSpPr>
        <p:spPr/>
        <p:txBody>
          <a:bodyPr/>
          <a:lstStyle/>
          <a:p>
            <a:fld id="{D49D12AA-DFDC-4C12-A542-9E97DFD6065C}" type="slidenum">
              <a:rPr lang="en-US" smtClean="0"/>
              <a:t>12</a:t>
            </a:fld>
            <a:endParaRPr lang="en-US"/>
          </a:p>
        </p:txBody>
      </p:sp>
    </p:spTree>
    <p:extLst>
      <p:ext uri="{BB962C8B-B14F-4D97-AF65-F5344CB8AC3E}">
        <p14:creationId xmlns:p14="http://schemas.microsoft.com/office/powerpoint/2010/main" val="3239166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US" sz="2800" dirty="0">
                <a:solidFill>
                  <a:schemeClr val="tx1"/>
                </a:solidFill>
              </a:rPr>
              <a:t>(click 1) The PIOH is an </a:t>
            </a:r>
            <a:r>
              <a:rPr lang="en-US" sz="2800" b="1" dirty="0">
                <a:solidFill>
                  <a:srgbClr val="0070C0"/>
                </a:solidFill>
              </a:rPr>
              <a:t>informal meeting </a:t>
            </a:r>
            <a:r>
              <a:rPr lang="en-US" sz="2800" dirty="0">
                <a:solidFill>
                  <a:schemeClr val="tx1"/>
                </a:solidFill>
              </a:rPr>
              <a:t>with an open house format.</a:t>
            </a:r>
          </a:p>
          <a:p>
            <a:pPr marL="800100" lvl="1" indent="-342900" algn="l">
              <a:buFont typeface="Arial" panose="020B0604020202020204" pitchFamily="34" charset="0"/>
              <a:buChar char="•"/>
            </a:pPr>
            <a:r>
              <a:rPr lang="en-US" sz="2800" dirty="0">
                <a:solidFill>
                  <a:schemeClr val="tx1"/>
                </a:solidFill>
              </a:rPr>
              <a:t>Generally, it lasts two to three hours. </a:t>
            </a:r>
          </a:p>
          <a:p>
            <a:pPr marL="800100" lvl="1" indent="-342900" algn="l">
              <a:buFont typeface="Arial" panose="020B0604020202020204" pitchFamily="34" charset="0"/>
              <a:buChar char="•"/>
            </a:pPr>
            <a:r>
              <a:rPr lang="en-US" sz="2800" dirty="0">
                <a:solidFill>
                  <a:schemeClr val="tx1"/>
                </a:solidFill>
              </a:rPr>
              <a:t>GDOT may opt to hold these meetings virtually.</a:t>
            </a:r>
          </a:p>
          <a:p>
            <a:pPr marL="0" indent="0" algn="l">
              <a:buFont typeface="Arial" panose="020B0604020202020204" pitchFamily="34" charset="0"/>
              <a:buNone/>
            </a:pPr>
            <a:r>
              <a:rPr lang="en-US" sz="2800" dirty="0">
                <a:solidFill>
                  <a:schemeClr val="tx1"/>
                </a:solidFill>
              </a:rPr>
              <a:t>(click 2) Formal presentations are </a:t>
            </a:r>
            <a:r>
              <a:rPr lang="en-US" sz="2800" u="sng" dirty="0">
                <a:solidFill>
                  <a:schemeClr val="tx1"/>
                </a:solidFill>
              </a:rPr>
              <a:t>not</a:t>
            </a:r>
            <a:r>
              <a:rPr lang="en-US" sz="2800" dirty="0">
                <a:solidFill>
                  <a:schemeClr val="tx1"/>
                </a:solidFill>
              </a:rPr>
              <a:t> usually made at these meetings. </a:t>
            </a:r>
          </a:p>
        </p:txBody>
      </p:sp>
      <p:sp>
        <p:nvSpPr>
          <p:cNvPr id="4" name="Slide Number Placeholder 3"/>
          <p:cNvSpPr>
            <a:spLocks noGrp="1"/>
          </p:cNvSpPr>
          <p:nvPr>
            <p:ph type="sldNum" sz="quarter" idx="5"/>
          </p:nvPr>
        </p:nvSpPr>
        <p:spPr/>
        <p:txBody>
          <a:bodyPr/>
          <a:lstStyle/>
          <a:p>
            <a:fld id="{D49D12AA-DFDC-4C12-A542-9E97DFD6065C}" type="slidenum">
              <a:rPr lang="en-US" smtClean="0"/>
              <a:t>13</a:t>
            </a:fld>
            <a:endParaRPr lang="en-US"/>
          </a:p>
        </p:txBody>
      </p:sp>
    </p:spTree>
    <p:extLst>
      <p:ext uri="{BB962C8B-B14F-4D97-AF65-F5344CB8AC3E}">
        <p14:creationId xmlns:p14="http://schemas.microsoft.com/office/powerpoint/2010/main" val="16291016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US" sz="1200" dirty="0">
                <a:solidFill>
                  <a:schemeClr val="tx1"/>
                </a:solidFill>
              </a:rPr>
              <a:t>(click 1) A Public Hearing Open House is different from a PIOH because the exchange of information between GDOT and the public occurs </a:t>
            </a:r>
            <a:r>
              <a:rPr lang="en-US" sz="1200" b="1" u="sng" dirty="0">
                <a:solidFill>
                  <a:schemeClr val="tx1"/>
                </a:solidFill>
              </a:rPr>
              <a:t>prior</a:t>
            </a:r>
            <a:r>
              <a:rPr lang="en-US" sz="1200" dirty="0">
                <a:solidFill>
                  <a:schemeClr val="tx1"/>
                </a:solidFill>
              </a:rPr>
              <a:t> to making a commitment to the location and design of the project.  The approved draft NEPA document must be made available at this meeting. </a:t>
            </a:r>
          </a:p>
          <a:p>
            <a:pPr marL="0" indent="0" algn="l">
              <a:buFont typeface="Arial" panose="020B0604020202020204" pitchFamily="34" charset="0"/>
              <a:buNone/>
            </a:pPr>
            <a:r>
              <a:rPr lang="en-US" sz="1200" dirty="0">
                <a:solidFill>
                  <a:schemeClr val="tx1"/>
                </a:solidFill>
              </a:rPr>
              <a:t>The PHOH is conducted in the same manner as the PIOH and generally last three hours.  Generally, formal presentations are </a:t>
            </a:r>
            <a:r>
              <a:rPr lang="en-US" sz="1200" b="1" dirty="0">
                <a:solidFill>
                  <a:schemeClr val="tx1"/>
                </a:solidFill>
              </a:rPr>
              <a:t>not</a:t>
            </a:r>
            <a:r>
              <a:rPr lang="en-US" sz="1200" dirty="0">
                <a:solidFill>
                  <a:schemeClr val="tx1"/>
                </a:solidFill>
              </a:rPr>
              <a:t> made at these meetings. </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14</a:t>
            </a:fld>
            <a:endParaRPr lang="en-US"/>
          </a:p>
        </p:txBody>
      </p:sp>
    </p:spTree>
    <p:extLst>
      <p:ext uri="{BB962C8B-B14F-4D97-AF65-F5344CB8AC3E}">
        <p14:creationId xmlns:p14="http://schemas.microsoft.com/office/powerpoint/2010/main" val="1982826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dirty="0">
                <a:solidFill>
                  <a:schemeClr val="accent2">
                    <a:lumMod val="50000"/>
                  </a:schemeClr>
                </a:solidFill>
              </a:rPr>
              <a:t>Public </a:t>
            </a:r>
            <a:r>
              <a:rPr lang="en-US" sz="1200" b="1" dirty="0">
                <a:solidFill>
                  <a:schemeClr val="accent5">
                    <a:lumMod val="60000"/>
                    <a:lumOff val="40000"/>
                  </a:schemeClr>
                </a:solidFill>
              </a:rPr>
              <a:t>Information</a:t>
            </a:r>
            <a:r>
              <a:rPr lang="en-US" sz="1200" b="1" dirty="0">
                <a:solidFill>
                  <a:schemeClr val="accent2">
                    <a:lumMod val="50000"/>
                  </a:schemeClr>
                </a:solidFill>
              </a:rPr>
              <a:t> Open House (PIOH)</a:t>
            </a:r>
          </a:p>
          <a:p>
            <a:pPr marL="342900" indent="-342900" algn="l">
              <a:buFont typeface="Arial" panose="020B0604020202020204" pitchFamily="34" charset="0"/>
              <a:buChar char="•"/>
            </a:pPr>
            <a:r>
              <a:rPr lang="en-US" sz="1200" dirty="0">
                <a:solidFill>
                  <a:srgbClr val="0070C0"/>
                </a:solidFill>
              </a:rPr>
              <a:t>PIOH are generally held for CEs</a:t>
            </a:r>
            <a:r>
              <a:rPr lang="en-US" sz="1200" dirty="0"/>
              <a:t>. </a:t>
            </a:r>
          </a:p>
          <a:p>
            <a:pPr marL="342900" indent="-342900" algn="l">
              <a:buFont typeface="Arial" panose="020B0604020202020204" pitchFamily="34" charset="0"/>
              <a:buChar char="•"/>
            </a:pPr>
            <a:r>
              <a:rPr lang="en-US" sz="1200" dirty="0">
                <a:solidFill>
                  <a:schemeClr val="tx1"/>
                </a:solidFill>
              </a:rPr>
              <a:t>However, the project cannot have adverse effect on the community, or be controversial. </a:t>
            </a:r>
          </a:p>
          <a:p>
            <a:pPr marL="342900" indent="-342900" algn="l">
              <a:buFont typeface="Arial" panose="020B0604020202020204" pitchFamily="34" charset="0"/>
              <a:buChar char="•"/>
            </a:pPr>
            <a:r>
              <a:rPr lang="en-US" sz="1200" dirty="0">
                <a:solidFill>
                  <a:schemeClr val="tx1"/>
                </a:solidFill>
              </a:rPr>
              <a:t>PIOHs may be held at any time during the preparation of the draft NEPA document. </a:t>
            </a:r>
          </a:p>
          <a:p>
            <a:pPr marL="342900" indent="-342900" algn="l">
              <a:buFont typeface="Arial" panose="020B0604020202020204" pitchFamily="34" charset="0"/>
              <a:buChar char="•"/>
            </a:pPr>
            <a:r>
              <a:rPr lang="en-US" sz="1200" dirty="0">
                <a:solidFill>
                  <a:schemeClr val="tx1"/>
                </a:solidFill>
              </a:rPr>
              <a:t>They can be held in-person or virtually and method of hosting should be assessed for each project.</a:t>
            </a:r>
          </a:p>
          <a:p>
            <a:pPr algn="l"/>
            <a:r>
              <a:rPr lang="en-US" sz="1200" b="1" dirty="0">
                <a:solidFill>
                  <a:schemeClr val="accent2">
                    <a:lumMod val="50000"/>
                  </a:schemeClr>
                </a:solidFill>
              </a:rPr>
              <a:t>Public </a:t>
            </a:r>
            <a:r>
              <a:rPr lang="en-US" sz="1200" b="1" dirty="0">
                <a:solidFill>
                  <a:schemeClr val="accent5">
                    <a:lumMod val="60000"/>
                    <a:lumOff val="40000"/>
                  </a:schemeClr>
                </a:solidFill>
              </a:rPr>
              <a:t>Hearing</a:t>
            </a:r>
            <a:r>
              <a:rPr lang="en-US" sz="1200" b="1" dirty="0">
                <a:solidFill>
                  <a:schemeClr val="accent2">
                    <a:lumMod val="50000"/>
                  </a:schemeClr>
                </a:solidFill>
              </a:rPr>
              <a:t> Open House (PHOH)</a:t>
            </a:r>
          </a:p>
          <a:p>
            <a:pPr marL="342900" indent="-342900" algn="l">
              <a:buFont typeface="Arial" panose="020B0604020202020204" pitchFamily="34" charset="0"/>
              <a:buChar char="•"/>
            </a:pPr>
            <a:r>
              <a:rPr lang="en-US" sz="1200" dirty="0">
                <a:solidFill>
                  <a:schemeClr val="tx1"/>
                </a:solidFill>
              </a:rPr>
              <a:t>PHOH should be held if </a:t>
            </a:r>
            <a:r>
              <a:rPr lang="en-US" sz="1200" dirty="0">
                <a:solidFill>
                  <a:srgbClr val="0070C0"/>
                </a:solidFill>
              </a:rPr>
              <a:t>adverse impacts to community or if there is controversy </a:t>
            </a:r>
            <a:r>
              <a:rPr lang="en-US" sz="1200" dirty="0">
                <a:solidFill>
                  <a:schemeClr val="tx1"/>
                </a:solidFill>
              </a:rPr>
              <a:t>on the project on small projects. </a:t>
            </a:r>
          </a:p>
          <a:p>
            <a:pPr marL="342900" indent="-342900" algn="l">
              <a:buFont typeface="Arial" panose="020B0604020202020204" pitchFamily="34" charset="0"/>
              <a:buChar char="•"/>
            </a:pPr>
            <a:r>
              <a:rPr lang="en-US" sz="1200" dirty="0">
                <a:solidFill>
                  <a:schemeClr val="tx1"/>
                </a:solidFill>
              </a:rPr>
              <a:t>PHOH is held for EA and EIS documents.</a:t>
            </a:r>
          </a:p>
          <a:p>
            <a:pPr marL="342900" indent="-342900" algn="l">
              <a:buFont typeface="Arial" panose="020B0604020202020204" pitchFamily="34" charset="0"/>
              <a:buChar char="•"/>
            </a:pPr>
            <a:r>
              <a:rPr lang="en-US" sz="1200" dirty="0">
                <a:solidFill>
                  <a:schemeClr val="tx1"/>
                </a:solidFill>
              </a:rPr>
              <a:t>PHOH meetings are held in person.</a:t>
            </a:r>
          </a:p>
          <a:p>
            <a:pPr marL="0" indent="0" algn="l">
              <a:buFont typeface="Arial" panose="020B0604020202020204" pitchFamily="34" charset="0"/>
              <a:buNone/>
            </a:pPr>
            <a:endParaRPr lang="en-US" sz="1200" dirty="0">
              <a:solidFill>
                <a:schemeClr val="tx1"/>
              </a:solidFill>
            </a:endParaRP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15</a:t>
            </a:fld>
            <a:endParaRPr lang="en-US"/>
          </a:p>
        </p:txBody>
      </p:sp>
    </p:spTree>
    <p:extLst>
      <p:ext uri="{BB962C8B-B14F-4D97-AF65-F5344CB8AC3E}">
        <p14:creationId xmlns:p14="http://schemas.microsoft.com/office/powerpoint/2010/main" val="1535149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Until the environmental studies (resource ID and technical studies) are complete, the NEPA document cannot be written and approved.   </a:t>
            </a:r>
          </a:p>
        </p:txBody>
      </p:sp>
      <p:sp>
        <p:nvSpPr>
          <p:cNvPr id="4" name="Slide Number Placeholder 3"/>
          <p:cNvSpPr>
            <a:spLocks noGrp="1"/>
          </p:cNvSpPr>
          <p:nvPr>
            <p:ph type="sldNum" sz="quarter" idx="5"/>
          </p:nvPr>
        </p:nvSpPr>
        <p:spPr/>
        <p:txBody>
          <a:bodyPr/>
          <a:lstStyle/>
          <a:p>
            <a:fld id="{D49D12AA-DFDC-4C12-A542-9E97DFD6065C}" type="slidenum">
              <a:rPr lang="en-US" smtClean="0"/>
              <a:t>16</a:t>
            </a:fld>
            <a:endParaRPr lang="en-US"/>
          </a:p>
        </p:txBody>
      </p:sp>
    </p:spTree>
    <p:extLst>
      <p:ext uri="{BB962C8B-B14F-4D97-AF65-F5344CB8AC3E}">
        <p14:creationId xmlns:p14="http://schemas.microsoft.com/office/powerpoint/2010/main" val="7683754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4A812-4381-358B-CF7F-F79E157631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AE9510-A290-1B31-3F08-040B207CA2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363B30-EB49-89E1-F82B-9A75F3A081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NEPA documentation begins after the PFPR report has been accepted </a:t>
            </a:r>
            <a:r>
              <a:rPr lang="en-US" u="sng" dirty="0"/>
              <a:t>and</a:t>
            </a:r>
            <a:r>
              <a:rPr lang="en-US" u="none" dirty="0"/>
              <a:t> the plans where it affects environmental resources have been updated. </a:t>
            </a:r>
            <a:r>
              <a:rPr lang="en-US" sz="1200" dirty="0">
                <a:solidFill>
                  <a:schemeClr val="tx1"/>
                </a:solidFill>
              </a:rPr>
              <a:t>After PFPR, the plans are updated based on review comments. When the comments have been addressed, the project is in final design.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endParaRPr lang="en-US" dirty="0"/>
          </a:p>
        </p:txBody>
      </p:sp>
      <p:sp>
        <p:nvSpPr>
          <p:cNvPr id="4" name="Slide Number Placeholder 3">
            <a:extLst>
              <a:ext uri="{FF2B5EF4-FFF2-40B4-BE49-F238E27FC236}">
                <a16:creationId xmlns:a16="http://schemas.microsoft.com/office/drawing/2014/main" id="{9E8821D8-D7A0-39EE-8EF3-D31A2FA66F0E}"/>
              </a:ext>
            </a:extLst>
          </p:cNvPr>
          <p:cNvSpPr>
            <a:spLocks noGrp="1"/>
          </p:cNvSpPr>
          <p:nvPr>
            <p:ph type="sldNum" sz="quarter" idx="5"/>
          </p:nvPr>
        </p:nvSpPr>
        <p:spPr/>
        <p:txBody>
          <a:bodyPr/>
          <a:lstStyle/>
          <a:p>
            <a:fld id="{D49D12AA-DFDC-4C12-A542-9E97DFD6065C}" type="slidenum">
              <a:rPr lang="en-US" smtClean="0"/>
              <a:t>17</a:t>
            </a:fld>
            <a:endParaRPr lang="en-US"/>
          </a:p>
        </p:txBody>
      </p:sp>
    </p:spTree>
    <p:extLst>
      <p:ext uri="{BB962C8B-B14F-4D97-AF65-F5344CB8AC3E}">
        <p14:creationId xmlns:p14="http://schemas.microsoft.com/office/powerpoint/2010/main" val="13895009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(click 1) If trying to recover the schedule, request permission from OES to overlap the technical studies approval and the review of the draft NEPA document.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18</a:t>
            </a:fld>
            <a:endParaRPr lang="en-US"/>
          </a:p>
        </p:txBody>
      </p:sp>
    </p:spTree>
    <p:extLst>
      <p:ext uri="{BB962C8B-B14F-4D97-AF65-F5344CB8AC3E}">
        <p14:creationId xmlns:p14="http://schemas.microsoft.com/office/powerpoint/2010/main" val="39172217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marR="0" lvl="2"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(click 1)  Caution: </a:t>
            </a:r>
            <a:r>
              <a:rPr lang="en-US" sz="1200" dirty="0">
                <a:solidFill>
                  <a:schemeClr val="tx1"/>
                </a:solidFill>
              </a:rPr>
              <a:t>Do not allow the designer to make changes that would impact the approved technical studies </a:t>
            </a:r>
            <a:r>
              <a:rPr lang="en-US" sz="1200" u="sng" dirty="0">
                <a:solidFill>
                  <a:schemeClr val="tx1"/>
                </a:solidFill>
              </a:rPr>
              <a:t>prior to ROW Authorization</a:t>
            </a:r>
            <a:r>
              <a:rPr lang="en-US" sz="1200" dirty="0">
                <a:solidFill>
                  <a:schemeClr val="tx1"/>
                </a:solidFill>
              </a:rPr>
              <a:t>. If there are changes, the NEPA document and technical studies have to be amended; therefore, it would cause delays to environmental certification for ROW Authorization. Changes should be made </a:t>
            </a:r>
            <a:r>
              <a:rPr lang="en-US" sz="1200" u="sng" dirty="0">
                <a:solidFill>
                  <a:schemeClr val="tx1"/>
                </a:solidFill>
              </a:rPr>
              <a:t>after</a:t>
            </a:r>
            <a:r>
              <a:rPr lang="en-US" sz="1200" dirty="0">
                <a:solidFill>
                  <a:schemeClr val="tx1"/>
                </a:solidFill>
              </a:rPr>
              <a:t> </a:t>
            </a:r>
            <a:r>
              <a:rPr lang="en-US" sz="1200" dirty="0">
                <a:solidFill>
                  <a:srgbClr val="FF0000"/>
                </a:solidFill>
              </a:rPr>
              <a:t>ROW Authorization </a:t>
            </a:r>
            <a:r>
              <a:rPr lang="en-US" sz="1200" dirty="0">
                <a:solidFill>
                  <a:schemeClr val="tx1"/>
                </a:solidFill>
              </a:rPr>
              <a:t>and </a:t>
            </a:r>
            <a:r>
              <a:rPr lang="en-US" sz="1200" u="sng" dirty="0">
                <a:solidFill>
                  <a:schemeClr val="tx1"/>
                </a:solidFill>
              </a:rPr>
              <a:t>prior</a:t>
            </a:r>
            <a:r>
              <a:rPr lang="en-US" sz="1200" dirty="0">
                <a:solidFill>
                  <a:schemeClr val="tx1"/>
                </a:solidFill>
              </a:rPr>
              <a:t> to </a:t>
            </a:r>
            <a:r>
              <a:rPr lang="en-US" sz="1200" dirty="0">
                <a:solidFill>
                  <a:srgbClr val="FF0000"/>
                </a:solidFill>
              </a:rPr>
              <a:t>FFPR, if possible. </a:t>
            </a:r>
            <a:r>
              <a:rPr lang="en-US" sz="1200" b="1" dirty="0">
                <a:solidFill>
                  <a:srgbClr val="0070C0"/>
                </a:solidFill>
              </a:rPr>
              <a:t>Any design changes should be communicated </a:t>
            </a:r>
            <a:r>
              <a:rPr lang="en-US" sz="1200" dirty="0">
                <a:solidFill>
                  <a:schemeClr val="tx1"/>
                </a:solidFill>
              </a:rPr>
              <a:t>to the NEPA team (both consultant and OES) that may affect an environmental resource. </a:t>
            </a:r>
          </a:p>
          <a:p>
            <a:pPr lvl="2"/>
            <a:endParaRPr lang="en-US" sz="12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19</a:t>
            </a:fld>
            <a:endParaRPr lang="en-US"/>
          </a:p>
        </p:txBody>
      </p:sp>
    </p:spTree>
    <p:extLst>
      <p:ext uri="{BB962C8B-B14F-4D97-AF65-F5344CB8AC3E}">
        <p14:creationId xmlns:p14="http://schemas.microsoft.com/office/powerpoint/2010/main" val="2933582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You will learn the overview of the components needed for the NEPA document. </a:t>
            </a:r>
          </a:p>
          <a:p>
            <a:r>
              <a:rPr lang="en-US" dirty="0"/>
              <a:t>(click 2) You will understand why the environmental process is critical path for ROW authorization and Let. </a:t>
            </a:r>
          </a:p>
          <a:p>
            <a:r>
              <a:rPr lang="en-US" dirty="0"/>
              <a:t>(click 3) You will understand the PDP process related to the environmental permits. </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2</a:t>
            </a:fld>
            <a:endParaRPr lang="en-US"/>
          </a:p>
        </p:txBody>
      </p:sp>
    </p:spTree>
    <p:extLst>
      <p:ext uri="{BB962C8B-B14F-4D97-AF65-F5344CB8AC3E}">
        <p14:creationId xmlns:p14="http://schemas.microsoft.com/office/powerpoint/2010/main" val="13122880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28F06-032D-0872-A6FF-C016BEFA15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B002F-AEE4-7BD5-7888-8754216E3D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54C767-A731-74FE-D0D7-E727C4FC92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solidFill>
                  <a:schemeClr val="tx1"/>
                </a:solidFill>
              </a:rPr>
              <a:t>Remember that the project cannot proceed with the NEPA document approval until there are approved technical studies and no pending addendums. </a:t>
            </a:r>
          </a:p>
          <a:p>
            <a:endParaRPr lang="en-US" dirty="0"/>
          </a:p>
        </p:txBody>
      </p:sp>
      <p:sp>
        <p:nvSpPr>
          <p:cNvPr id="4" name="Slide Number Placeholder 3">
            <a:extLst>
              <a:ext uri="{FF2B5EF4-FFF2-40B4-BE49-F238E27FC236}">
                <a16:creationId xmlns:a16="http://schemas.microsoft.com/office/drawing/2014/main" id="{AF2D5019-2885-B1FE-F8D0-AA8B41B0D501}"/>
              </a:ext>
            </a:extLst>
          </p:cNvPr>
          <p:cNvSpPr>
            <a:spLocks noGrp="1"/>
          </p:cNvSpPr>
          <p:nvPr>
            <p:ph type="sldNum" sz="quarter" idx="5"/>
          </p:nvPr>
        </p:nvSpPr>
        <p:spPr/>
        <p:txBody>
          <a:bodyPr/>
          <a:lstStyle/>
          <a:p>
            <a:fld id="{D49D12AA-DFDC-4C12-A542-9E97DFD6065C}" type="slidenum">
              <a:rPr lang="en-US" smtClean="0"/>
              <a:t>20</a:t>
            </a:fld>
            <a:endParaRPr lang="en-US"/>
          </a:p>
        </p:txBody>
      </p:sp>
    </p:spTree>
    <p:extLst>
      <p:ext uri="{BB962C8B-B14F-4D97-AF65-F5344CB8AC3E}">
        <p14:creationId xmlns:p14="http://schemas.microsoft.com/office/powerpoint/2010/main" val="16000338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solidFill>
                  <a:schemeClr val="tx1"/>
                </a:solidFill>
              </a:rPr>
              <a:t>The location and design (L&amp;D) notification must include the date of the approved NEPA document. The ROW plans cannot be approved until the L&amp;D is approved; hence, the </a:t>
            </a:r>
            <a:r>
              <a:rPr lang="en-US" sz="1200" b="1" dirty="0">
                <a:solidFill>
                  <a:srgbClr val="FF0000"/>
                </a:solidFill>
              </a:rPr>
              <a:t>ROW plan approval is dependent on NEPA approval.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21</a:t>
            </a:fld>
            <a:endParaRPr lang="en-US"/>
          </a:p>
        </p:txBody>
      </p:sp>
    </p:spTree>
    <p:extLst>
      <p:ext uri="{BB962C8B-B14F-4D97-AF65-F5344CB8AC3E}">
        <p14:creationId xmlns:p14="http://schemas.microsoft.com/office/powerpoint/2010/main" val="1388658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solidFill>
                  <a:schemeClr val="tx1"/>
                </a:solidFill>
              </a:rPr>
              <a:t>OES cannot certify for ROW Authorization until the NEPA document is approved. </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22</a:t>
            </a:fld>
            <a:endParaRPr lang="en-US"/>
          </a:p>
        </p:txBody>
      </p:sp>
    </p:spTree>
    <p:extLst>
      <p:ext uri="{BB962C8B-B14F-4D97-AF65-F5344CB8AC3E}">
        <p14:creationId xmlns:p14="http://schemas.microsoft.com/office/powerpoint/2010/main" val="20881582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(click 1) </a:t>
            </a:r>
            <a:r>
              <a:rPr lang="en-US" sz="1200" b="0" dirty="0">
                <a:solidFill>
                  <a:srgbClr val="FF0000"/>
                </a:solidFill>
              </a:rPr>
              <a:t>For the ROW Authorization, the approved NEPA document is needed for both the approved ROW plans and the environmental certification. Therefore, environmental is a critical path item to ROW Authorization. Remember that ROW plans are not approved and environmental certification cannot be obtained without an approved NEPA document. Both of these items plus a detailed ROW cost estimate are needed to authorize the funds to purchase ROW.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23</a:t>
            </a:fld>
            <a:endParaRPr lang="en-US"/>
          </a:p>
        </p:txBody>
      </p:sp>
    </p:spTree>
    <p:extLst>
      <p:ext uri="{BB962C8B-B14F-4D97-AF65-F5344CB8AC3E}">
        <p14:creationId xmlns:p14="http://schemas.microsoft.com/office/powerpoint/2010/main" val="40038494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4FB10-848D-D9CD-ACA4-26DD78E209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F1D6A6-9A79-C8A7-0561-E361E5FD31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A53031-77DF-D4B4-11D3-360445859C2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If a project does not have ROW, a NEPA document still needs to be approved prior to FFPR. The exception is if the project has an expedited schedule. </a:t>
            </a:r>
            <a:r>
              <a:rPr lang="en-US" sz="1200" dirty="0">
                <a:solidFill>
                  <a:schemeClr val="tx1"/>
                </a:solidFill>
              </a:rPr>
              <a:t>After FFPR, the plans are updated based on review comments. When the comments have been addressed, the plans are provided to the environmental SMEs to prepare re-evaluations. Basically, the SMEs review the previously approved technical studies against the updated final plans. Then, the reports are updated to match the current impacts or state that they have not changed. After the special studies reevaluations have been approved by the appropriate agency, then the NEPA reevaluation is prepared. Remember the NEPA document always summarized the impacts as listed in the latest approved version of a technical study report.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(click 2) The designer should provide environmental lockdown plans either 31 or 38 weeks prior to the management let date. The reevaluation reports are based on the lockdown plans. </a:t>
            </a:r>
          </a:p>
          <a:p>
            <a:endParaRPr lang="en-US" sz="1200" dirty="0">
              <a:solidFill>
                <a:schemeClr val="tx1"/>
              </a:solidFill>
            </a:endParaRPr>
          </a:p>
          <a:p>
            <a:r>
              <a:rPr lang="en-US" sz="1200" b="1" dirty="0">
                <a:solidFill>
                  <a:srgbClr val="0070C0"/>
                </a:solidFill>
              </a:rPr>
              <a:t>Any design changes should be communicated </a:t>
            </a:r>
            <a:r>
              <a:rPr lang="en-US" sz="1200" dirty="0">
                <a:solidFill>
                  <a:schemeClr val="tx1"/>
                </a:solidFill>
              </a:rPr>
              <a:t>to the NEPA team (both consultant and OES) that may affect an environmental resource. </a:t>
            </a:r>
            <a:endParaRPr lang="en-US" dirty="0"/>
          </a:p>
          <a:p>
            <a:endParaRPr lang="en-US" dirty="0"/>
          </a:p>
          <a:p>
            <a:r>
              <a:rPr lang="en-US" dirty="0"/>
              <a:t>(click 3) If a project does not have ROW, a NEPA document needs to be approved prior to FFPR. If there was a ROW Authorization, the NEPA document would be approved prior to the authorization. </a:t>
            </a:r>
          </a:p>
        </p:txBody>
      </p:sp>
      <p:sp>
        <p:nvSpPr>
          <p:cNvPr id="4" name="Slide Number Placeholder 3">
            <a:extLst>
              <a:ext uri="{FF2B5EF4-FFF2-40B4-BE49-F238E27FC236}">
                <a16:creationId xmlns:a16="http://schemas.microsoft.com/office/drawing/2014/main" id="{014BFD1C-6578-7D0F-436D-AFDA1F1ECD00}"/>
              </a:ext>
            </a:extLst>
          </p:cNvPr>
          <p:cNvSpPr>
            <a:spLocks noGrp="1"/>
          </p:cNvSpPr>
          <p:nvPr>
            <p:ph type="sldNum" sz="quarter" idx="5"/>
          </p:nvPr>
        </p:nvSpPr>
        <p:spPr/>
        <p:txBody>
          <a:bodyPr/>
          <a:lstStyle/>
          <a:p>
            <a:fld id="{D49D12AA-DFDC-4C12-A542-9E97DFD6065C}" type="slidenum">
              <a:rPr lang="en-US" smtClean="0"/>
              <a:t>24</a:t>
            </a:fld>
            <a:endParaRPr lang="en-US"/>
          </a:p>
        </p:txBody>
      </p:sp>
    </p:spTree>
    <p:extLst>
      <p:ext uri="{BB962C8B-B14F-4D97-AF65-F5344CB8AC3E}">
        <p14:creationId xmlns:p14="http://schemas.microsoft.com/office/powerpoint/2010/main" val="2968356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2400" dirty="0">
                <a:solidFill>
                  <a:schemeClr val="tx1"/>
                </a:solidFill>
              </a:rPr>
              <a:t>(click 1) </a:t>
            </a:r>
            <a:r>
              <a:rPr lang="en-US" sz="2400" dirty="0">
                <a:solidFill>
                  <a:srgbClr val="0070C0"/>
                </a:solidFill>
              </a:rPr>
              <a:t>NEPA re-evaluation </a:t>
            </a:r>
            <a:r>
              <a:rPr lang="en-US" sz="2400" dirty="0">
                <a:solidFill>
                  <a:schemeClr val="tx1"/>
                </a:solidFill>
              </a:rPr>
              <a:t>is the review and documentation of the final plans as related to environmental resource impacts. The review is to determine if there are any impacts changes from what was previously documented and approved.</a:t>
            </a:r>
          </a:p>
          <a:p>
            <a:pPr lvl="1"/>
            <a:endParaRPr lang="en-US" sz="2400" dirty="0">
              <a:solidFill>
                <a:schemeClr val="tx1"/>
              </a:solidFill>
            </a:endParaRPr>
          </a:p>
          <a:p>
            <a:pPr lvl="1"/>
            <a:r>
              <a:rPr lang="en-US" sz="2400" dirty="0">
                <a:solidFill>
                  <a:schemeClr val="tx1"/>
                </a:solidFill>
              </a:rPr>
              <a:t>(click 2) Step 1: All environmental SMEs must review the plans to ensure that the approved technical studies are still valid. Then the SME will write an addendum or memo stating the changes since the technical study was approved. </a:t>
            </a:r>
          </a:p>
          <a:p>
            <a:pPr lvl="1"/>
            <a:endParaRPr lang="en-US" sz="2200" dirty="0">
              <a:solidFill>
                <a:schemeClr val="tx1"/>
              </a:solidFill>
            </a:endParaRPr>
          </a:p>
          <a:p>
            <a:pPr lvl="1"/>
            <a:r>
              <a:rPr lang="en-US" sz="2400" dirty="0">
                <a:solidFill>
                  <a:schemeClr val="tx1"/>
                </a:solidFill>
              </a:rPr>
              <a:t>(click 3) Step 2:  the NEPA re-evaluation document is written and approved by </a:t>
            </a:r>
            <a:r>
              <a:rPr lang="en-US" sz="2400" dirty="0">
                <a:solidFill>
                  <a:srgbClr val="0070C0"/>
                </a:solidFill>
              </a:rPr>
              <a:t>FHWA</a:t>
            </a:r>
            <a:r>
              <a:rPr lang="en-US" sz="2400" dirty="0"/>
              <a:t>. </a:t>
            </a:r>
          </a:p>
          <a:p>
            <a:pPr lvl="1"/>
            <a:endParaRPr lang="en-US" sz="2400" dirty="0"/>
          </a:p>
          <a:p>
            <a:pPr lvl="1"/>
            <a:r>
              <a:rPr lang="en-US" sz="2400" dirty="0"/>
              <a:t>(click 4) Step 3: Once all re-evaluations are complete, the project can be environmentally certified. </a:t>
            </a:r>
          </a:p>
          <a:p>
            <a:pPr lvl="1"/>
            <a:r>
              <a:rPr lang="en-US" sz="2400" dirty="0"/>
              <a:t>(click 5) Remember that project cannot be certified environmentally without the approved environmental permits, if applicable. </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25</a:t>
            </a:fld>
            <a:endParaRPr lang="en-US"/>
          </a:p>
        </p:txBody>
      </p:sp>
    </p:spTree>
    <p:extLst>
      <p:ext uri="{BB962C8B-B14F-4D97-AF65-F5344CB8AC3E}">
        <p14:creationId xmlns:p14="http://schemas.microsoft.com/office/powerpoint/2010/main" val="14252514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784B1-2925-FD20-1B9C-8F09E063B1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B5EFE2-0503-50EE-683E-3EC02FFD51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BEA954-3D1A-D71A-8E70-BBC0D20CEEF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When the environmental lockdown plans are received the ecologist will prepare both the ecology reevaluation and any required environmental permits.  The permits will be submitted to appropriate agency for approval. Both the NEPA re-valuation and approved permits are required for environmental certification. </a:t>
            </a:r>
          </a:p>
        </p:txBody>
      </p:sp>
      <p:sp>
        <p:nvSpPr>
          <p:cNvPr id="4" name="Slide Number Placeholder 3">
            <a:extLst>
              <a:ext uri="{FF2B5EF4-FFF2-40B4-BE49-F238E27FC236}">
                <a16:creationId xmlns:a16="http://schemas.microsoft.com/office/drawing/2014/main" id="{483DBDA9-52C7-1DA4-1243-5D6AD93958EC}"/>
              </a:ext>
            </a:extLst>
          </p:cNvPr>
          <p:cNvSpPr>
            <a:spLocks noGrp="1"/>
          </p:cNvSpPr>
          <p:nvPr>
            <p:ph type="sldNum" sz="quarter" idx="5"/>
          </p:nvPr>
        </p:nvSpPr>
        <p:spPr/>
        <p:txBody>
          <a:bodyPr/>
          <a:lstStyle/>
          <a:p>
            <a:fld id="{D49D12AA-DFDC-4C12-A542-9E97DFD6065C}" type="slidenum">
              <a:rPr lang="en-US" smtClean="0"/>
              <a:t>26</a:t>
            </a:fld>
            <a:endParaRPr lang="en-US"/>
          </a:p>
        </p:txBody>
      </p:sp>
    </p:spTree>
    <p:extLst>
      <p:ext uri="{BB962C8B-B14F-4D97-AF65-F5344CB8AC3E}">
        <p14:creationId xmlns:p14="http://schemas.microsoft.com/office/powerpoint/2010/main" val="40860584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0" dirty="0"/>
              <a:t>Give them time to write down answers.)</a:t>
            </a:r>
          </a:p>
          <a:p>
            <a:endParaRPr lang="en-US" i="0" dirty="0"/>
          </a:p>
          <a:p>
            <a:r>
              <a:rPr lang="en-US" i="0" dirty="0"/>
              <a:t>(Click 1) Resource ID is the first step. You need to know what the environmental resources are that are located on or near the project. </a:t>
            </a:r>
          </a:p>
          <a:p>
            <a:endParaRPr lang="en-US" i="0" dirty="0"/>
          </a:p>
          <a:p>
            <a:r>
              <a:rPr lang="en-US" i="0" dirty="0"/>
              <a:t>(click 2) Technical studies is the 2</a:t>
            </a:r>
            <a:r>
              <a:rPr lang="en-US" i="0" baseline="30000" dirty="0"/>
              <a:t>nd</a:t>
            </a:r>
            <a:r>
              <a:rPr lang="en-US" i="0" dirty="0"/>
              <a:t> step. These are the reports that document the impacts to the resources. </a:t>
            </a:r>
          </a:p>
          <a:p>
            <a:endParaRPr lang="en-US" i="0" dirty="0"/>
          </a:p>
          <a:p>
            <a:r>
              <a:rPr lang="en-US" i="0" dirty="0"/>
              <a:t>(click 3) NEPA document is the last step. It summarizes the information from the special studies (resource ID &amp; technical studies) plus adds additional information on subjects like public involvement and community impacts.</a:t>
            </a:r>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27</a:t>
            </a:fld>
            <a:endParaRPr lang="en-US"/>
          </a:p>
        </p:txBody>
      </p:sp>
    </p:spTree>
    <p:extLst>
      <p:ext uri="{BB962C8B-B14F-4D97-AF65-F5344CB8AC3E}">
        <p14:creationId xmlns:p14="http://schemas.microsoft.com/office/powerpoint/2010/main" val="14457977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CE060-60AF-7606-3AD7-B9B21AC6B2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DFE708-A4A1-4BAF-B264-0BAF652D98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39596D-9F84-2E4A-44DE-B8A4F53955E2}"/>
              </a:ext>
            </a:extLst>
          </p:cNvPr>
          <p:cNvSpPr>
            <a:spLocks noGrp="1"/>
          </p:cNvSpPr>
          <p:nvPr>
            <p:ph type="body" idx="1"/>
          </p:nvPr>
        </p:nvSpPr>
        <p:spPr/>
        <p:txBody>
          <a:bodyPr/>
          <a:lstStyle/>
          <a:p>
            <a:r>
              <a:rPr lang="en-US" dirty="0"/>
              <a:t>(</a:t>
            </a:r>
            <a:r>
              <a:rPr lang="en-US" i="1" dirty="0"/>
              <a:t>give the participants time to write down the answers.</a:t>
            </a:r>
            <a:r>
              <a:rPr lang="en-US" i="0" dirty="0"/>
              <a:t>)</a:t>
            </a:r>
          </a:p>
          <a:p>
            <a:endParaRPr lang="en-US" i="0" dirty="0"/>
          </a:p>
          <a:p>
            <a:r>
              <a:rPr lang="en-US" i="0" dirty="0"/>
              <a:t>(click 1) The order of the answer does not matter. Both the approved permits, if applicable, and the approved NEPA re-evaluation are required for the environmental certification for let. </a:t>
            </a:r>
            <a:endParaRPr lang="en-US" dirty="0"/>
          </a:p>
        </p:txBody>
      </p:sp>
      <p:sp>
        <p:nvSpPr>
          <p:cNvPr id="4" name="Slide Number Placeholder 3">
            <a:extLst>
              <a:ext uri="{FF2B5EF4-FFF2-40B4-BE49-F238E27FC236}">
                <a16:creationId xmlns:a16="http://schemas.microsoft.com/office/drawing/2014/main" id="{4433387D-487E-ED83-49AC-B585FB9A5F7D}"/>
              </a:ext>
            </a:extLst>
          </p:cNvPr>
          <p:cNvSpPr>
            <a:spLocks noGrp="1"/>
          </p:cNvSpPr>
          <p:nvPr>
            <p:ph type="sldNum" sz="quarter" idx="5"/>
          </p:nvPr>
        </p:nvSpPr>
        <p:spPr/>
        <p:txBody>
          <a:bodyPr/>
          <a:lstStyle/>
          <a:p>
            <a:fld id="{D49D12AA-DFDC-4C12-A542-9E97DFD6065C}" type="slidenum">
              <a:rPr lang="en-US" smtClean="0"/>
              <a:t>28</a:t>
            </a:fld>
            <a:endParaRPr lang="en-US"/>
          </a:p>
        </p:txBody>
      </p:sp>
    </p:spTree>
    <p:extLst>
      <p:ext uri="{BB962C8B-B14F-4D97-AF65-F5344CB8AC3E}">
        <p14:creationId xmlns:p14="http://schemas.microsoft.com/office/powerpoint/2010/main" val="4019056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Wingdings" panose="05000000000000000000" pitchFamily="2" charset="2"/>
              <a:buNone/>
            </a:pPr>
            <a:r>
              <a:rPr lang="en-US" sz="1200" b="0" dirty="0">
                <a:solidFill>
                  <a:srgbClr val="000000"/>
                </a:solidFill>
              </a:rPr>
              <a:t>(</a:t>
            </a:r>
            <a:r>
              <a:rPr lang="en-US" sz="1200" b="0" i="1" dirty="0">
                <a:solidFill>
                  <a:srgbClr val="000000"/>
                </a:solidFill>
              </a:rPr>
              <a:t>give participants time to write down answers</a:t>
            </a:r>
            <a:r>
              <a:rPr lang="en-US" sz="1200" b="0" i="0" dirty="0">
                <a:solidFill>
                  <a:srgbClr val="000000"/>
                </a:solidFill>
              </a:rPr>
              <a:t>)</a:t>
            </a:r>
            <a:endParaRPr lang="en-US" sz="1200" b="0" dirty="0">
              <a:solidFill>
                <a:srgbClr val="000000"/>
              </a:solidFill>
            </a:endParaRPr>
          </a:p>
          <a:p>
            <a:pPr marL="0" indent="0" algn="l">
              <a:buFont typeface="Wingdings" panose="05000000000000000000" pitchFamily="2" charset="2"/>
              <a:buNone/>
            </a:pPr>
            <a:endParaRPr lang="en-US" sz="1200" b="0" dirty="0">
              <a:solidFill>
                <a:srgbClr val="000000"/>
              </a:solidFill>
            </a:endParaRPr>
          </a:p>
          <a:p>
            <a:pPr marL="0" indent="0" algn="l">
              <a:buFont typeface="Wingdings" panose="05000000000000000000" pitchFamily="2" charset="2"/>
              <a:buNone/>
            </a:pPr>
            <a:r>
              <a:rPr lang="en-US" sz="1200" b="0" dirty="0">
                <a:solidFill>
                  <a:srgbClr val="000000"/>
                </a:solidFill>
              </a:rPr>
              <a:t>(click 1) Without an approved environmental document, environmental certification cannot be issued.  The environmental certification is a requirement to authorize the funds for ROW.</a:t>
            </a:r>
          </a:p>
          <a:p>
            <a:pPr marL="457200" indent="-457200" algn="l">
              <a:buFont typeface="Wingdings" panose="05000000000000000000" pitchFamily="2" charset="2"/>
              <a:buChar char="Ø"/>
            </a:pPr>
            <a:endParaRPr lang="en-US" sz="800" b="0" dirty="0">
              <a:solidFill>
                <a:srgbClr val="000000"/>
              </a:solidFill>
            </a:endParaRPr>
          </a:p>
          <a:p>
            <a:pPr marL="0" indent="0" algn="l">
              <a:buFont typeface="Wingdings" panose="05000000000000000000" pitchFamily="2" charset="2"/>
              <a:buNone/>
            </a:pPr>
            <a:r>
              <a:rPr lang="en-US" sz="1200" b="0" dirty="0">
                <a:solidFill>
                  <a:srgbClr val="000000"/>
                </a:solidFill>
              </a:rPr>
              <a:t>(click 2) Withing the L&amp;D document, the date for the environmental approval is required. Until the L&amp;D has this date, the L&amp;D cannot be approved. The ROW plans’ cover sheet requires the L&amp;D approval date to be filled out. </a:t>
            </a:r>
            <a:r>
              <a:rPr lang="en-US" sz="1200" b="0" dirty="0" err="1">
                <a:solidFill>
                  <a:srgbClr val="000000"/>
                </a:solidFill>
              </a:rPr>
              <a:t>Wihtou</a:t>
            </a:r>
            <a:r>
              <a:rPr lang="en-US" sz="1200" b="0" dirty="0">
                <a:solidFill>
                  <a:srgbClr val="000000"/>
                </a:solidFill>
              </a:rPr>
              <a:t>. </a:t>
            </a:r>
          </a:p>
        </p:txBody>
      </p:sp>
      <p:sp>
        <p:nvSpPr>
          <p:cNvPr id="4" name="Slide Number Placeholder 3"/>
          <p:cNvSpPr>
            <a:spLocks noGrp="1"/>
          </p:cNvSpPr>
          <p:nvPr>
            <p:ph type="sldNum" sz="quarter" idx="5"/>
          </p:nvPr>
        </p:nvSpPr>
        <p:spPr/>
        <p:txBody>
          <a:bodyPr/>
          <a:lstStyle/>
          <a:p>
            <a:fld id="{D49D12AA-DFDC-4C12-A542-9E97DFD6065C}" type="slidenum">
              <a:rPr lang="en-US" smtClean="0"/>
              <a:t>29</a:t>
            </a:fld>
            <a:endParaRPr lang="en-US"/>
          </a:p>
        </p:txBody>
      </p:sp>
    </p:spTree>
    <p:extLst>
      <p:ext uri="{BB962C8B-B14F-4D97-AF65-F5344CB8AC3E}">
        <p14:creationId xmlns:p14="http://schemas.microsoft.com/office/powerpoint/2010/main" val="256251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A5D2A-DB7A-5821-F229-472AE8A45B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69782F-0FF0-F485-DEA2-DF23D06070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69A545-3C10-0F0C-028B-3D6FD88A05D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 - There are 3 levels. PCE is a subcategory of a CE. It is not a separate level of document.  Resource ID and Technical Studies are part of the special studies which must be completed and approved before the NEPA document is prepared. </a:t>
            </a:r>
          </a:p>
          <a:p>
            <a:endParaRPr lang="en-US" dirty="0"/>
          </a:p>
        </p:txBody>
      </p:sp>
      <p:sp>
        <p:nvSpPr>
          <p:cNvPr id="4" name="Slide Number Placeholder 3">
            <a:extLst>
              <a:ext uri="{FF2B5EF4-FFF2-40B4-BE49-F238E27FC236}">
                <a16:creationId xmlns:a16="http://schemas.microsoft.com/office/drawing/2014/main" id="{43EA86B5-C314-1D4F-E8D6-C66BE65AFB9A}"/>
              </a:ext>
            </a:extLst>
          </p:cNvPr>
          <p:cNvSpPr>
            <a:spLocks noGrp="1"/>
          </p:cNvSpPr>
          <p:nvPr>
            <p:ph type="sldNum" sz="quarter" idx="5"/>
          </p:nvPr>
        </p:nvSpPr>
        <p:spPr/>
        <p:txBody>
          <a:bodyPr/>
          <a:lstStyle/>
          <a:p>
            <a:fld id="{D49D12AA-DFDC-4C12-A542-9E97DFD6065C}" type="slidenum">
              <a:rPr lang="en-US" smtClean="0"/>
              <a:t>3</a:t>
            </a:fld>
            <a:endParaRPr lang="en-US"/>
          </a:p>
        </p:txBody>
      </p:sp>
    </p:spTree>
    <p:extLst>
      <p:ext uri="{BB962C8B-B14F-4D97-AF65-F5344CB8AC3E}">
        <p14:creationId xmlns:p14="http://schemas.microsoft.com/office/powerpoint/2010/main" val="24931298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869B6B-63A3-C27F-71A1-D8FB5F2B1C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DE7518-A557-CFFA-6747-AC74C9771C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9F43B0-F388-76AC-22B4-1EF999612561}"/>
              </a:ext>
            </a:extLst>
          </p:cNvPr>
          <p:cNvSpPr>
            <a:spLocks noGrp="1"/>
          </p:cNvSpPr>
          <p:nvPr>
            <p:ph type="body" idx="1"/>
          </p:nvPr>
        </p:nvSpPr>
        <p:spPr/>
        <p:txBody>
          <a:bodyPr/>
          <a:lstStyle/>
          <a:p>
            <a:pPr marL="0" indent="0" algn="l">
              <a:buFont typeface="Wingdings" panose="05000000000000000000" pitchFamily="2" charset="2"/>
              <a:buNone/>
            </a:pPr>
            <a:r>
              <a:rPr lang="en-US" sz="1200" b="0" i="1" dirty="0">
                <a:solidFill>
                  <a:srgbClr val="000000"/>
                </a:solidFill>
              </a:rPr>
              <a:t>(give participants time to write down answers)</a:t>
            </a:r>
          </a:p>
          <a:p>
            <a:pPr marL="0" indent="0" algn="l">
              <a:buFont typeface="Wingdings" panose="05000000000000000000" pitchFamily="2" charset="2"/>
              <a:buNone/>
            </a:pPr>
            <a:endParaRPr lang="en-US" sz="1200" b="0" i="1" dirty="0">
              <a:solidFill>
                <a:srgbClr val="000000"/>
              </a:solidFill>
            </a:endParaRPr>
          </a:p>
          <a:p>
            <a:pPr marL="0" indent="0" algn="l">
              <a:buFont typeface="Wingdings" panose="05000000000000000000" pitchFamily="2" charset="2"/>
              <a:buNone/>
            </a:pPr>
            <a:r>
              <a:rPr lang="en-US" sz="1200" b="0" i="1" dirty="0">
                <a:solidFill>
                  <a:srgbClr val="000000"/>
                </a:solidFill>
              </a:rPr>
              <a:t>(</a:t>
            </a:r>
            <a:r>
              <a:rPr lang="en-US" sz="1200" b="0" dirty="0">
                <a:solidFill>
                  <a:srgbClr val="000000"/>
                </a:solidFill>
              </a:rPr>
              <a:t>click 1) Without an approved environmental document or reevaluation, environmental certification cannot be issued. </a:t>
            </a:r>
          </a:p>
          <a:p>
            <a:pPr marL="457200" indent="-457200" algn="l">
              <a:buFont typeface="Wingdings" panose="05000000000000000000" pitchFamily="2" charset="2"/>
              <a:buChar char="Ø"/>
            </a:pPr>
            <a:endParaRPr lang="en-US" sz="800" b="0" dirty="0">
              <a:solidFill>
                <a:srgbClr val="000000"/>
              </a:solidFill>
            </a:endParaRPr>
          </a:p>
          <a:p>
            <a:pPr marL="0" indent="0" algn="l">
              <a:buFont typeface="Wingdings" panose="05000000000000000000" pitchFamily="2" charset="2"/>
              <a:buNone/>
            </a:pPr>
            <a:r>
              <a:rPr lang="en-US" sz="1200" b="0" dirty="0">
                <a:solidFill>
                  <a:srgbClr val="000000"/>
                </a:solidFill>
              </a:rPr>
              <a:t>(click 2) CST fund authorization requires an environmental certification.</a:t>
            </a:r>
            <a:endParaRPr lang="en-US" dirty="0"/>
          </a:p>
        </p:txBody>
      </p:sp>
      <p:sp>
        <p:nvSpPr>
          <p:cNvPr id="4" name="Slide Number Placeholder 3">
            <a:extLst>
              <a:ext uri="{FF2B5EF4-FFF2-40B4-BE49-F238E27FC236}">
                <a16:creationId xmlns:a16="http://schemas.microsoft.com/office/drawing/2014/main" id="{8F8E1A75-BA9F-7A93-ABCB-2E2A0319AC69}"/>
              </a:ext>
            </a:extLst>
          </p:cNvPr>
          <p:cNvSpPr>
            <a:spLocks noGrp="1"/>
          </p:cNvSpPr>
          <p:nvPr>
            <p:ph type="sldNum" sz="quarter" idx="5"/>
          </p:nvPr>
        </p:nvSpPr>
        <p:spPr/>
        <p:txBody>
          <a:bodyPr/>
          <a:lstStyle/>
          <a:p>
            <a:fld id="{D49D12AA-DFDC-4C12-A542-9E97DFD6065C}" type="slidenum">
              <a:rPr lang="en-US" smtClean="0"/>
              <a:t>30</a:t>
            </a:fld>
            <a:endParaRPr lang="en-US"/>
          </a:p>
        </p:txBody>
      </p:sp>
    </p:spTree>
    <p:extLst>
      <p:ext uri="{BB962C8B-B14F-4D97-AF65-F5344CB8AC3E}">
        <p14:creationId xmlns:p14="http://schemas.microsoft.com/office/powerpoint/2010/main" val="1068299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intended to expose the PM to the various types of permits and permit activities that may be triggered on a project. The PM is not expected to memorize this information.  (</a:t>
            </a:r>
            <a:r>
              <a:rPr lang="en-US" i="1" dirty="0"/>
              <a:t>read the slide</a:t>
            </a:r>
            <a:r>
              <a:rPr lang="en-US" dirty="0"/>
              <a:t>)</a:t>
            </a:r>
          </a:p>
        </p:txBody>
      </p:sp>
      <p:sp>
        <p:nvSpPr>
          <p:cNvPr id="4" name="Slide Number Placeholder 3"/>
          <p:cNvSpPr>
            <a:spLocks noGrp="1"/>
          </p:cNvSpPr>
          <p:nvPr>
            <p:ph type="sldNum" sz="quarter" idx="5"/>
          </p:nvPr>
        </p:nvSpPr>
        <p:spPr/>
        <p:txBody>
          <a:bodyPr/>
          <a:lstStyle/>
          <a:p>
            <a:fld id="{D49D12AA-DFDC-4C12-A542-9E97DFD6065C}" type="slidenum">
              <a:rPr lang="en-US" smtClean="0"/>
              <a:t>31</a:t>
            </a:fld>
            <a:endParaRPr lang="en-US"/>
          </a:p>
        </p:txBody>
      </p:sp>
    </p:spTree>
    <p:extLst>
      <p:ext uri="{BB962C8B-B14F-4D97-AF65-F5344CB8AC3E}">
        <p14:creationId xmlns:p14="http://schemas.microsoft.com/office/powerpoint/2010/main" val="3741835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0BFE4-E57D-34C7-34F3-929370FC98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6EF2BA-0DBA-FB59-C059-4F2FE1AD95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F06FA0-CA1E-6726-FBE9-F5D07CA73E6F}"/>
              </a:ext>
            </a:extLst>
          </p:cNvPr>
          <p:cNvSpPr>
            <a:spLocks noGrp="1"/>
          </p:cNvSpPr>
          <p:nvPr>
            <p:ph type="body" idx="1"/>
          </p:nvPr>
        </p:nvSpPr>
        <p:spPr/>
        <p:txBody>
          <a:bodyPr/>
          <a:lstStyle/>
          <a:p>
            <a:r>
              <a:rPr lang="en-US" dirty="0"/>
              <a:t>This slide is intended to expose the PM to the various types of permits and permit activities that may be triggered on a project. The PM is not expected to memorize this information.  (</a:t>
            </a:r>
            <a:r>
              <a:rPr lang="en-US" i="1" dirty="0"/>
              <a:t>read </a:t>
            </a:r>
            <a:r>
              <a:rPr lang="en-US" i="1"/>
              <a:t>the slide</a:t>
            </a:r>
            <a:r>
              <a:rPr lang="en-US"/>
              <a:t>)</a:t>
            </a:r>
            <a:endParaRPr lang="en-US" dirty="0"/>
          </a:p>
        </p:txBody>
      </p:sp>
      <p:sp>
        <p:nvSpPr>
          <p:cNvPr id="4" name="Slide Number Placeholder 3">
            <a:extLst>
              <a:ext uri="{FF2B5EF4-FFF2-40B4-BE49-F238E27FC236}">
                <a16:creationId xmlns:a16="http://schemas.microsoft.com/office/drawing/2014/main" id="{1C9662CA-CA47-E24E-A320-12D14E70C69C}"/>
              </a:ext>
            </a:extLst>
          </p:cNvPr>
          <p:cNvSpPr>
            <a:spLocks noGrp="1"/>
          </p:cNvSpPr>
          <p:nvPr>
            <p:ph type="sldNum" sz="quarter" idx="5"/>
          </p:nvPr>
        </p:nvSpPr>
        <p:spPr/>
        <p:txBody>
          <a:bodyPr/>
          <a:lstStyle/>
          <a:p>
            <a:fld id="{D49D12AA-DFDC-4C12-A542-9E97DFD6065C}" type="slidenum">
              <a:rPr lang="en-US" smtClean="0"/>
              <a:t>32</a:t>
            </a:fld>
            <a:endParaRPr lang="en-US"/>
          </a:p>
        </p:txBody>
      </p:sp>
    </p:spTree>
    <p:extLst>
      <p:ext uri="{BB962C8B-B14F-4D97-AF65-F5344CB8AC3E}">
        <p14:creationId xmlns:p14="http://schemas.microsoft.com/office/powerpoint/2010/main" val="4278722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2D139-D748-9462-D499-DF72F3435F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10C51B-161C-12C6-6D1A-9560D3B82F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F66D31-E551-236C-C74D-5CAD3851F06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 </a:t>
            </a:r>
            <a:r>
              <a:rPr lang="en-US" i="1" dirty="0"/>
              <a:t>- </a:t>
            </a:r>
            <a:r>
              <a:rPr lang="en-US" i="0" dirty="0"/>
              <a:t>Not all GDOT projects have federal funds or need to maintain eligibility for federal funds. Those project would use state funds and require the GEPA process. </a:t>
            </a:r>
          </a:p>
          <a:p>
            <a:endParaRPr lang="en-US" dirty="0"/>
          </a:p>
        </p:txBody>
      </p:sp>
      <p:sp>
        <p:nvSpPr>
          <p:cNvPr id="4" name="Slide Number Placeholder 3">
            <a:extLst>
              <a:ext uri="{FF2B5EF4-FFF2-40B4-BE49-F238E27FC236}">
                <a16:creationId xmlns:a16="http://schemas.microsoft.com/office/drawing/2014/main" id="{393D6CE8-6AF1-04AB-7D5A-C20D1027E472}"/>
              </a:ext>
            </a:extLst>
          </p:cNvPr>
          <p:cNvSpPr>
            <a:spLocks noGrp="1"/>
          </p:cNvSpPr>
          <p:nvPr>
            <p:ph type="sldNum" sz="quarter" idx="5"/>
          </p:nvPr>
        </p:nvSpPr>
        <p:spPr/>
        <p:txBody>
          <a:bodyPr/>
          <a:lstStyle/>
          <a:p>
            <a:fld id="{D49D12AA-DFDC-4C12-A542-9E97DFD6065C}" type="slidenum">
              <a:rPr lang="en-US" smtClean="0"/>
              <a:t>4</a:t>
            </a:fld>
            <a:endParaRPr lang="en-US"/>
          </a:p>
        </p:txBody>
      </p:sp>
    </p:spTree>
    <p:extLst>
      <p:ext uri="{BB962C8B-B14F-4D97-AF65-F5344CB8AC3E}">
        <p14:creationId xmlns:p14="http://schemas.microsoft.com/office/powerpoint/2010/main" val="409317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55967-325C-3BEA-55A7-E23DF2120E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A07464-000C-CC39-FEB7-642FBA14CE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3542F5-582E-5543-EF56-BFD60766D7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 - Ecologist, archaeologist, and historian must go to the site and survey the area within the environmental survey boundary (ESB) to determine what resources are there and the boundary of each resource. The resources are documented in the resource identification reports. After the reports are approved by the appropriate agency, the avoidance &amp; minimization measures meeting is held with the designer. The plans are updated based on the A3M. Then the technical studies which explain the impacts to any resource and/or ways that impacts were avoided or minimized will be prepared for ecology, air, noise, and cultural resources (includes both archaeology and history).</a:t>
            </a:r>
          </a:p>
          <a:p>
            <a:endParaRPr lang="en-US" dirty="0"/>
          </a:p>
        </p:txBody>
      </p:sp>
      <p:sp>
        <p:nvSpPr>
          <p:cNvPr id="4" name="Slide Number Placeholder 3">
            <a:extLst>
              <a:ext uri="{FF2B5EF4-FFF2-40B4-BE49-F238E27FC236}">
                <a16:creationId xmlns:a16="http://schemas.microsoft.com/office/drawing/2014/main" id="{94AC0629-CA1A-EE13-FC4E-C58B2E1804EB}"/>
              </a:ext>
            </a:extLst>
          </p:cNvPr>
          <p:cNvSpPr>
            <a:spLocks noGrp="1"/>
          </p:cNvSpPr>
          <p:nvPr>
            <p:ph type="sldNum" sz="quarter" idx="5"/>
          </p:nvPr>
        </p:nvSpPr>
        <p:spPr/>
        <p:txBody>
          <a:bodyPr/>
          <a:lstStyle/>
          <a:p>
            <a:fld id="{D49D12AA-DFDC-4C12-A542-9E97DFD6065C}" type="slidenum">
              <a:rPr lang="en-US" smtClean="0"/>
              <a:t>5</a:t>
            </a:fld>
            <a:endParaRPr lang="en-US"/>
          </a:p>
        </p:txBody>
      </p:sp>
    </p:spTree>
    <p:extLst>
      <p:ext uri="{BB962C8B-B14F-4D97-AF65-F5344CB8AC3E}">
        <p14:creationId xmlns:p14="http://schemas.microsoft.com/office/powerpoint/2010/main" val="3279033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F7318-7BDB-7622-679E-3D1E9C74EA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182574-5789-1FCE-D05B-526AB0F9C3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0A807-4D8F-FF1A-AEF2-40AB1F7816C4}"/>
              </a:ext>
            </a:extLst>
          </p:cNvPr>
          <p:cNvSpPr>
            <a:spLocks noGrp="1"/>
          </p:cNvSpPr>
          <p:nvPr>
            <p:ph type="body" idx="1"/>
          </p:nvPr>
        </p:nvSpPr>
        <p:spPr/>
        <p:txBody>
          <a:bodyPr/>
          <a:lstStyle/>
          <a:p>
            <a:r>
              <a:rPr lang="en-US" dirty="0"/>
              <a:t>From the training in Part 1, you should understand the environmental processes for the special studies. Also, you should know that the NEPA document is written after the technical studies have been approved. In this section, we will discuss some of the components of the NEPA document including community impacts and the public involvement process.  </a:t>
            </a:r>
          </a:p>
          <a:p>
            <a:endParaRPr lang="en-US" dirty="0"/>
          </a:p>
        </p:txBody>
      </p:sp>
      <p:sp>
        <p:nvSpPr>
          <p:cNvPr id="4" name="Slide Number Placeholder 3">
            <a:extLst>
              <a:ext uri="{FF2B5EF4-FFF2-40B4-BE49-F238E27FC236}">
                <a16:creationId xmlns:a16="http://schemas.microsoft.com/office/drawing/2014/main" id="{32821D82-1278-87B4-71AA-5F7E277FCB68}"/>
              </a:ext>
            </a:extLst>
          </p:cNvPr>
          <p:cNvSpPr>
            <a:spLocks noGrp="1"/>
          </p:cNvSpPr>
          <p:nvPr>
            <p:ph type="sldNum" sz="quarter" idx="5"/>
          </p:nvPr>
        </p:nvSpPr>
        <p:spPr/>
        <p:txBody>
          <a:bodyPr/>
          <a:lstStyle/>
          <a:p>
            <a:fld id="{D49D12AA-DFDC-4C12-A542-9E97DFD6065C}" type="slidenum">
              <a:rPr lang="en-US" smtClean="0"/>
              <a:t>6</a:t>
            </a:fld>
            <a:endParaRPr lang="en-US"/>
          </a:p>
        </p:txBody>
      </p:sp>
    </p:spTree>
    <p:extLst>
      <p:ext uri="{BB962C8B-B14F-4D97-AF65-F5344CB8AC3E}">
        <p14:creationId xmlns:p14="http://schemas.microsoft.com/office/powerpoint/2010/main" val="3470691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National Environmental Policy Act requires that consideration to many different aspects of the environment be considered. The environmental studies under NEPA include but are not limited to cultural resources, air &amp; noise quality, ecology, land use, and community impacts. </a:t>
            </a:r>
          </a:p>
        </p:txBody>
      </p:sp>
      <p:sp>
        <p:nvSpPr>
          <p:cNvPr id="4" name="Slide Number Placeholder 3"/>
          <p:cNvSpPr>
            <a:spLocks noGrp="1"/>
          </p:cNvSpPr>
          <p:nvPr>
            <p:ph type="sldNum" sz="quarter" idx="5"/>
          </p:nvPr>
        </p:nvSpPr>
        <p:spPr/>
        <p:txBody>
          <a:bodyPr/>
          <a:lstStyle/>
          <a:p>
            <a:fld id="{D49D12AA-DFDC-4C12-A542-9E97DFD6065C}" type="slidenum">
              <a:rPr lang="en-US" smtClean="0"/>
              <a:t>7</a:t>
            </a:fld>
            <a:endParaRPr lang="en-US"/>
          </a:p>
        </p:txBody>
      </p:sp>
    </p:spTree>
    <p:extLst>
      <p:ext uri="{BB962C8B-B14F-4D97-AF65-F5344CB8AC3E}">
        <p14:creationId xmlns:p14="http://schemas.microsoft.com/office/powerpoint/2010/main" val="1788758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198F9-27FD-04C7-96DF-4B8A3D8F91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774C29-E21A-F188-64D6-7D5FAA5F3F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72EFF1-ED77-F9E6-5B48-F182DF52A530}"/>
              </a:ext>
            </a:extLst>
          </p:cNvPr>
          <p:cNvSpPr>
            <a:spLocks noGrp="1"/>
          </p:cNvSpPr>
          <p:nvPr>
            <p:ph type="body" idx="1"/>
          </p:nvPr>
        </p:nvSpPr>
        <p:spPr/>
        <p:txBody>
          <a:bodyPr/>
          <a:lstStyle/>
          <a:p>
            <a:r>
              <a:rPr lang="en-US" dirty="0"/>
              <a:t>(click 1) Environmental Justice was part of an executive order which has recently been rescinded. NEPA still evaluates the community impacts.</a:t>
            </a:r>
          </a:p>
          <a:p>
            <a:endParaRPr lang="en-US" dirty="0"/>
          </a:p>
          <a:p>
            <a:r>
              <a:rPr lang="en-US" dirty="0"/>
              <a:t>(click 2) Community Impacts refers to the fair distribution of environmental benefits and burdens, particularly with respect to minority and low-income populations. There are several federal laws that require this consideration, including but not limited to Title VI of the Civil Rights Act and NEPA. Many GDOT projects are minor in scope and their potential to adverse impacts to surrounding communities, including minority and low-income communities, is low. Even if adverse impacts to these communities is not anticipated, outreach in languages other than English may still be required. </a:t>
            </a:r>
          </a:p>
        </p:txBody>
      </p:sp>
      <p:sp>
        <p:nvSpPr>
          <p:cNvPr id="4" name="Slide Number Placeholder 3">
            <a:extLst>
              <a:ext uri="{FF2B5EF4-FFF2-40B4-BE49-F238E27FC236}">
                <a16:creationId xmlns:a16="http://schemas.microsoft.com/office/drawing/2014/main" id="{309E2A80-995D-D4E3-CA86-7381ABD5C305}"/>
              </a:ext>
            </a:extLst>
          </p:cNvPr>
          <p:cNvSpPr>
            <a:spLocks noGrp="1"/>
          </p:cNvSpPr>
          <p:nvPr>
            <p:ph type="sldNum" sz="quarter" idx="5"/>
          </p:nvPr>
        </p:nvSpPr>
        <p:spPr/>
        <p:txBody>
          <a:bodyPr/>
          <a:lstStyle/>
          <a:p>
            <a:fld id="{D49D12AA-DFDC-4C12-A542-9E97DFD6065C}" type="slidenum">
              <a:rPr lang="en-US" smtClean="0"/>
              <a:t>8</a:t>
            </a:fld>
            <a:endParaRPr lang="en-US"/>
          </a:p>
        </p:txBody>
      </p:sp>
    </p:spTree>
    <p:extLst>
      <p:ext uri="{BB962C8B-B14F-4D97-AF65-F5344CB8AC3E}">
        <p14:creationId xmlns:p14="http://schemas.microsoft.com/office/powerpoint/2010/main" val="38703105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tx1"/>
                </a:solidFill>
              </a:rPr>
              <a:t>(click 1) Public involvement </a:t>
            </a:r>
            <a:r>
              <a:rPr lang="en-US" sz="1200" b="1" dirty="0">
                <a:solidFill>
                  <a:srgbClr val="0070C0"/>
                </a:solidFill>
              </a:rPr>
              <a:t>encourages and solicits public input </a:t>
            </a:r>
            <a:r>
              <a:rPr lang="en-US" sz="1200" dirty="0">
                <a:solidFill>
                  <a:schemeClr val="tx1"/>
                </a:solidFill>
              </a:rPr>
              <a:t>while providing an opportunity for the public to become informed about project development. </a:t>
            </a:r>
          </a:p>
          <a:p>
            <a:endParaRPr lang="en-US" dirty="0"/>
          </a:p>
        </p:txBody>
      </p:sp>
      <p:sp>
        <p:nvSpPr>
          <p:cNvPr id="4" name="Slide Number Placeholder 3"/>
          <p:cNvSpPr>
            <a:spLocks noGrp="1"/>
          </p:cNvSpPr>
          <p:nvPr>
            <p:ph type="sldNum" sz="quarter" idx="5"/>
          </p:nvPr>
        </p:nvSpPr>
        <p:spPr/>
        <p:txBody>
          <a:bodyPr/>
          <a:lstStyle/>
          <a:p>
            <a:fld id="{D49D12AA-DFDC-4C12-A542-9E97DFD6065C}" type="slidenum">
              <a:rPr lang="en-US" smtClean="0"/>
              <a:t>9</a:t>
            </a:fld>
            <a:endParaRPr lang="en-US"/>
          </a:p>
        </p:txBody>
      </p:sp>
    </p:spTree>
    <p:extLst>
      <p:ext uri="{BB962C8B-B14F-4D97-AF65-F5344CB8AC3E}">
        <p14:creationId xmlns:p14="http://schemas.microsoft.com/office/powerpoint/2010/main" val="1282590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10/28/2025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10/28/2025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10/28/2025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3.svg"/><Relationship Id="rId5" Type="http://schemas.openxmlformats.org/officeDocument/2006/relationships/image" Target="../media/image20.png"/><Relationship Id="rId4" Type="http://schemas.openxmlformats.org/officeDocument/2006/relationships/image" Target="../media/image22.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003" y="811732"/>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09.25.2025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964766" y="2186426"/>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
        <p:nvSpPr>
          <p:cNvPr id="7" name="Title 8">
            <a:extLst>
              <a:ext uri="{FF2B5EF4-FFF2-40B4-BE49-F238E27FC236}">
                <a16:creationId xmlns:a16="http://schemas.microsoft.com/office/drawing/2014/main" id="{5DA617F1-0144-AE5E-C3EA-E3E9E37DF7CA}"/>
              </a:ext>
            </a:extLst>
          </p:cNvPr>
          <p:cNvSpPr>
            <a:spLocks noGrp="1"/>
          </p:cNvSpPr>
          <p:nvPr>
            <p:ph type="ctrTitle"/>
          </p:nvPr>
        </p:nvSpPr>
        <p:spPr>
          <a:xfrm>
            <a:off x="1790020" y="5368404"/>
            <a:ext cx="9144000" cy="677863"/>
          </a:xfrm>
        </p:spPr>
        <p:txBody>
          <a:bodyPr/>
          <a:lstStyle/>
          <a:p>
            <a:r>
              <a:rPr lang="en-US" sz="6000" dirty="0"/>
              <a:t>NEPA 101: Environmental Overview for Federally Funded Projects</a:t>
            </a:r>
          </a:p>
        </p:txBody>
      </p:sp>
      <p:sp>
        <p:nvSpPr>
          <p:cNvPr id="8" name="Title 8">
            <a:extLst>
              <a:ext uri="{FF2B5EF4-FFF2-40B4-BE49-F238E27FC236}">
                <a16:creationId xmlns:a16="http://schemas.microsoft.com/office/drawing/2014/main" id="{10ECEE27-9729-4918-6409-44A73BC6B4E8}"/>
              </a:ext>
            </a:extLst>
          </p:cNvPr>
          <p:cNvSpPr txBox="1">
            <a:spLocks/>
          </p:cNvSpPr>
          <p:nvPr/>
        </p:nvSpPr>
        <p:spPr>
          <a:xfrm>
            <a:off x="1713972" y="5766325"/>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2800" dirty="0">
                <a:solidFill>
                  <a:srgbClr val="2D7B41"/>
                </a:solidFill>
              </a:rPr>
              <a:t>(Part 2)</a:t>
            </a:r>
          </a:p>
        </p:txBody>
      </p:sp>
    </p:spTree>
    <p:extLst>
      <p:ext uri="{BB962C8B-B14F-4D97-AF65-F5344CB8AC3E}">
        <p14:creationId xmlns:p14="http://schemas.microsoft.com/office/powerpoint/2010/main" val="1606661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12D8F-41EE-1275-2331-9AA1B6E8FE4C}"/>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39239EC2-BF27-E389-7929-B8A903A539F0}"/>
              </a:ext>
            </a:extLst>
          </p:cNvPr>
          <p:cNvSpPr>
            <a:spLocks noGrp="1"/>
          </p:cNvSpPr>
          <p:nvPr>
            <p:ph type="subTitle" idx="1"/>
          </p:nvPr>
        </p:nvSpPr>
        <p:spPr>
          <a:xfrm>
            <a:off x="379087" y="2992833"/>
            <a:ext cx="2895008" cy="4593519"/>
          </a:xfrm>
        </p:spPr>
        <p:txBody>
          <a:bodyPr>
            <a:noAutofit/>
          </a:bodyPr>
          <a:lstStyle/>
          <a:p>
            <a:pPr algn="l"/>
            <a:endParaRPr lang="en-US" sz="2800" b="0" dirty="0">
              <a:solidFill>
                <a:srgbClr val="000000"/>
              </a:solidFill>
            </a:endParaRPr>
          </a:p>
          <a:p>
            <a:pPr algn="l"/>
            <a:r>
              <a:rPr lang="en-US" sz="2800" b="0" dirty="0">
                <a:solidFill>
                  <a:srgbClr val="000000"/>
                </a:solidFill>
              </a:rPr>
              <a:t>Provides the public access to the decision-making process. </a:t>
            </a:r>
          </a:p>
          <a:p>
            <a:pPr algn="l"/>
            <a:endParaRPr lang="en-US" sz="2800" b="0" dirty="0">
              <a:solidFill>
                <a:srgbClr val="000000"/>
              </a:solidFill>
            </a:endParaRPr>
          </a:p>
        </p:txBody>
      </p:sp>
      <p:pic>
        <p:nvPicPr>
          <p:cNvPr id="9" name="Picture 8" descr="A person standing on a crossroad&#10;&#10;AI-generated content may be incorrect.">
            <a:extLst>
              <a:ext uri="{FF2B5EF4-FFF2-40B4-BE49-F238E27FC236}">
                <a16:creationId xmlns:a16="http://schemas.microsoft.com/office/drawing/2014/main" id="{05EBB173-3B21-4CCC-F0DD-EA5105146D97}"/>
              </a:ext>
            </a:extLst>
          </p:cNvPr>
          <p:cNvPicPr>
            <a:picLocks noChangeAspect="1"/>
          </p:cNvPicPr>
          <p:nvPr/>
        </p:nvPicPr>
        <p:blipFill>
          <a:blip r:embed="rId3"/>
          <a:stretch>
            <a:fillRect/>
          </a:stretch>
        </p:blipFill>
        <p:spPr>
          <a:xfrm>
            <a:off x="3980725" y="924638"/>
            <a:ext cx="7832188" cy="5537122"/>
          </a:xfrm>
          <a:prstGeom prst="rect">
            <a:avLst/>
          </a:prstGeom>
        </p:spPr>
      </p:pic>
      <p:sp>
        <p:nvSpPr>
          <p:cNvPr id="10" name="Title 1">
            <a:extLst>
              <a:ext uri="{FF2B5EF4-FFF2-40B4-BE49-F238E27FC236}">
                <a16:creationId xmlns:a16="http://schemas.microsoft.com/office/drawing/2014/main" id="{4649D049-3603-F715-49A1-B8DFBD2E6C85}"/>
              </a:ext>
            </a:extLst>
          </p:cNvPr>
          <p:cNvSpPr txBox="1">
            <a:spLocks/>
          </p:cNvSpPr>
          <p:nvPr/>
        </p:nvSpPr>
        <p:spPr>
          <a:xfrm>
            <a:off x="379087" y="729566"/>
            <a:ext cx="2827409" cy="3114817"/>
          </a:xfrm>
          <a:prstGeom prst="rect">
            <a:avLst/>
          </a:prstGeom>
        </p:spPr>
        <p:txBody>
          <a:bodyPr anchor="t"/>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pPr algn="l"/>
            <a:r>
              <a:rPr lang="en-US" sz="3600"/>
              <a:t>What is Public Involvement?</a:t>
            </a:r>
            <a:endParaRPr lang="en-US" sz="3600" dirty="0"/>
          </a:p>
        </p:txBody>
      </p:sp>
    </p:spTree>
    <p:extLst>
      <p:ext uri="{BB962C8B-B14F-4D97-AF65-F5344CB8AC3E}">
        <p14:creationId xmlns:p14="http://schemas.microsoft.com/office/powerpoint/2010/main" val="30566889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9B1A9-A9F4-5384-DF92-D7BEE13068A9}"/>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8694963F-3031-ADC2-F1DA-1F92CF5C1912}"/>
              </a:ext>
            </a:extLst>
          </p:cNvPr>
          <p:cNvSpPr>
            <a:spLocks noGrp="1"/>
          </p:cNvSpPr>
          <p:nvPr>
            <p:ph type="subTitle" idx="1"/>
          </p:nvPr>
        </p:nvSpPr>
        <p:spPr>
          <a:xfrm>
            <a:off x="379087" y="3166689"/>
            <a:ext cx="2827409" cy="4593519"/>
          </a:xfrm>
        </p:spPr>
        <p:txBody>
          <a:bodyPr>
            <a:noAutofit/>
          </a:bodyPr>
          <a:lstStyle/>
          <a:p>
            <a:pPr algn="l"/>
            <a:endParaRPr lang="en-US" sz="2800" b="0" dirty="0">
              <a:solidFill>
                <a:srgbClr val="000000"/>
              </a:solidFill>
            </a:endParaRPr>
          </a:p>
          <a:p>
            <a:pPr algn="l"/>
            <a:r>
              <a:rPr lang="en-US" sz="2800" b="0" dirty="0">
                <a:solidFill>
                  <a:srgbClr val="000000"/>
                </a:solidFill>
              </a:rPr>
              <a:t>Fosters two-way communication and trust</a:t>
            </a:r>
          </a:p>
        </p:txBody>
      </p:sp>
      <p:pic>
        <p:nvPicPr>
          <p:cNvPr id="9" name="Picture 8" descr="Cartoon of men using a can&#10;&#10;AI-generated content may be incorrect.">
            <a:extLst>
              <a:ext uri="{FF2B5EF4-FFF2-40B4-BE49-F238E27FC236}">
                <a16:creationId xmlns:a16="http://schemas.microsoft.com/office/drawing/2014/main" id="{7A9E0324-E813-A929-ED1B-3D358DCBA457}"/>
              </a:ext>
            </a:extLst>
          </p:cNvPr>
          <p:cNvPicPr>
            <a:picLocks noChangeAspect="1"/>
          </p:cNvPicPr>
          <p:nvPr/>
        </p:nvPicPr>
        <p:blipFill>
          <a:blip r:embed="rId3"/>
          <a:stretch>
            <a:fillRect/>
          </a:stretch>
        </p:blipFill>
        <p:spPr>
          <a:xfrm>
            <a:off x="4131794" y="1664358"/>
            <a:ext cx="7790841" cy="4041498"/>
          </a:xfrm>
          <a:prstGeom prst="rect">
            <a:avLst/>
          </a:prstGeom>
        </p:spPr>
      </p:pic>
      <p:sp>
        <p:nvSpPr>
          <p:cNvPr id="10" name="Title 1">
            <a:extLst>
              <a:ext uri="{FF2B5EF4-FFF2-40B4-BE49-F238E27FC236}">
                <a16:creationId xmlns:a16="http://schemas.microsoft.com/office/drawing/2014/main" id="{62769890-A0CB-CB5F-3A57-85C24231367F}"/>
              </a:ext>
            </a:extLst>
          </p:cNvPr>
          <p:cNvSpPr>
            <a:spLocks noGrp="1"/>
          </p:cNvSpPr>
          <p:nvPr>
            <p:ph type="ctrTitle"/>
          </p:nvPr>
        </p:nvSpPr>
        <p:spPr>
          <a:xfrm>
            <a:off x="379087" y="729566"/>
            <a:ext cx="2827409" cy="3114817"/>
          </a:xfrm>
        </p:spPr>
        <p:txBody>
          <a:bodyPr anchor="t"/>
          <a:lstStyle/>
          <a:p>
            <a:pPr algn="l"/>
            <a:r>
              <a:rPr lang="en-US" sz="3600" dirty="0"/>
              <a:t>What is Public Involvement?</a:t>
            </a:r>
          </a:p>
        </p:txBody>
      </p:sp>
    </p:spTree>
    <p:extLst>
      <p:ext uri="{BB962C8B-B14F-4D97-AF65-F5344CB8AC3E}">
        <p14:creationId xmlns:p14="http://schemas.microsoft.com/office/powerpoint/2010/main" val="571022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0693" y="697840"/>
            <a:ext cx="8999203" cy="955878"/>
          </a:xfrm>
        </p:spPr>
        <p:txBody>
          <a:bodyPr anchor="t"/>
          <a:lstStyle/>
          <a:p>
            <a:pPr algn="l"/>
            <a:r>
              <a:rPr lang="en-US" sz="3600" dirty="0"/>
              <a:t>Types of Public Involvement: PIOH</a:t>
            </a:r>
          </a:p>
        </p:txBody>
      </p:sp>
      <p:sp>
        <p:nvSpPr>
          <p:cNvPr id="3" name="Subtitle 2"/>
          <p:cNvSpPr>
            <a:spLocks noGrp="1"/>
          </p:cNvSpPr>
          <p:nvPr>
            <p:ph type="subTitle" idx="1"/>
          </p:nvPr>
        </p:nvSpPr>
        <p:spPr>
          <a:xfrm>
            <a:off x="410693" y="2264481"/>
            <a:ext cx="7766936" cy="4593519"/>
          </a:xfrm>
        </p:spPr>
        <p:txBody>
          <a:bodyPr>
            <a:noAutofit/>
          </a:bodyPr>
          <a:lstStyle/>
          <a:p>
            <a:pPr algn="l"/>
            <a:endParaRPr lang="en-US" sz="2800" dirty="0">
              <a:solidFill>
                <a:srgbClr val="000000"/>
              </a:solidFill>
              <a:latin typeface="+mn-lt"/>
            </a:endParaRPr>
          </a:p>
          <a:p>
            <a:pPr algn="l"/>
            <a:endParaRPr lang="en-US" sz="2800" b="1" dirty="0">
              <a:solidFill>
                <a:srgbClr val="000000"/>
              </a:solidFill>
              <a:latin typeface="+mn-lt"/>
            </a:endParaRPr>
          </a:p>
          <a:p>
            <a:pPr marL="342900" indent="-342900" algn="l">
              <a:buFont typeface="Arial" panose="020B0604020202020204" pitchFamily="34" charset="0"/>
              <a:buChar char="•"/>
            </a:pPr>
            <a:r>
              <a:rPr lang="en-US" sz="2800" b="0" u="sng" dirty="0">
                <a:solidFill>
                  <a:srgbClr val="000000"/>
                </a:solidFill>
                <a:latin typeface="+mn-lt"/>
              </a:rPr>
              <a:t>Purpose is to</a:t>
            </a:r>
            <a:r>
              <a:rPr lang="en-US" sz="2800" b="0" dirty="0">
                <a:solidFill>
                  <a:srgbClr val="000000"/>
                </a:solidFill>
                <a:latin typeface="+mn-lt"/>
              </a:rPr>
              <a:t>:</a:t>
            </a:r>
          </a:p>
          <a:p>
            <a:pPr marL="342900" indent="-342900" algn="l">
              <a:buFont typeface="Arial" panose="020B0604020202020204" pitchFamily="34" charset="0"/>
              <a:buChar char="•"/>
            </a:pPr>
            <a:endParaRPr lang="en-US" sz="1400" dirty="0">
              <a:solidFill>
                <a:srgbClr val="000000"/>
              </a:solidFill>
              <a:latin typeface="+mn-lt"/>
            </a:endParaRPr>
          </a:p>
          <a:p>
            <a:pPr marL="800100" lvl="1" indent="-342900" algn="l">
              <a:buFont typeface="Arial" panose="020B0604020202020204" pitchFamily="34" charset="0"/>
              <a:buChar char="•"/>
            </a:pPr>
            <a:r>
              <a:rPr lang="en-US" sz="2800" b="1" dirty="0">
                <a:solidFill>
                  <a:srgbClr val="045594"/>
                </a:solidFill>
              </a:rPr>
              <a:t>Inform</a:t>
            </a:r>
            <a:r>
              <a:rPr lang="en-US" sz="2800" b="1" dirty="0">
                <a:solidFill>
                  <a:srgbClr val="000000"/>
                </a:solidFill>
              </a:rPr>
              <a:t> </a:t>
            </a:r>
            <a:r>
              <a:rPr lang="en-US" sz="2800" dirty="0">
                <a:solidFill>
                  <a:srgbClr val="000000"/>
                </a:solidFill>
              </a:rPr>
              <a:t>the public</a:t>
            </a:r>
          </a:p>
          <a:p>
            <a:pPr marL="800100" lvl="1" indent="-342900" algn="l">
              <a:buFont typeface="Arial" panose="020B0604020202020204" pitchFamily="34" charset="0"/>
              <a:buChar char="•"/>
            </a:pPr>
            <a:endParaRPr lang="en-US" sz="1400" dirty="0">
              <a:solidFill>
                <a:srgbClr val="000000"/>
              </a:solidFill>
            </a:endParaRPr>
          </a:p>
          <a:p>
            <a:pPr marL="800100" lvl="1" indent="-342900" algn="l">
              <a:buFont typeface="Arial" panose="020B0604020202020204" pitchFamily="34" charset="0"/>
              <a:buChar char="•"/>
            </a:pPr>
            <a:r>
              <a:rPr lang="en-US" sz="2800" b="1" dirty="0">
                <a:solidFill>
                  <a:srgbClr val="045594"/>
                </a:solidFill>
              </a:rPr>
              <a:t>Gather</a:t>
            </a:r>
            <a:r>
              <a:rPr lang="en-US" sz="2800" dirty="0">
                <a:solidFill>
                  <a:srgbClr val="000000"/>
                </a:solidFill>
              </a:rPr>
              <a:t> information</a:t>
            </a:r>
          </a:p>
          <a:p>
            <a:pPr marL="800100" lvl="1" indent="-342900" algn="l">
              <a:buFont typeface="Arial" panose="020B0604020202020204" pitchFamily="34" charset="0"/>
              <a:buChar char="•"/>
            </a:pPr>
            <a:endParaRPr lang="en-US" sz="1400" dirty="0">
              <a:solidFill>
                <a:srgbClr val="000000"/>
              </a:solidFill>
            </a:endParaRPr>
          </a:p>
          <a:p>
            <a:pPr marL="800100" lvl="1" indent="-342900" algn="l">
              <a:buFont typeface="Arial" panose="020B0604020202020204" pitchFamily="34" charset="0"/>
              <a:buChar char="•"/>
            </a:pPr>
            <a:r>
              <a:rPr lang="en-US" sz="2800" b="1" dirty="0">
                <a:solidFill>
                  <a:srgbClr val="045594"/>
                </a:solidFill>
              </a:rPr>
              <a:t>Receive</a:t>
            </a:r>
            <a:r>
              <a:rPr lang="en-US" sz="2800" dirty="0">
                <a:solidFill>
                  <a:srgbClr val="000000"/>
                </a:solidFill>
              </a:rPr>
              <a:t> comments</a:t>
            </a:r>
          </a:p>
        </p:txBody>
      </p:sp>
      <p:pic>
        <p:nvPicPr>
          <p:cNvPr id="9" name="Picture 8">
            <a:extLst>
              <a:ext uri="{FF2B5EF4-FFF2-40B4-BE49-F238E27FC236}">
                <a16:creationId xmlns:a16="http://schemas.microsoft.com/office/drawing/2014/main" id="{D2B95949-732B-C53C-E2BA-BEC8A1BFF168}"/>
              </a:ext>
            </a:extLst>
          </p:cNvPr>
          <p:cNvPicPr>
            <a:picLocks noChangeAspect="1"/>
          </p:cNvPicPr>
          <p:nvPr/>
        </p:nvPicPr>
        <p:blipFill>
          <a:blip r:embed="rId3"/>
          <a:stretch>
            <a:fillRect/>
          </a:stretch>
        </p:blipFill>
        <p:spPr>
          <a:xfrm>
            <a:off x="8339698" y="1175779"/>
            <a:ext cx="3852302" cy="3597183"/>
          </a:xfrm>
          <a:prstGeom prst="rect">
            <a:avLst/>
          </a:prstGeom>
        </p:spPr>
      </p:pic>
      <p:pic>
        <p:nvPicPr>
          <p:cNvPr id="5" name="Picture 4">
            <a:extLst>
              <a:ext uri="{FF2B5EF4-FFF2-40B4-BE49-F238E27FC236}">
                <a16:creationId xmlns:a16="http://schemas.microsoft.com/office/drawing/2014/main" id="{A23D9D41-A89A-4EBD-B186-FF8BEE2B6EF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70146" y="3501808"/>
            <a:ext cx="4304990" cy="3356192"/>
          </a:xfrm>
          <a:prstGeom prst="rect">
            <a:avLst/>
          </a:prstGeom>
          <a:ln w="38100">
            <a:solidFill>
              <a:schemeClr val="bg1"/>
            </a:solidFill>
          </a:ln>
        </p:spPr>
      </p:pic>
      <p:sp>
        <p:nvSpPr>
          <p:cNvPr id="10" name="TextBox 9">
            <a:extLst>
              <a:ext uri="{FF2B5EF4-FFF2-40B4-BE49-F238E27FC236}">
                <a16:creationId xmlns:a16="http://schemas.microsoft.com/office/drawing/2014/main" id="{0E676C1D-3685-15A8-C577-E51DCC8177A8}"/>
              </a:ext>
            </a:extLst>
          </p:cNvPr>
          <p:cNvSpPr txBox="1"/>
          <p:nvPr/>
        </p:nvSpPr>
        <p:spPr>
          <a:xfrm>
            <a:off x="410692" y="1828211"/>
            <a:ext cx="6904507" cy="954107"/>
          </a:xfrm>
          <a:prstGeom prst="rect">
            <a:avLst/>
          </a:prstGeom>
          <a:noFill/>
        </p:spPr>
        <p:txBody>
          <a:bodyPr wrap="square" rtlCol="0">
            <a:spAutoFit/>
          </a:bodyPr>
          <a:lstStyle/>
          <a:p>
            <a:r>
              <a:rPr lang="en-US" sz="2800" b="1" dirty="0">
                <a:solidFill>
                  <a:srgbClr val="000000"/>
                </a:solidFill>
              </a:rPr>
              <a:t>Public Information Open House (PIOH)</a:t>
            </a:r>
          </a:p>
          <a:p>
            <a:endParaRPr lang="en-US" sz="2800" b="1" dirty="0"/>
          </a:p>
        </p:txBody>
      </p:sp>
    </p:spTree>
    <p:extLst>
      <p:ext uri="{BB962C8B-B14F-4D97-AF65-F5344CB8AC3E}">
        <p14:creationId xmlns:p14="http://schemas.microsoft.com/office/powerpoint/2010/main" val="266654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3">
                                            <p:txEl>
                                              <p:pRg st="6" end="6"/>
                                            </p:txEl>
                                          </p:spTgt>
                                        </p:tgtEl>
                                        <p:attrNameLst>
                                          <p:attrName>style.visibility</p:attrName>
                                        </p:attrNameLst>
                                      </p:cBhvr>
                                      <p:to>
                                        <p:strVal val="visible"/>
                                      </p:to>
                                    </p:set>
                                  </p:childTnLst>
                                </p:cTn>
                              </p:par>
                            </p:childTnLst>
                          </p:cTn>
                        </p:par>
                        <p:par>
                          <p:cTn id="10" fill="hold">
                            <p:stCondLst>
                              <p:cond delay="1250"/>
                            </p:stCondLst>
                            <p:childTnLst>
                              <p:par>
                                <p:cTn id="11" presetID="1" presetClass="entr" presetSubtype="0" fill="hold" nodeType="afterEffect">
                                  <p:stCondLst>
                                    <p:cond delay="125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10693" y="2264481"/>
            <a:ext cx="5106443" cy="4593519"/>
          </a:xfrm>
        </p:spPr>
        <p:txBody>
          <a:bodyPr>
            <a:noAutofit/>
          </a:bodyPr>
          <a:lstStyle/>
          <a:p>
            <a:pPr algn="l"/>
            <a:endParaRPr lang="en-US" sz="2800" b="0" dirty="0">
              <a:solidFill>
                <a:srgbClr val="000000"/>
              </a:solidFill>
              <a:latin typeface="+mn-lt"/>
            </a:endParaRPr>
          </a:p>
          <a:p>
            <a:pPr marL="342900" indent="-342900" algn="l">
              <a:buFont typeface="Arial" panose="020B0604020202020204" pitchFamily="34" charset="0"/>
              <a:buChar char="•"/>
            </a:pPr>
            <a:r>
              <a:rPr lang="en-US" sz="2800" b="0" dirty="0">
                <a:solidFill>
                  <a:srgbClr val="000000"/>
                </a:solidFill>
                <a:latin typeface="+mn-lt"/>
              </a:rPr>
              <a:t>The PIOH is an </a:t>
            </a:r>
            <a:r>
              <a:rPr lang="en-US" sz="2800" dirty="0">
                <a:solidFill>
                  <a:srgbClr val="045594"/>
                </a:solidFill>
                <a:latin typeface="+mn-lt"/>
              </a:rPr>
              <a:t>informal meeting </a:t>
            </a:r>
          </a:p>
          <a:p>
            <a:pPr marL="342900" indent="-342900" algn="l">
              <a:buFont typeface="Arial" panose="020B0604020202020204" pitchFamily="34" charset="0"/>
              <a:buChar char="•"/>
            </a:pPr>
            <a:endParaRPr lang="en-US" sz="1400" dirty="0">
              <a:solidFill>
                <a:srgbClr val="045594"/>
              </a:solidFill>
              <a:latin typeface="+mn-lt"/>
            </a:endParaRPr>
          </a:p>
          <a:p>
            <a:pPr marL="800100" lvl="1" indent="-342900" algn="l">
              <a:buFont typeface="Arial" panose="020B0604020202020204" pitchFamily="34" charset="0"/>
              <a:buChar char="•"/>
            </a:pPr>
            <a:r>
              <a:rPr lang="en-US" sz="2800" dirty="0">
                <a:solidFill>
                  <a:srgbClr val="000000"/>
                </a:solidFill>
              </a:rPr>
              <a:t>two to three hours        (in-person)</a:t>
            </a:r>
          </a:p>
          <a:p>
            <a:pPr marL="800100" lvl="1" indent="-342900" algn="l">
              <a:buFont typeface="Arial" panose="020B0604020202020204" pitchFamily="34" charset="0"/>
              <a:buChar char="•"/>
            </a:pPr>
            <a:endParaRPr lang="en-US" sz="1400" dirty="0">
              <a:solidFill>
                <a:srgbClr val="000000"/>
              </a:solidFill>
            </a:endParaRPr>
          </a:p>
          <a:p>
            <a:pPr marL="800100" lvl="1" indent="-342900" algn="l">
              <a:buFont typeface="Arial" panose="020B0604020202020204" pitchFamily="34" charset="0"/>
              <a:buChar char="•"/>
            </a:pPr>
            <a:r>
              <a:rPr lang="en-US" sz="2800" dirty="0">
                <a:solidFill>
                  <a:srgbClr val="000000"/>
                </a:solidFill>
              </a:rPr>
              <a:t>may hold meeting virtually</a:t>
            </a:r>
          </a:p>
          <a:p>
            <a:pPr lvl="1" algn="l"/>
            <a:endParaRPr lang="en-US" sz="1400" dirty="0">
              <a:solidFill>
                <a:srgbClr val="000000"/>
              </a:solidFill>
            </a:endParaRPr>
          </a:p>
          <a:p>
            <a:pPr marL="342900" indent="-342900" algn="l">
              <a:buFont typeface="Arial" panose="020B0604020202020204" pitchFamily="34" charset="0"/>
              <a:buChar char="•"/>
            </a:pPr>
            <a:r>
              <a:rPr lang="en-US" sz="2800" b="0" dirty="0">
                <a:solidFill>
                  <a:srgbClr val="000000"/>
                </a:solidFill>
                <a:latin typeface="+mn-lt"/>
              </a:rPr>
              <a:t>Formal presentations are </a:t>
            </a:r>
            <a:r>
              <a:rPr lang="en-US" sz="2800" b="0" u="sng" dirty="0">
                <a:solidFill>
                  <a:srgbClr val="000000"/>
                </a:solidFill>
                <a:latin typeface="+mn-lt"/>
              </a:rPr>
              <a:t>not</a:t>
            </a:r>
            <a:r>
              <a:rPr lang="en-US" sz="2800" b="0" dirty="0">
                <a:solidFill>
                  <a:srgbClr val="000000"/>
                </a:solidFill>
                <a:latin typeface="+mn-lt"/>
              </a:rPr>
              <a:t> usually made</a:t>
            </a:r>
          </a:p>
        </p:txBody>
      </p:sp>
      <p:sp>
        <p:nvSpPr>
          <p:cNvPr id="10" name="Title 1">
            <a:extLst>
              <a:ext uri="{FF2B5EF4-FFF2-40B4-BE49-F238E27FC236}">
                <a16:creationId xmlns:a16="http://schemas.microsoft.com/office/drawing/2014/main" id="{A786EFF2-9AE5-B1A0-D4F6-AA4197650353}"/>
              </a:ext>
            </a:extLst>
          </p:cNvPr>
          <p:cNvSpPr>
            <a:spLocks noGrp="1"/>
          </p:cNvSpPr>
          <p:nvPr>
            <p:ph type="ctrTitle"/>
          </p:nvPr>
        </p:nvSpPr>
        <p:spPr>
          <a:xfrm>
            <a:off x="410693" y="697840"/>
            <a:ext cx="8999203" cy="955878"/>
          </a:xfrm>
        </p:spPr>
        <p:txBody>
          <a:bodyPr anchor="t"/>
          <a:lstStyle/>
          <a:p>
            <a:pPr algn="l"/>
            <a:r>
              <a:rPr lang="en-US" sz="3600" dirty="0"/>
              <a:t>Types of Public Involvement: PIOH</a:t>
            </a:r>
          </a:p>
        </p:txBody>
      </p:sp>
      <p:pic>
        <p:nvPicPr>
          <p:cNvPr id="12" name="Picture 11">
            <a:extLst>
              <a:ext uri="{FF2B5EF4-FFF2-40B4-BE49-F238E27FC236}">
                <a16:creationId xmlns:a16="http://schemas.microsoft.com/office/drawing/2014/main" id="{9D11DC1E-0489-C4F8-57A6-D80A3D92FE32}"/>
              </a:ext>
            </a:extLst>
          </p:cNvPr>
          <p:cNvPicPr>
            <a:picLocks noChangeAspect="1"/>
          </p:cNvPicPr>
          <p:nvPr/>
        </p:nvPicPr>
        <p:blipFill>
          <a:blip r:embed="rId3"/>
          <a:stretch>
            <a:fillRect/>
          </a:stretch>
        </p:blipFill>
        <p:spPr>
          <a:xfrm>
            <a:off x="8339698" y="1175779"/>
            <a:ext cx="3852302" cy="3597183"/>
          </a:xfrm>
          <a:prstGeom prst="rect">
            <a:avLst/>
          </a:prstGeom>
        </p:spPr>
      </p:pic>
      <p:pic>
        <p:nvPicPr>
          <p:cNvPr id="11" name="Picture 10">
            <a:extLst>
              <a:ext uri="{FF2B5EF4-FFF2-40B4-BE49-F238E27FC236}">
                <a16:creationId xmlns:a16="http://schemas.microsoft.com/office/drawing/2014/main" id="{CBC08958-ED5B-BC33-F41E-03ED7784899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70146" y="3501808"/>
            <a:ext cx="4304990" cy="3356192"/>
          </a:xfrm>
          <a:prstGeom prst="rect">
            <a:avLst/>
          </a:prstGeom>
          <a:ln w="38100">
            <a:solidFill>
              <a:schemeClr val="bg1"/>
            </a:solidFill>
          </a:ln>
        </p:spPr>
      </p:pic>
      <p:sp>
        <p:nvSpPr>
          <p:cNvPr id="13" name="TextBox 12">
            <a:extLst>
              <a:ext uri="{FF2B5EF4-FFF2-40B4-BE49-F238E27FC236}">
                <a16:creationId xmlns:a16="http://schemas.microsoft.com/office/drawing/2014/main" id="{35596658-BEBC-8C51-4CB5-4D6B1F5CA38D}"/>
              </a:ext>
            </a:extLst>
          </p:cNvPr>
          <p:cNvSpPr txBox="1"/>
          <p:nvPr/>
        </p:nvSpPr>
        <p:spPr>
          <a:xfrm>
            <a:off x="410692" y="1828211"/>
            <a:ext cx="6958295" cy="954107"/>
          </a:xfrm>
          <a:prstGeom prst="rect">
            <a:avLst/>
          </a:prstGeom>
          <a:noFill/>
        </p:spPr>
        <p:txBody>
          <a:bodyPr wrap="square" rtlCol="0">
            <a:spAutoFit/>
          </a:bodyPr>
          <a:lstStyle/>
          <a:p>
            <a:r>
              <a:rPr lang="en-US" sz="2800" b="1" dirty="0">
                <a:solidFill>
                  <a:srgbClr val="000000"/>
                </a:solidFill>
              </a:rPr>
              <a:t>Public Information Open House (PIOH)</a:t>
            </a:r>
          </a:p>
          <a:p>
            <a:endParaRPr lang="en-US" sz="2800" b="1" dirty="0"/>
          </a:p>
        </p:txBody>
      </p:sp>
    </p:spTree>
    <p:extLst>
      <p:ext uri="{BB962C8B-B14F-4D97-AF65-F5344CB8AC3E}">
        <p14:creationId xmlns:p14="http://schemas.microsoft.com/office/powerpoint/2010/main" val="694809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3" end="3"/>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10693" y="2833701"/>
            <a:ext cx="5957501" cy="4593519"/>
          </a:xfrm>
        </p:spPr>
        <p:txBody>
          <a:bodyPr>
            <a:noAutofit/>
          </a:bodyPr>
          <a:lstStyle/>
          <a:p>
            <a:pPr marL="342900" indent="-342900" algn="l">
              <a:buFont typeface="Arial" panose="020B0604020202020204" pitchFamily="34" charset="0"/>
              <a:buChar char="•"/>
            </a:pPr>
            <a:r>
              <a:rPr lang="en-US" sz="2800" b="0" dirty="0">
                <a:solidFill>
                  <a:srgbClr val="000000"/>
                </a:solidFill>
              </a:rPr>
              <a:t>Exchanges information </a:t>
            </a:r>
            <a:r>
              <a:rPr lang="en-US" sz="2800" b="0" u="sng" dirty="0">
                <a:solidFill>
                  <a:srgbClr val="000000"/>
                </a:solidFill>
              </a:rPr>
              <a:t>prior</a:t>
            </a:r>
            <a:r>
              <a:rPr lang="en-US" sz="2800" b="0" dirty="0">
                <a:solidFill>
                  <a:srgbClr val="000000"/>
                </a:solidFill>
              </a:rPr>
              <a:t> to deciding on location and design</a:t>
            </a:r>
          </a:p>
          <a:p>
            <a:pPr algn="l"/>
            <a:endParaRPr lang="en-US" sz="2800" b="0" dirty="0">
              <a:solidFill>
                <a:srgbClr val="000000"/>
              </a:solidFill>
            </a:endParaRPr>
          </a:p>
          <a:p>
            <a:pPr marL="342900" indent="-342900" algn="l">
              <a:buFont typeface="Arial" panose="020B0604020202020204" pitchFamily="34" charset="0"/>
              <a:buChar char="•"/>
            </a:pPr>
            <a:r>
              <a:rPr lang="en-US" sz="2800" dirty="0">
                <a:solidFill>
                  <a:srgbClr val="0070C0"/>
                </a:solidFill>
              </a:rPr>
              <a:t>Approved draft NEPA document </a:t>
            </a:r>
            <a:r>
              <a:rPr lang="en-US" sz="2800" b="0" dirty="0">
                <a:solidFill>
                  <a:srgbClr val="000000"/>
                </a:solidFill>
              </a:rPr>
              <a:t>must be made available </a:t>
            </a:r>
          </a:p>
          <a:p>
            <a:pPr algn="l"/>
            <a:endParaRPr lang="en-US" sz="2800" b="0" dirty="0">
              <a:solidFill>
                <a:srgbClr val="000000"/>
              </a:solidFill>
            </a:endParaRPr>
          </a:p>
          <a:p>
            <a:pPr marL="342900" indent="-342900" algn="l">
              <a:buFont typeface="Arial" panose="020B0604020202020204" pitchFamily="34" charset="0"/>
              <a:buChar char="•"/>
            </a:pPr>
            <a:r>
              <a:rPr lang="en-US" sz="2800" b="0" dirty="0">
                <a:solidFill>
                  <a:srgbClr val="000000"/>
                </a:solidFill>
              </a:rPr>
              <a:t>Usually informal and lasts 2-3 hours</a:t>
            </a:r>
          </a:p>
          <a:p>
            <a:pPr algn="l"/>
            <a:endParaRPr lang="en-US" sz="2800" b="0" dirty="0">
              <a:solidFill>
                <a:srgbClr val="000000"/>
              </a:solidFill>
            </a:endParaRPr>
          </a:p>
          <a:p>
            <a:pPr marL="342900" indent="-342900" algn="l">
              <a:buFont typeface="Arial" panose="020B0604020202020204" pitchFamily="34" charset="0"/>
              <a:buChar char="•"/>
            </a:pPr>
            <a:r>
              <a:rPr lang="en-US" sz="2800" b="0" dirty="0">
                <a:solidFill>
                  <a:srgbClr val="000000"/>
                </a:solidFill>
              </a:rPr>
              <a:t>(Generally) Formal presentations are </a:t>
            </a:r>
            <a:r>
              <a:rPr lang="en-US" sz="2800" b="0" u="sng" dirty="0">
                <a:solidFill>
                  <a:srgbClr val="000000"/>
                </a:solidFill>
              </a:rPr>
              <a:t>not</a:t>
            </a:r>
            <a:r>
              <a:rPr lang="en-US" sz="2800" b="0" dirty="0">
                <a:solidFill>
                  <a:srgbClr val="000000"/>
                </a:solidFill>
              </a:rPr>
              <a:t> made</a:t>
            </a:r>
          </a:p>
        </p:txBody>
      </p:sp>
      <p:pic>
        <p:nvPicPr>
          <p:cNvPr id="5" name="Picture 4">
            <a:extLst>
              <a:ext uri="{FF2B5EF4-FFF2-40B4-BE49-F238E27FC236}">
                <a16:creationId xmlns:a16="http://schemas.microsoft.com/office/drawing/2014/main" id="{173384A0-02D7-4218-83D7-4FA6D6C7F58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614109" y="4308165"/>
            <a:ext cx="4577891" cy="2549835"/>
          </a:xfrm>
          <a:prstGeom prst="rect">
            <a:avLst/>
          </a:prstGeom>
        </p:spPr>
      </p:pic>
      <p:sp>
        <p:nvSpPr>
          <p:cNvPr id="10" name="TextBox 9">
            <a:extLst>
              <a:ext uri="{FF2B5EF4-FFF2-40B4-BE49-F238E27FC236}">
                <a16:creationId xmlns:a16="http://schemas.microsoft.com/office/drawing/2014/main" id="{2121A786-ED91-2A66-8520-10AFE61490AE}"/>
              </a:ext>
            </a:extLst>
          </p:cNvPr>
          <p:cNvSpPr txBox="1"/>
          <p:nvPr/>
        </p:nvSpPr>
        <p:spPr>
          <a:xfrm>
            <a:off x="410692" y="1828211"/>
            <a:ext cx="7304077" cy="954107"/>
          </a:xfrm>
          <a:prstGeom prst="rect">
            <a:avLst/>
          </a:prstGeom>
          <a:noFill/>
        </p:spPr>
        <p:txBody>
          <a:bodyPr wrap="square" rtlCol="0">
            <a:spAutoFit/>
          </a:bodyPr>
          <a:lstStyle/>
          <a:p>
            <a:r>
              <a:rPr lang="en-US" sz="2800" b="1" dirty="0">
                <a:solidFill>
                  <a:srgbClr val="000000"/>
                </a:solidFill>
              </a:rPr>
              <a:t>Public Hearing Open House (PHOH)</a:t>
            </a:r>
          </a:p>
          <a:p>
            <a:endParaRPr lang="en-US" sz="2800" b="1" dirty="0"/>
          </a:p>
        </p:txBody>
      </p:sp>
      <p:sp>
        <p:nvSpPr>
          <p:cNvPr id="11" name="Title 1">
            <a:extLst>
              <a:ext uri="{FF2B5EF4-FFF2-40B4-BE49-F238E27FC236}">
                <a16:creationId xmlns:a16="http://schemas.microsoft.com/office/drawing/2014/main" id="{A1BFB990-602A-244F-EE99-F774BCACA48C}"/>
              </a:ext>
            </a:extLst>
          </p:cNvPr>
          <p:cNvSpPr>
            <a:spLocks noGrp="1"/>
          </p:cNvSpPr>
          <p:nvPr>
            <p:ph type="ctrTitle"/>
          </p:nvPr>
        </p:nvSpPr>
        <p:spPr>
          <a:xfrm>
            <a:off x="410693" y="697840"/>
            <a:ext cx="8999203" cy="955878"/>
          </a:xfrm>
        </p:spPr>
        <p:txBody>
          <a:bodyPr anchor="t"/>
          <a:lstStyle/>
          <a:p>
            <a:pPr algn="l"/>
            <a:r>
              <a:rPr lang="en-US" sz="3600" dirty="0"/>
              <a:t>Types of Public Involvement: PHOH</a:t>
            </a:r>
          </a:p>
        </p:txBody>
      </p:sp>
      <p:pic>
        <p:nvPicPr>
          <p:cNvPr id="13" name="Picture 12">
            <a:extLst>
              <a:ext uri="{FF2B5EF4-FFF2-40B4-BE49-F238E27FC236}">
                <a16:creationId xmlns:a16="http://schemas.microsoft.com/office/drawing/2014/main" id="{79FCAA3D-6F8A-5903-4651-8CC73E8A18A6}"/>
              </a:ext>
            </a:extLst>
          </p:cNvPr>
          <p:cNvPicPr>
            <a:picLocks noChangeAspect="1"/>
          </p:cNvPicPr>
          <p:nvPr/>
        </p:nvPicPr>
        <p:blipFill>
          <a:blip r:embed="rId4"/>
          <a:stretch>
            <a:fillRect/>
          </a:stretch>
        </p:blipFill>
        <p:spPr>
          <a:xfrm>
            <a:off x="6368194" y="2833701"/>
            <a:ext cx="3308284" cy="2435094"/>
          </a:xfrm>
          <a:prstGeom prst="rect">
            <a:avLst/>
          </a:prstGeom>
          <a:ln w="38100">
            <a:solidFill>
              <a:schemeClr val="bg1"/>
            </a:solidFill>
          </a:ln>
        </p:spPr>
      </p:pic>
    </p:spTree>
    <p:extLst>
      <p:ext uri="{BB962C8B-B14F-4D97-AF65-F5344CB8AC3E}">
        <p14:creationId xmlns:p14="http://schemas.microsoft.com/office/powerpoint/2010/main" val="1166634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75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1750"/>
                            </p:stCondLst>
                            <p:childTnLst>
                              <p:par>
                                <p:cTn id="11" presetID="1" presetClass="entr" presetSubtype="0" fill="hold" nodeType="afterEffect">
                                  <p:stCondLst>
                                    <p:cond delay="175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par>
                          <p:cTn id="13" fill="hold">
                            <p:stCondLst>
                              <p:cond delay="3500"/>
                            </p:stCondLst>
                            <p:childTnLst>
                              <p:par>
                                <p:cTn id="14" presetID="1" presetClass="entr" presetSubtype="0" fill="hold" nodeType="afterEffect">
                                  <p:stCondLst>
                                    <p:cond delay="1750"/>
                                  </p:stCondLst>
                                  <p:childTnLst>
                                    <p:set>
                                      <p:cBhvr>
                                        <p:cTn id="15"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6295" y="598198"/>
            <a:ext cx="8999203" cy="955878"/>
          </a:xfrm>
        </p:spPr>
        <p:txBody>
          <a:bodyPr anchor="t"/>
          <a:lstStyle/>
          <a:p>
            <a:pPr algn="ctr"/>
            <a:r>
              <a:rPr lang="en-US" sz="3600" dirty="0"/>
              <a:t>PIOH vs PHOH</a:t>
            </a:r>
          </a:p>
        </p:txBody>
      </p:sp>
      <p:graphicFrame>
        <p:nvGraphicFramePr>
          <p:cNvPr id="11" name="Table 10">
            <a:extLst>
              <a:ext uri="{FF2B5EF4-FFF2-40B4-BE49-F238E27FC236}">
                <a16:creationId xmlns:a16="http://schemas.microsoft.com/office/drawing/2014/main" id="{37CA0D4A-FE92-DBEB-E457-10DA43D7C02D}"/>
              </a:ext>
            </a:extLst>
          </p:cNvPr>
          <p:cNvGraphicFramePr>
            <a:graphicFrameLocks noGrp="1"/>
          </p:cNvGraphicFramePr>
          <p:nvPr>
            <p:extLst>
              <p:ext uri="{D42A27DB-BD31-4B8C-83A1-F6EECF244321}">
                <p14:modId xmlns:p14="http://schemas.microsoft.com/office/powerpoint/2010/main" val="3004040598"/>
              </p:ext>
            </p:extLst>
          </p:nvPr>
        </p:nvGraphicFramePr>
        <p:xfrm>
          <a:off x="163227" y="2537198"/>
          <a:ext cx="11865546" cy="2621280"/>
        </p:xfrm>
        <a:graphic>
          <a:graphicData uri="http://schemas.openxmlformats.org/drawingml/2006/table">
            <a:tbl>
              <a:tblPr firstRow="1" bandRow="1">
                <a:tableStyleId>{00A15C55-8517-42AA-B614-E9B94910E393}</a:tableStyleId>
              </a:tblPr>
              <a:tblGrid>
                <a:gridCol w="995013">
                  <a:extLst>
                    <a:ext uri="{9D8B030D-6E8A-4147-A177-3AD203B41FA5}">
                      <a16:colId xmlns:a16="http://schemas.microsoft.com/office/drawing/2014/main" val="1721679519"/>
                    </a:ext>
                  </a:extLst>
                </a:gridCol>
                <a:gridCol w="768096">
                  <a:extLst>
                    <a:ext uri="{9D8B030D-6E8A-4147-A177-3AD203B41FA5}">
                      <a16:colId xmlns:a16="http://schemas.microsoft.com/office/drawing/2014/main" val="1412291579"/>
                    </a:ext>
                  </a:extLst>
                </a:gridCol>
                <a:gridCol w="658368">
                  <a:extLst>
                    <a:ext uri="{9D8B030D-6E8A-4147-A177-3AD203B41FA5}">
                      <a16:colId xmlns:a16="http://schemas.microsoft.com/office/drawing/2014/main" val="2748403171"/>
                    </a:ext>
                  </a:extLst>
                </a:gridCol>
                <a:gridCol w="865632">
                  <a:extLst>
                    <a:ext uri="{9D8B030D-6E8A-4147-A177-3AD203B41FA5}">
                      <a16:colId xmlns:a16="http://schemas.microsoft.com/office/drawing/2014/main" val="4184902166"/>
                    </a:ext>
                  </a:extLst>
                </a:gridCol>
                <a:gridCol w="1840992">
                  <a:extLst>
                    <a:ext uri="{9D8B030D-6E8A-4147-A177-3AD203B41FA5}">
                      <a16:colId xmlns:a16="http://schemas.microsoft.com/office/drawing/2014/main" val="3147320965"/>
                    </a:ext>
                  </a:extLst>
                </a:gridCol>
                <a:gridCol w="1828800">
                  <a:extLst>
                    <a:ext uri="{9D8B030D-6E8A-4147-A177-3AD203B41FA5}">
                      <a16:colId xmlns:a16="http://schemas.microsoft.com/office/drawing/2014/main" val="1374772068"/>
                    </a:ext>
                  </a:extLst>
                </a:gridCol>
                <a:gridCol w="1877568">
                  <a:extLst>
                    <a:ext uri="{9D8B030D-6E8A-4147-A177-3AD203B41FA5}">
                      <a16:colId xmlns:a16="http://schemas.microsoft.com/office/drawing/2014/main" val="989690519"/>
                    </a:ext>
                  </a:extLst>
                </a:gridCol>
                <a:gridCol w="1706880">
                  <a:extLst>
                    <a:ext uri="{9D8B030D-6E8A-4147-A177-3AD203B41FA5}">
                      <a16:colId xmlns:a16="http://schemas.microsoft.com/office/drawing/2014/main" val="1632425376"/>
                    </a:ext>
                  </a:extLst>
                </a:gridCol>
                <a:gridCol w="1324197">
                  <a:extLst>
                    <a:ext uri="{9D8B030D-6E8A-4147-A177-3AD203B41FA5}">
                      <a16:colId xmlns:a16="http://schemas.microsoft.com/office/drawing/2014/main" val="2239890860"/>
                    </a:ext>
                  </a:extLst>
                </a:gridCol>
              </a:tblGrid>
              <a:tr h="370840">
                <a:tc>
                  <a:txBody>
                    <a:bodyPr/>
                    <a:lstStyle/>
                    <a:p>
                      <a:endParaRPr lang="en-US" sz="2200" dirty="0">
                        <a:solidFill>
                          <a:srgbClr val="000000"/>
                        </a:solidFill>
                      </a:endParaRPr>
                    </a:p>
                  </a:txBody>
                  <a:tcPr>
                    <a:solidFill>
                      <a:srgbClr val="1C6F47"/>
                    </a:solidFill>
                  </a:tcPr>
                </a:tc>
                <a:tc>
                  <a:txBody>
                    <a:bodyPr/>
                    <a:lstStyle/>
                    <a:p>
                      <a:pPr algn="ctr"/>
                      <a:r>
                        <a:rPr lang="en-US" sz="2200" dirty="0">
                          <a:solidFill>
                            <a:schemeClr val="bg1"/>
                          </a:solidFill>
                        </a:rPr>
                        <a:t>CE</a:t>
                      </a:r>
                    </a:p>
                  </a:txBody>
                  <a:tcPr>
                    <a:solidFill>
                      <a:srgbClr val="1C6F47"/>
                    </a:solidFill>
                  </a:tcPr>
                </a:tc>
                <a:tc>
                  <a:txBody>
                    <a:bodyPr/>
                    <a:lstStyle/>
                    <a:p>
                      <a:pPr algn="ctr"/>
                      <a:r>
                        <a:rPr lang="en-US" sz="2200" dirty="0">
                          <a:solidFill>
                            <a:schemeClr val="bg1"/>
                          </a:solidFill>
                        </a:rPr>
                        <a:t>EA</a:t>
                      </a:r>
                    </a:p>
                  </a:txBody>
                  <a:tcPr>
                    <a:solidFill>
                      <a:srgbClr val="1C6F47"/>
                    </a:solidFill>
                  </a:tcPr>
                </a:tc>
                <a:tc>
                  <a:txBody>
                    <a:bodyPr/>
                    <a:lstStyle/>
                    <a:p>
                      <a:pPr algn="ctr"/>
                      <a:r>
                        <a:rPr lang="en-US" sz="2200" dirty="0">
                          <a:solidFill>
                            <a:schemeClr val="bg1"/>
                          </a:solidFill>
                        </a:rPr>
                        <a:t>EIS</a:t>
                      </a:r>
                    </a:p>
                  </a:txBody>
                  <a:tcPr>
                    <a:solidFill>
                      <a:srgbClr val="1C6F47"/>
                    </a:solidFill>
                  </a:tcPr>
                </a:tc>
                <a:tc>
                  <a:txBody>
                    <a:bodyPr/>
                    <a:lstStyle/>
                    <a:p>
                      <a:pPr algn="ctr"/>
                      <a:r>
                        <a:rPr lang="en-US" sz="2200" dirty="0">
                          <a:solidFill>
                            <a:schemeClr val="bg1"/>
                          </a:solidFill>
                        </a:rPr>
                        <a:t>Controversy</a:t>
                      </a:r>
                    </a:p>
                  </a:txBody>
                  <a:tcPr>
                    <a:solidFill>
                      <a:srgbClr val="1C6F47"/>
                    </a:solidFill>
                  </a:tcPr>
                </a:tc>
                <a:tc>
                  <a:txBody>
                    <a:bodyPr/>
                    <a:lstStyle/>
                    <a:p>
                      <a:pPr algn="ctr"/>
                      <a:r>
                        <a:rPr lang="en-US" sz="2200" dirty="0">
                          <a:solidFill>
                            <a:schemeClr val="bg1"/>
                          </a:solidFill>
                        </a:rPr>
                        <a:t>Adverse impacts to community</a:t>
                      </a:r>
                    </a:p>
                  </a:txBody>
                  <a:tcPr>
                    <a:solidFill>
                      <a:srgbClr val="1C6F47"/>
                    </a:solidFill>
                  </a:tcPr>
                </a:tc>
                <a:tc>
                  <a:txBody>
                    <a:bodyPr/>
                    <a:lstStyle/>
                    <a:p>
                      <a:pPr algn="ctr"/>
                      <a:r>
                        <a:rPr lang="en-US" sz="2200" dirty="0">
                          <a:solidFill>
                            <a:schemeClr val="bg1"/>
                          </a:solidFill>
                        </a:rPr>
                        <a:t>PDP Timing</a:t>
                      </a:r>
                    </a:p>
                  </a:txBody>
                  <a:tcPr>
                    <a:solidFill>
                      <a:srgbClr val="1C6F47"/>
                    </a:solidFill>
                  </a:tcPr>
                </a:tc>
                <a:tc>
                  <a:txBody>
                    <a:bodyPr/>
                    <a:lstStyle/>
                    <a:p>
                      <a:pPr algn="ctr"/>
                      <a:r>
                        <a:rPr lang="en-US" sz="2200" dirty="0">
                          <a:solidFill>
                            <a:schemeClr val="bg1"/>
                          </a:solidFill>
                        </a:rPr>
                        <a:t>In-person</a:t>
                      </a:r>
                    </a:p>
                  </a:txBody>
                  <a:tcPr>
                    <a:solidFill>
                      <a:srgbClr val="1C6F47"/>
                    </a:solidFill>
                  </a:tcPr>
                </a:tc>
                <a:tc>
                  <a:txBody>
                    <a:bodyPr/>
                    <a:lstStyle/>
                    <a:p>
                      <a:pPr algn="ctr"/>
                      <a:r>
                        <a:rPr lang="en-US" sz="2200" dirty="0">
                          <a:solidFill>
                            <a:schemeClr val="bg1"/>
                          </a:solidFill>
                        </a:rPr>
                        <a:t>virtual</a:t>
                      </a:r>
                    </a:p>
                  </a:txBody>
                  <a:tcPr>
                    <a:solidFill>
                      <a:srgbClr val="1C6F47"/>
                    </a:solidFill>
                  </a:tcPr>
                </a:tc>
                <a:extLst>
                  <a:ext uri="{0D108BD9-81ED-4DB2-BD59-A6C34878D82A}">
                    <a16:rowId xmlns:a16="http://schemas.microsoft.com/office/drawing/2014/main" val="3717927365"/>
                  </a:ext>
                </a:extLst>
              </a:tr>
              <a:tr h="370840">
                <a:tc>
                  <a:txBody>
                    <a:bodyPr/>
                    <a:lstStyle/>
                    <a:p>
                      <a:r>
                        <a:rPr lang="en-US" sz="2200" dirty="0">
                          <a:solidFill>
                            <a:srgbClr val="000000"/>
                          </a:solidFill>
                        </a:rPr>
                        <a:t>PIOH</a:t>
                      </a:r>
                    </a:p>
                  </a:txBody>
                  <a:tcPr/>
                </a:tc>
                <a:tc>
                  <a:txBody>
                    <a:bodyPr/>
                    <a:lstStyle/>
                    <a:p>
                      <a:pPr algn="ctr"/>
                      <a:r>
                        <a:rPr lang="en-US" sz="2200" dirty="0">
                          <a:solidFill>
                            <a:srgbClr val="000000"/>
                          </a:solidFill>
                        </a:rPr>
                        <a:t>x</a:t>
                      </a:r>
                    </a:p>
                  </a:txBody>
                  <a:tcPr/>
                </a:tc>
                <a:tc>
                  <a:txBody>
                    <a:bodyPr/>
                    <a:lstStyle/>
                    <a:p>
                      <a:pPr algn="ctr"/>
                      <a:endParaRPr lang="en-US" sz="2200" dirty="0">
                        <a:solidFill>
                          <a:srgbClr val="000000"/>
                        </a:solidFill>
                      </a:endParaRPr>
                    </a:p>
                  </a:txBody>
                  <a:tcPr/>
                </a:tc>
                <a:tc>
                  <a:txBody>
                    <a:bodyPr/>
                    <a:lstStyle/>
                    <a:p>
                      <a:pPr algn="ctr"/>
                      <a:endParaRPr lang="en-US" sz="2200" dirty="0">
                        <a:solidFill>
                          <a:srgbClr val="000000"/>
                        </a:solidFill>
                      </a:endParaRPr>
                    </a:p>
                  </a:txBody>
                  <a:tcPr/>
                </a:tc>
                <a:tc>
                  <a:txBody>
                    <a:bodyPr/>
                    <a:lstStyle/>
                    <a:p>
                      <a:pPr algn="ctr"/>
                      <a:endParaRPr lang="en-US" sz="2200">
                        <a:solidFill>
                          <a:srgbClr val="000000"/>
                        </a:solidFill>
                      </a:endParaRPr>
                    </a:p>
                  </a:txBody>
                  <a:tcPr/>
                </a:tc>
                <a:tc>
                  <a:txBody>
                    <a:bodyPr/>
                    <a:lstStyle/>
                    <a:p>
                      <a:pPr algn="ctr"/>
                      <a:endParaRPr lang="en-US" sz="2200">
                        <a:solidFill>
                          <a:srgbClr val="000000"/>
                        </a:solidFill>
                      </a:endParaRPr>
                    </a:p>
                  </a:txBody>
                  <a:tcPr/>
                </a:tc>
                <a:tc>
                  <a:txBody>
                    <a:bodyPr/>
                    <a:lstStyle/>
                    <a:p>
                      <a:pPr algn="ctr"/>
                      <a:r>
                        <a:rPr lang="en-US" sz="2200" dirty="0">
                          <a:solidFill>
                            <a:srgbClr val="000000"/>
                          </a:solidFill>
                        </a:rPr>
                        <a:t>anytime</a:t>
                      </a:r>
                    </a:p>
                  </a:txBody>
                  <a:tcPr/>
                </a:tc>
                <a:tc>
                  <a:txBody>
                    <a:bodyPr/>
                    <a:lstStyle/>
                    <a:p>
                      <a:pPr algn="ctr"/>
                      <a:r>
                        <a:rPr lang="en-US" sz="2200" dirty="0">
                          <a:solidFill>
                            <a:srgbClr val="000000"/>
                          </a:solidFill>
                        </a:rPr>
                        <a:t>x</a:t>
                      </a:r>
                    </a:p>
                  </a:txBody>
                  <a:tcPr/>
                </a:tc>
                <a:tc>
                  <a:txBody>
                    <a:bodyPr/>
                    <a:lstStyle/>
                    <a:p>
                      <a:pPr algn="ctr"/>
                      <a:r>
                        <a:rPr lang="en-US" sz="2200" dirty="0">
                          <a:solidFill>
                            <a:srgbClr val="000000"/>
                          </a:solidFill>
                        </a:rPr>
                        <a:t>x</a:t>
                      </a:r>
                    </a:p>
                  </a:txBody>
                  <a:tcPr/>
                </a:tc>
                <a:extLst>
                  <a:ext uri="{0D108BD9-81ED-4DB2-BD59-A6C34878D82A}">
                    <a16:rowId xmlns:a16="http://schemas.microsoft.com/office/drawing/2014/main" val="212782818"/>
                  </a:ext>
                </a:extLst>
              </a:tr>
              <a:tr h="370840">
                <a:tc>
                  <a:txBody>
                    <a:bodyPr/>
                    <a:lstStyle/>
                    <a:p>
                      <a:r>
                        <a:rPr lang="en-US" sz="2200" dirty="0">
                          <a:solidFill>
                            <a:srgbClr val="000000"/>
                          </a:solidFill>
                        </a:rPr>
                        <a:t>PHOH</a:t>
                      </a:r>
                    </a:p>
                  </a:txBody>
                  <a:tcPr/>
                </a:tc>
                <a:tc>
                  <a:txBody>
                    <a:bodyPr/>
                    <a:lstStyle/>
                    <a:p>
                      <a:pPr algn="ctr"/>
                      <a:endParaRPr lang="en-US" sz="2200">
                        <a:solidFill>
                          <a:srgbClr val="000000"/>
                        </a:solidFill>
                      </a:endParaRPr>
                    </a:p>
                  </a:txBody>
                  <a:tcPr/>
                </a:tc>
                <a:tc>
                  <a:txBody>
                    <a:bodyPr/>
                    <a:lstStyle/>
                    <a:p>
                      <a:pPr algn="ctr"/>
                      <a:r>
                        <a:rPr lang="en-US" sz="2200" dirty="0">
                          <a:solidFill>
                            <a:srgbClr val="000000"/>
                          </a:solidFill>
                        </a:rPr>
                        <a:t>x</a:t>
                      </a:r>
                    </a:p>
                  </a:txBody>
                  <a:tcPr/>
                </a:tc>
                <a:tc>
                  <a:txBody>
                    <a:bodyPr/>
                    <a:lstStyle/>
                    <a:p>
                      <a:pPr algn="ctr"/>
                      <a:r>
                        <a:rPr lang="en-US" sz="2200" dirty="0">
                          <a:solidFill>
                            <a:srgbClr val="000000"/>
                          </a:solidFill>
                        </a:rPr>
                        <a:t>x</a:t>
                      </a:r>
                    </a:p>
                  </a:txBody>
                  <a:tcPr/>
                </a:tc>
                <a:tc>
                  <a:txBody>
                    <a:bodyPr/>
                    <a:lstStyle/>
                    <a:p>
                      <a:pPr algn="ctr"/>
                      <a:r>
                        <a:rPr lang="en-US" sz="2200" dirty="0">
                          <a:solidFill>
                            <a:srgbClr val="000000"/>
                          </a:solidFill>
                        </a:rPr>
                        <a:t>x</a:t>
                      </a:r>
                    </a:p>
                  </a:txBody>
                  <a:tcPr/>
                </a:tc>
                <a:tc>
                  <a:txBody>
                    <a:bodyPr/>
                    <a:lstStyle/>
                    <a:p>
                      <a:pPr algn="ctr"/>
                      <a:r>
                        <a:rPr lang="en-US" sz="2200" dirty="0">
                          <a:solidFill>
                            <a:srgbClr val="000000"/>
                          </a:solidFill>
                        </a:rPr>
                        <a:t>x</a:t>
                      </a:r>
                    </a:p>
                  </a:txBody>
                  <a:tcPr/>
                </a:tc>
                <a:tc>
                  <a:txBody>
                    <a:bodyPr/>
                    <a:lstStyle/>
                    <a:p>
                      <a:pPr algn="ctr"/>
                      <a:r>
                        <a:rPr lang="en-US" sz="2200" dirty="0">
                          <a:solidFill>
                            <a:srgbClr val="000000"/>
                          </a:solidFill>
                        </a:rPr>
                        <a:t>After draft NEPA doc is approved</a:t>
                      </a:r>
                    </a:p>
                  </a:txBody>
                  <a:tcPr/>
                </a:tc>
                <a:tc>
                  <a:txBody>
                    <a:bodyPr/>
                    <a:lstStyle/>
                    <a:p>
                      <a:pPr algn="ctr"/>
                      <a:r>
                        <a:rPr lang="en-US" sz="2200" dirty="0">
                          <a:solidFill>
                            <a:srgbClr val="000000"/>
                          </a:solidFill>
                        </a:rPr>
                        <a:t>x</a:t>
                      </a:r>
                    </a:p>
                  </a:txBody>
                  <a:tcPr/>
                </a:tc>
                <a:tc>
                  <a:txBody>
                    <a:bodyPr/>
                    <a:lstStyle/>
                    <a:p>
                      <a:pPr algn="ctr"/>
                      <a:endParaRPr lang="en-US" sz="2200" dirty="0">
                        <a:solidFill>
                          <a:srgbClr val="000000"/>
                        </a:solidFill>
                      </a:endParaRPr>
                    </a:p>
                  </a:txBody>
                  <a:tcPr/>
                </a:tc>
                <a:extLst>
                  <a:ext uri="{0D108BD9-81ED-4DB2-BD59-A6C34878D82A}">
                    <a16:rowId xmlns:a16="http://schemas.microsoft.com/office/drawing/2014/main" val="2640653549"/>
                  </a:ext>
                </a:extLst>
              </a:tr>
            </a:tbl>
          </a:graphicData>
        </a:graphic>
      </p:graphicFrame>
    </p:spTree>
    <p:extLst>
      <p:ext uri="{BB962C8B-B14F-4D97-AF65-F5344CB8AC3E}">
        <p14:creationId xmlns:p14="http://schemas.microsoft.com/office/powerpoint/2010/main" val="2090819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79536" y="4797932"/>
            <a:ext cx="9966028" cy="1466925"/>
          </a:xfrm>
          <a:ln>
            <a:noFill/>
          </a:ln>
        </p:spPr>
        <p:txBody>
          <a:bodyPr anchor="t"/>
          <a:lstStyle/>
          <a:p>
            <a:pPr algn="l"/>
            <a:r>
              <a:rPr lang="en-US" sz="2800" b="0" dirty="0">
                <a:solidFill>
                  <a:srgbClr val="000000"/>
                </a:solidFill>
              </a:rPr>
              <a:t>NEPA document is developed after Technical Studies are approved.</a:t>
            </a:r>
          </a:p>
        </p:txBody>
      </p:sp>
      <p:sp>
        <p:nvSpPr>
          <p:cNvPr id="6" name="Rectangle: Rounded Corners 5">
            <a:extLst>
              <a:ext uri="{FF2B5EF4-FFF2-40B4-BE49-F238E27FC236}">
                <a16:creationId xmlns:a16="http://schemas.microsoft.com/office/drawing/2014/main" id="{B590EAFA-C091-DE31-2E72-A9B6B3B4D92B}"/>
              </a:ext>
            </a:extLst>
          </p:cNvPr>
          <p:cNvSpPr/>
          <p:nvPr/>
        </p:nvSpPr>
        <p:spPr>
          <a:xfrm>
            <a:off x="2502408" y="2402332"/>
            <a:ext cx="2819400" cy="1587500"/>
          </a:xfrm>
          <a:prstGeom prst="roundRect">
            <a:avLst/>
          </a:prstGeom>
          <a:solidFill>
            <a:srgbClr val="4BD191"/>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rgbClr val="000000"/>
                </a:solidFill>
              </a:rPr>
              <a:t>Technical Studies</a:t>
            </a:r>
          </a:p>
        </p:txBody>
      </p:sp>
      <p:sp>
        <p:nvSpPr>
          <p:cNvPr id="7" name="Rectangle: Rounded Corners 6">
            <a:extLst>
              <a:ext uri="{FF2B5EF4-FFF2-40B4-BE49-F238E27FC236}">
                <a16:creationId xmlns:a16="http://schemas.microsoft.com/office/drawing/2014/main" id="{C119E627-941A-590D-B63C-AFE40E8A7B3E}"/>
              </a:ext>
            </a:extLst>
          </p:cNvPr>
          <p:cNvSpPr/>
          <p:nvPr/>
        </p:nvSpPr>
        <p:spPr>
          <a:xfrm>
            <a:off x="7388352" y="2402331"/>
            <a:ext cx="2819400" cy="1587500"/>
          </a:xfrm>
          <a:prstGeom prst="roundRect">
            <a:avLst/>
          </a:prstGeom>
          <a:solidFill>
            <a:srgbClr val="1C6F47"/>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t>NEPA Document</a:t>
            </a:r>
          </a:p>
        </p:txBody>
      </p:sp>
      <p:sp>
        <p:nvSpPr>
          <p:cNvPr id="8" name="Arrow: Right 7">
            <a:extLst>
              <a:ext uri="{FF2B5EF4-FFF2-40B4-BE49-F238E27FC236}">
                <a16:creationId xmlns:a16="http://schemas.microsoft.com/office/drawing/2014/main" id="{6551390C-2A48-54C2-8767-1E449B303596}"/>
              </a:ext>
            </a:extLst>
          </p:cNvPr>
          <p:cNvSpPr/>
          <p:nvPr/>
        </p:nvSpPr>
        <p:spPr>
          <a:xfrm>
            <a:off x="5453380" y="2781743"/>
            <a:ext cx="1803400" cy="828675"/>
          </a:xfrm>
          <a:prstGeom prst="rightArrow">
            <a:avLst/>
          </a:prstGeom>
          <a:solidFill>
            <a:srgbClr val="207E51">
              <a:alpha val="74902"/>
            </a:srgb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7029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1000"/>
                                  </p:stCondLst>
                                  <p:childTnLst>
                                    <p:set>
                                      <p:cBhvr>
                                        <p:cTn id="11" dur="1" fill="hold">
                                          <p:stCondLst>
                                            <p:cond delay="0"/>
                                          </p:stCondLst>
                                        </p:cTn>
                                        <p:tgtEl>
                                          <p:spTgt spid="7"/>
                                        </p:tgtEl>
                                        <p:attrNameLst>
                                          <p:attrName>style.visibility</p:attrName>
                                        </p:attrNameLst>
                                      </p:cBhvr>
                                      <p:to>
                                        <p:strVal val="visible"/>
                                      </p:to>
                                    </p:set>
                                  </p:childTnLst>
                                </p:cTn>
                              </p:par>
                            </p:childTnLst>
                          </p:cTn>
                        </p:par>
                        <p:par>
                          <p:cTn id="12" fill="hold">
                            <p:stCondLst>
                              <p:cond delay="1000"/>
                            </p:stCondLst>
                            <p:childTnLst>
                              <p:par>
                                <p:cTn id="13" presetID="1" presetClass="entr" presetSubtype="0" fill="hold" grpId="0" nodeType="afterEffect">
                                  <p:stCondLst>
                                    <p:cond delay="150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879A3-0251-70F3-87D0-6D33291676EA}"/>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3E32DEC-82E9-D23E-3178-F6BF4B82534D}"/>
              </a:ext>
            </a:extLst>
          </p:cNvPr>
          <p:cNvSpPr/>
          <p:nvPr/>
        </p:nvSpPr>
        <p:spPr>
          <a:xfrm>
            <a:off x="707898" y="1842997"/>
            <a:ext cx="1573495" cy="1140310"/>
          </a:xfrm>
          <a:prstGeom prst="rect">
            <a:avLst/>
          </a:prstGeom>
          <a:solidFill>
            <a:schemeClr val="accent2">
              <a:lumMod val="75000"/>
            </a:schemeClr>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solidFill>
                  <a:schemeClr val="bg1"/>
                </a:solidFill>
              </a:rPr>
              <a:t>Distribute PFPR Report </a:t>
            </a:r>
          </a:p>
        </p:txBody>
      </p:sp>
      <p:sp>
        <p:nvSpPr>
          <p:cNvPr id="5" name="Rectangle 4">
            <a:extLst>
              <a:ext uri="{FF2B5EF4-FFF2-40B4-BE49-F238E27FC236}">
                <a16:creationId xmlns:a16="http://schemas.microsoft.com/office/drawing/2014/main" id="{7E42D728-2451-9C30-A82A-DCA5CB5273EC}"/>
              </a:ext>
            </a:extLst>
          </p:cNvPr>
          <p:cNvSpPr/>
          <p:nvPr/>
        </p:nvSpPr>
        <p:spPr>
          <a:xfrm>
            <a:off x="2567405" y="3151897"/>
            <a:ext cx="1952582"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Prepare NEPA document*</a:t>
            </a:r>
          </a:p>
        </p:txBody>
      </p:sp>
      <p:sp>
        <p:nvSpPr>
          <p:cNvPr id="6" name="Rectangle 5">
            <a:extLst>
              <a:ext uri="{FF2B5EF4-FFF2-40B4-BE49-F238E27FC236}">
                <a16:creationId xmlns:a16="http://schemas.microsoft.com/office/drawing/2014/main" id="{81C772E3-4442-2EED-B9F0-0C68D6827FC4}"/>
              </a:ext>
            </a:extLst>
          </p:cNvPr>
          <p:cNvSpPr/>
          <p:nvPr/>
        </p:nvSpPr>
        <p:spPr>
          <a:xfrm>
            <a:off x="4847764" y="3151897"/>
            <a:ext cx="1816984"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NEPA document approval*</a:t>
            </a:r>
          </a:p>
        </p:txBody>
      </p:sp>
      <p:sp>
        <p:nvSpPr>
          <p:cNvPr id="7" name="Rectangle 6">
            <a:extLst>
              <a:ext uri="{FF2B5EF4-FFF2-40B4-BE49-F238E27FC236}">
                <a16:creationId xmlns:a16="http://schemas.microsoft.com/office/drawing/2014/main" id="{0E4075F8-BBCC-815F-77EC-147BD7436176}"/>
              </a:ext>
            </a:extLst>
          </p:cNvPr>
          <p:cNvSpPr/>
          <p:nvPr/>
        </p:nvSpPr>
        <p:spPr>
          <a:xfrm>
            <a:off x="9331032" y="1971974"/>
            <a:ext cx="2296093" cy="1140310"/>
          </a:xfrm>
          <a:prstGeom prst="rect">
            <a:avLst/>
          </a:prstGeom>
          <a:solidFill>
            <a:schemeClr val="accent3">
              <a:lumMod val="75000"/>
            </a:schemeClr>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solidFill>
                  <a:schemeClr val="bg1"/>
                </a:solidFill>
              </a:rPr>
              <a:t>ROW Authorization</a:t>
            </a:r>
          </a:p>
        </p:txBody>
      </p:sp>
      <p:sp>
        <p:nvSpPr>
          <p:cNvPr id="8" name="Arrow: Right 7">
            <a:extLst>
              <a:ext uri="{FF2B5EF4-FFF2-40B4-BE49-F238E27FC236}">
                <a16:creationId xmlns:a16="http://schemas.microsoft.com/office/drawing/2014/main" id="{7F2DCA93-92E6-A460-B307-1D322CF6938B}"/>
              </a:ext>
            </a:extLst>
          </p:cNvPr>
          <p:cNvSpPr/>
          <p:nvPr/>
        </p:nvSpPr>
        <p:spPr>
          <a:xfrm>
            <a:off x="2281393" y="2197523"/>
            <a:ext cx="7035501" cy="689215"/>
          </a:xfrm>
          <a:prstGeom prst="rightArrow">
            <a:avLst/>
          </a:prstGeom>
          <a:solidFill>
            <a:srgbClr val="00B0F0"/>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400">
              <a:solidFill>
                <a:schemeClr val="bg1"/>
              </a:solidFill>
            </a:endParaRPr>
          </a:p>
        </p:txBody>
      </p:sp>
      <p:sp>
        <p:nvSpPr>
          <p:cNvPr id="10" name="Rectangle 9">
            <a:extLst>
              <a:ext uri="{FF2B5EF4-FFF2-40B4-BE49-F238E27FC236}">
                <a16:creationId xmlns:a16="http://schemas.microsoft.com/office/drawing/2014/main" id="{CF0ECD6A-7124-196D-01D5-76DE6055A495}"/>
              </a:ext>
            </a:extLst>
          </p:cNvPr>
          <p:cNvSpPr/>
          <p:nvPr/>
        </p:nvSpPr>
        <p:spPr>
          <a:xfrm>
            <a:off x="6992525" y="3161394"/>
            <a:ext cx="1682710"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ENV Cert for ROW Auth</a:t>
            </a:r>
          </a:p>
        </p:txBody>
      </p:sp>
      <p:sp>
        <p:nvSpPr>
          <p:cNvPr id="11" name="Arrow: Down 10">
            <a:extLst>
              <a:ext uri="{FF2B5EF4-FFF2-40B4-BE49-F238E27FC236}">
                <a16:creationId xmlns:a16="http://schemas.microsoft.com/office/drawing/2014/main" id="{CA7294AE-4E60-2035-384C-B6D42683FFE0}"/>
              </a:ext>
            </a:extLst>
          </p:cNvPr>
          <p:cNvSpPr/>
          <p:nvPr/>
        </p:nvSpPr>
        <p:spPr>
          <a:xfrm rot="16200000">
            <a:off x="6570499" y="3575564"/>
            <a:ext cx="532081" cy="311971"/>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solidFill>
                <a:srgbClr val="000000"/>
              </a:solidFill>
            </a:endParaRPr>
          </a:p>
        </p:txBody>
      </p:sp>
      <p:sp>
        <p:nvSpPr>
          <p:cNvPr id="13" name="TextBox 12">
            <a:extLst>
              <a:ext uri="{FF2B5EF4-FFF2-40B4-BE49-F238E27FC236}">
                <a16:creationId xmlns:a16="http://schemas.microsoft.com/office/drawing/2014/main" id="{C2FE38A3-DBA5-8A24-3955-2DE809828F1A}"/>
              </a:ext>
            </a:extLst>
          </p:cNvPr>
          <p:cNvSpPr txBox="1"/>
          <p:nvPr/>
        </p:nvSpPr>
        <p:spPr>
          <a:xfrm>
            <a:off x="3948570" y="2320176"/>
            <a:ext cx="3043955" cy="461665"/>
          </a:xfrm>
          <a:prstGeom prst="rect">
            <a:avLst/>
          </a:prstGeom>
          <a:noFill/>
        </p:spPr>
        <p:txBody>
          <a:bodyPr wrap="square" rtlCol="0">
            <a:spAutoFit/>
          </a:bodyPr>
          <a:lstStyle/>
          <a:p>
            <a:r>
              <a:rPr lang="en-US" sz="2400" dirty="0">
                <a:solidFill>
                  <a:schemeClr val="bg1"/>
                </a:solidFill>
              </a:rPr>
              <a:t>Final Design</a:t>
            </a:r>
          </a:p>
        </p:txBody>
      </p:sp>
      <p:sp>
        <p:nvSpPr>
          <p:cNvPr id="14" name="Arrow: Right 13">
            <a:extLst>
              <a:ext uri="{FF2B5EF4-FFF2-40B4-BE49-F238E27FC236}">
                <a16:creationId xmlns:a16="http://schemas.microsoft.com/office/drawing/2014/main" id="{B6FF99D5-7ADD-845D-1249-9ECE5D4D4C20}"/>
              </a:ext>
            </a:extLst>
          </p:cNvPr>
          <p:cNvSpPr/>
          <p:nvPr/>
        </p:nvSpPr>
        <p:spPr>
          <a:xfrm>
            <a:off x="2281393" y="2197523"/>
            <a:ext cx="1115896" cy="689215"/>
          </a:xfrm>
          <a:prstGeom prst="rightArrow">
            <a:avLst/>
          </a:prstGeom>
          <a:solidFill>
            <a:schemeClr val="accent2">
              <a:lumMod val="75000"/>
            </a:schemeClr>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400">
              <a:solidFill>
                <a:srgbClr val="000000"/>
              </a:solidFill>
            </a:endParaRPr>
          </a:p>
        </p:txBody>
      </p:sp>
      <p:sp>
        <p:nvSpPr>
          <p:cNvPr id="15" name="TextBox 14">
            <a:extLst>
              <a:ext uri="{FF2B5EF4-FFF2-40B4-BE49-F238E27FC236}">
                <a16:creationId xmlns:a16="http://schemas.microsoft.com/office/drawing/2014/main" id="{A6E58256-A374-E972-7367-8DA679755F86}"/>
              </a:ext>
            </a:extLst>
          </p:cNvPr>
          <p:cNvSpPr txBox="1"/>
          <p:nvPr/>
        </p:nvSpPr>
        <p:spPr>
          <a:xfrm>
            <a:off x="2227607" y="2311297"/>
            <a:ext cx="1669446" cy="461665"/>
          </a:xfrm>
          <a:prstGeom prst="rect">
            <a:avLst/>
          </a:prstGeom>
          <a:noFill/>
        </p:spPr>
        <p:txBody>
          <a:bodyPr wrap="square" rtlCol="0">
            <a:spAutoFit/>
          </a:bodyPr>
          <a:lstStyle/>
          <a:p>
            <a:r>
              <a:rPr lang="en-US" sz="2400" dirty="0">
                <a:solidFill>
                  <a:schemeClr val="bg1"/>
                </a:solidFill>
              </a:rPr>
              <a:t>Prelim. </a:t>
            </a:r>
          </a:p>
        </p:txBody>
      </p:sp>
      <p:sp>
        <p:nvSpPr>
          <p:cNvPr id="16" name="Title 1">
            <a:extLst>
              <a:ext uri="{FF2B5EF4-FFF2-40B4-BE49-F238E27FC236}">
                <a16:creationId xmlns:a16="http://schemas.microsoft.com/office/drawing/2014/main" id="{B6253210-3A16-5896-99D6-38E25B59F037}"/>
              </a:ext>
            </a:extLst>
          </p:cNvPr>
          <p:cNvSpPr>
            <a:spLocks noGrp="1"/>
          </p:cNvSpPr>
          <p:nvPr>
            <p:ph type="title"/>
          </p:nvPr>
        </p:nvSpPr>
        <p:spPr>
          <a:xfrm>
            <a:off x="2389391" y="-177674"/>
            <a:ext cx="8596668" cy="1320800"/>
          </a:xfrm>
        </p:spPr>
        <p:txBody>
          <a:bodyPr>
            <a:normAutofit/>
          </a:bodyPr>
          <a:lstStyle/>
          <a:p>
            <a:pPr algn="ctr"/>
            <a:r>
              <a:rPr lang="en-US" sz="3600" dirty="0"/>
              <a:t>PDP Environmental Process</a:t>
            </a:r>
          </a:p>
        </p:txBody>
      </p:sp>
      <p:sp>
        <p:nvSpPr>
          <p:cNvPr id="2" name="Arrow: Down 1">
            <a:extLst>
              <a:ext uri="{FF2B5EF4-FFF2-40B4-BE49-F238E27FC236}">
                <a16:creationId xmlns:a16="http://schemas.microsoft.com/office/drawing/2014/main" id="{25C2ACE6-4314-A728-9E92-06F4F5CB5C64}"/>
              </a:ext>
            </a:extLst>
          </p:cNvPr>
          <p:cNvSpPr/>
          <p:nvPr/>
        </p:nvSpPr>
        <p:spPr>
          <a:xfrm rot="16200000">
            <a:off x="4417835" y="3575564"/>
            <a:ext cx="532081" cy="311971"/>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rgbClr val="000000"/>
              </a:solidFill>
            </a:endParaRPr>
          </a:p>
        </p:txBody>
      </p:sp>
      <p:sp>
        <p:nvSpPr>
          <p:cNvPr id="3" name="Arrow: Down 2">
            <a:extLst>
              <a:ext uri="{FF2B5EF4-FFF2-40B4-BE49-F238E27FC236}">
                <a16:creationId xmlns:a16="http://schemas.microsoft.com/office/drawing/2014/main" id="{B2B89ABD-A8C8-9F72-0481-1D96003D8C9D}"/>
              </a:ext>
            </a:extLst>
          </p:cNvPr>
          <p:cNvSpPr/>
          <p:nvPr/>
        </p:nvSpPr>
        <p:spPr>
          <a:xfrm rot="10800000">
            <a:off x="7572553" y="2729871"/>
            <a:ext cx="532081" cy="422026"/>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rgbClr val="000000"/>
              </a:solidFill>
            </a:endParaRPr>
          </a:p>
        </p:txBody>
      </p:sp>
      <p:sp>
        <p:nvSpPr>
          <p:cNvPr id="17" name="Arrow: Right 16">
            <a:extLst>
              <a:ext uri="{FF2B5EF4-FFF2-40B4-BE49-F238E27FC236}">
                <a16:creationId xmlns:a16="http://schemas.microsoft.com/office/drawing/2014/main" id="{277A7285-E52D-2721-E3B2-D1875E212822}"/>
              </a:ext>
            </a:extLst>
          </p:cNvPr>
          <p:cNvSpPr/>
          <p:nvPr/>
        </p:nvSpPr>
        <p:spPr>
          <a:xfrm rot="19750844">
            <a:off x="1053866" y="3613962"/>
            <a:ext cx="1922807" cy="1023257"/>
          </a:xfrm>
          <a:prstGeom prst="rightArrow">
            <a:avLst/>
          </a:prstGeom>
          <a:solidFill>
            <a:srgbClr val="F4B18C"/>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Begin</a:t>
            </a:r>
          </a:p>
        </p:txBody>
      </p:sp>
      <p:sp>
        <p:nvSpPr>
          <p:cNvPr id="18" name="TextBox 17">
            <a:extLst>
              <a:ext uri="{FF2B5EF4-FFF2-40B4-BE49-F238E27FC236}">
                <a16:creationId xmlns:a16="http://schemas.microsoft.com/office/drawing/2014/main" id="{7C7BE3EF-8CED-DBEF-894C-B3D466E65A8A}"/>
              </a:ext>
            </a:extLst>
          </p:cNvPr>
          <p:cNvSpPr txBox="1"/>
          <p:nvPr/>
        </p:nvSpPr>
        <p:spPr>
          <a:xfrm>
            <a:off x="3397289" y="4870977"/>
            <a:ext cx="9253114" cy="1661993"/>
          </a:xfrm>
          <a:prstGeom prst="rect">
            <a:avLst/>
          </a:prstGeom>
          <a:noFill/>
        </p:spPr>
        <p:txBody>
          <a:bodyPr wrap="square" rtlCol="0">
            <a:spAutoFit/>
          </a:bodyPr>
          <a:lstStyle/>
          <a:p>
            <a:pPr>
              <a:spcAft>
                <a:spcPts val="1800"/>
              </a:spcAft>
            </a:pPr>
            <a:r>
              <a:rPr lang="en-US" sz="2400" dirty="0">
                <a:solidFill>
                  <a:srgbClr val="000000"/>
                </a:solidFill>
              </a:rPr>
              <a:t>NEPA document prepared </a:t>
            </a:r>
            <a:r>
              <a:rPr lang="en-US" sz="2400" b="1" dirty="0">
                <a:solidFill>
                  <a:srgbClr val="00B050"/>
                </a:solidFill>
              </a:rPr>
              <a:t>after</a:t>
            </a:r>
            <a:r>
              <a:rPr lang="en-US" sz="2400" dirty="0">
                <a:solidFill>
                  <a:srgbClr val="000000"/>
                </a:solidFill>
              </a:rPr>
              <a:t>:</a:t>
            </a:r>
          </a:p>
          <a:p>
            <a:pPr marL="457200" indent="-457200">
              <a:spcAft>
                <a:spcPts val="1800"/>
              </a:spcAft>
              <a:buFont typeface="Arial" panose="020B0604020202020204" pitchFamily="34" charset="0"/>
              <a:buChar char="•"/>
            </a:pPr>
            <a:r>
              <a:rPr lang="en-US" sz="2400" dirty="0">
                <a:solidFill>
                  <a:srgbClr val="000000"/>
                </a:solidFill>
              </a:rPr>
              <a:t>Technical studies are approved</a:t>
            </a:r>
          </a:p>
          <a:p>
            <a:pPr marL="457200" indent="-457200">
              <a:spcAft>
                <a:spcPts val="1800"/>
              </a:spcAft>
              <a:buFont typeface="Arial" panose="020B0604020202020204" pitchFamily="34" charset="0"/>
              <a:buChar char="•"/>
            </a:pPr>
            <a:r>
              <a:rPr lang="en-US" sz="2400" dirty="0">
                <a:solidFill>
                  <a:srgbClr val="000000"/>
                </a:solidFill>
              </a:rPr>
              <a:t>Plans are updated after PFPR</a:t>
            </a:r>
          </a:p>
        </p:txBody>
      </p:sp>
    </p:spTree>
    <p:extLst>
      <p:ext uri="{BB962C8B-B14F-4D97-AF65-F5344CB8AC3E}">
        <p14:creationId xmlns:p14="http://schemas.microsoft.com/office/powerpoint/2010/main" val="1992827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250" fill="hold"/>
                                        <p:tgtEl>
                                          <p:spTgt spid="17"/>
                                        </p:tgtEl>
                                        <p:attrNameLst>
                                          <p:attrName>ppt_w</p:attrName>
                                        </p:attrNameLst>
                                      </p:cBhvr>
                                      <p:tavLst>
                                        <p:tav tm="0">
                                          <p:val>
                                            <p:fltVal val="0"/>
                                          </p:val>
                                        </p:tav>
                                        <p:tav tm="100000">
                                          <p:val>
                                            <p:strVal val="#ppt_w"/>
                                          </p:val>
                                        </p:tav>
                                      </p:tavLst>
                                    </p:anim>
                                    <p:anim calcmode="lin" valueType="num">
                                      <p:cBhvr>
                                        <p:cTn id="8" dur="1250" fill="hold"/>
                                        <p:tgtEl>
                                          <p:spTgt spid="17"/>
                                        </p:tgtEl>
                                        <p:attrNameLst>
                                          <p:attrName>ppt_h</p:attrName>
                                        </p:attrNameLst>
                                      </p:cBhvr>
                                      <p:tavLst>
                                        <p:tav tm="0">
                                          <p:val>
                                            <p:fltVal val="0"/>
                                          </p:val>
                                        </p:tav>
                                        <p:tav tm="100000">
                                          <p:val>
                                            <p:strVal val="#ppt_h"/>
                                          </p:val>
                                        </p:tav>
                                      </p:tavLst>
                                    </p:anim>
                                    <p:animEffect transition="in" filter="fade">
                                      <p:cBhvr>
                                        <p:cTn id="9" dur="1250"/>
                                        <p:tgtEl>
                                          <p:spTgt spid="17"/>
                                        </p:tgtEl>
                                      </p:cBhvr>
                                    </p:animEffect>
                                  </p:childTnLst>
                                </p:cTn>
                              </p:par>
                            </p:childTnLst>
                          </p:cTn>
                        </p:par>
                        <p:par>
                          <p:cTn id="10" fill="hold">
                            <p:stCondLst>
                              <p:cond delay="1250"/>
                            </p:stCondLst>
                            <p:childTnLst>
                              <p:par>
                                <p:cTn id="11" presetID="42" presetClass="entr" presetSubtype="0" fill="hold" grpId="0" nodeType="afterEffect">
                                  <p:stCondLst>
                                    <p:cond delay="10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632F027-2D29-E40D-35BA-D60CCDF7909A}"/>
              </a:ext>
            </a:extLst>
          </p:cNvPr>
          <p:cNvSpPr/>
          <p:nvPr/>
        </p:nvSpPr>
        <p:spPr>
          <a:xfrm>
            <a:off x="1004754" y="1911074"/>
            <a:ext cx="1573495" cy="1211897"/>
          </a:xfrm>
          <a:prstGeom prst="rect">
            <a:avLst/>
          </a:prstGeom>
          <a:solidFill>
            <a:schemeClr val="accent2">
              <a:lumMod val="75000"/>
            </a:schemeClr>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solidFill>
                  <a:schemeClr val="bg1"/>
                </a:solidFill>
              </a:rPr>
              <a:t>Distribute PFPR Report </a:t>
            </a:r>
          </a:p>
        </p:txBody>
      </p:sp>
      <p:sp>
        <p:nvSpPr>
          <p:cNvPr id="5" name="Rectangle 4">
            <a:extLst>
              <a:ext uri="{FF2B5EF4-FFF2-40B4-BE49-F238E27FC236}">
                <a16:creationId xmlns:a16="http://schemas.microsoft.com/office/drawing/2014/main" id="{C17E9472-EF0E-73F3-1E17-DDA9B700100E}"/>
              </a:ext>
            </a:extLst>
          </p:cNvPr>
          <p:cNvSpPr/>
          <p:nvPr/>
        </p:nvSpPr>
        <p:spPr>
          <a:xfrm>
            <a:off x="3752684" y="5125124"/>
            <a:ext cx="1816984"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Review NEPA doc</a:t>
            </a:r>
          </a:p>
        </p:txBody>
      </p:sp>
      <p:sp>
        <p:nvSpPr>
          <p:cNvPr id="6" name="Rectangle 5">
            <a:extLst>
              <a:ext uri="{FF2B5EF4-FFF2-40B4-BE49-F238E27FC236}">
                <a16:creationId xmlns:a16="http://schemas.microsoft.com/office/drawing/2014/main" id="{B8CBC2DD-3AF2-A056-84EB-1E6EC1139379}"/>
              </a:ext>
            </a:extLst>
          </p:cNvPr>
          <p:cNvSpPr/>
          <p:nvPr/>
        </p:nvSpPr>
        <p:spPr>
          <a:xfrm>
            <a:off x="5897445" y="5125124"/>
            <a:ext cx="1816984"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NEPA document approval*</a:t>
            </a:r>
          </a:p>
        </p:txBody>
      </p:sp>
      <p:sp>
        <p:nvSpPr>
          <p:cNvPr id="7" name="Rectangle 6">
            <a:extLst>
              <a:ext uri="{FF2B5EF4-FFF2-40B4-BE49-F238E27FC236}">
                <a16:creationId xmlns:a16="http://schemas.microsoft.com/office/drawing/2014/main" id="{D6B80BAD-51A6-1793-8BE8-9C1863557766}"/>
              </a:ext>
            </a:extLst>
          </p:cNvPr>
          <p:cNvSpPr/>
          <p:nvPr/>
        </p:nvSpPr>
        <p:spPr>
          <a:xfrm>
            <a:off x="9642706" y="2056160"/>
            <a:ext cx="2296093" cy="1211897"/>
          </a:xfrm>
          <a:prstGeom prst="rect">
            <a:avLst/>
          </a:prstGeom>
          <a:solidFill>
            <a:schemeClr val="accent3">
              <a:lumMod val="75000"/>
            </a:schemeClr>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solidFill>
                  <a:schemeClr val="bg1"/>
                </a:solidFill>
              </a:rPr>
              <a:t>ROW Authorization</a:t>
            </a:r>
          </a:p>
        </p:txBody>
      </p:sp>
      <p:sp>
        <p:nvSpPr>
          <p:cNvPr id="8" name="Arrow: Right 7">
            <a:extLst>
              <a:ext uri="{FF2B5EF4-FFF2-40B4-BE49-F238E27FC236}">
                <a16:creationId xmlns:a16="http://schemas.microsoft.com/office/drawing/2014/main" id="{53A74C96-B00E-9D6F-02FD-804A5E552659}"/>
              </a:ext>
            </a:extLst>
          </p:cNvPr>
          <p:cNvSpPr/>
          <p:nvPr/>
        </p:nvSpPr>
        <p:spPr>
          <a:xfrm>
            <a:off x="2578249" y="2317503"/>
            <a:ext cx="7035501" cy="732483"/>
          </a:xfrm>
          <a:prstGeom prst="rightArrow">
            <a:avLst/>
          </a:prstGeom>
          <a:solidFill>
            <a:srgbClr val="00B0F0"/>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400">
              <a:solidFill>
                <a:srgbClr val="000000"/>
              </a:solidFill>
            </a:endParaRPr>
          </a:p>
        </p:txBody>
      </p:sp>
      <p:sp>
        <p:nvSpPr>
          <p:cNvPr id="10" name="Rectangle 9">
            <a:extLst>
              <a:ext uri="{FF2B5EF4-FFF2-40B4-BE49-F238E27FC236}">
                <a16:creationId xmlns:a16="http://schemas.microsoft.com/office/drawing/2014/main" id="{67928CCB-BC7D-4E26-AC65-0C74D4C2B9C7}"/>
              </a:ext>
            </a:extLst>
          </p:cNvPr>
          <p:cNvSpPr/>
          <p:nvPr/>
        </p:nvSpPr>
        <p:spPr>
          <a:xfrm>
            <a:off x="8042206" y="5134621"/>
            <a:ext cx="1682710"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ENV Cert for ROW Auth</a:t>
            </a:r>
          </a:p>
        </p:txBody>
      </p:sp>
      <p:sp>
        <p:nvSpPr>
          <p:cNvPr id="11" name="Arrow: Down 10">
            <a:extLst>
              <a:ext uri="{FF2B5EF4-FFF2-40B4-BE49-F238E27FC236}">
                <a16:creationId xmlns:a16="http://schemas.microsoft.com/office/drawing/2014/main" id="{332CFE08-CA2D-25E6-498F-7531F877198A}"/>
              </a:ext>
            </a:extLst>
          </p:cNvPr>
          <p:cNvSpPr/>
          <p:nvPr/>
        </p:nvSpPr>
        <p:spPr>
          <a:xfrm rot="16200000">
            <a:off x="7620180" y="5548791"/>
            <a:ext cx="532081" cy="311971"/>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solidFill>
                <a:srgbClr val="000000"/>
              </a:solidFill>
            </a:endParaRPr>
          </a:p>
        </p:txBody>
      </p:sp>
      <p:sp>
        <p:nvSpPr>
          <p:cNvPr id="13" name="TextBox 12">
            <a:extLst>
              <a:ext uri="{FF2B5EF4-FFF2-40B4-BE49-F238E27FC236}">
                <a16:creationId xmlns:a16="http://schemas.microsoft.com/office/drawing/2014/main" id="{41A85608-88F1-D415-A065-DC22A537652B}"/>
              </a:ext>
            </a:extLst>
          </p:cNvPr>
          <p:cNvSpPr txBox="1"/>
          <p:nvPr/>
        </p:nvSpPr>
        <p:spPr>
          <a:xfrm>
            <a:off x="4245426" y="2440156"/>
            <a:ext cx="3043955" cy="461665"/>
          </a:xfrm>
          <a:prstGeom prst="rect">
            <a:avLst/>
          </a:prstGeom>
          <a:noFill/>
        </p:spPr>
        <p:txBody>
          <a:bodyPr wrap="square" rtlCol="0">
            <a:spAutoFit/>
          </a:bodyPr>
          <a:lstStyle/>
          <a:p>
            <a:r>
              <a:rPr lang="en-US" sz="2400" dirty="0">
                <a:solidFill>
                  <a:schemeClr val="bg1"/>
                </a:solidFill>
              </a:rPr>
              <a:t>Final Design</a:t>
            </a:r>
          </a:p>
        </p:txBody>
      </p:sp>
      <p:sp>
        <p:nvSpPr>
          <p:cNvPr id="14" name="Arrow: Right 13">
            <a:extLst>
              <a:ext uri="{FF2B5EF4-FFF2-40B4-BE49-F238E27FC236}">
                <a16:creationId xmlns:a16="http://schemas.microsoft.com/office/drawing/2014/main" id="{84273845-10B8-3C08-BCA4-1A08B4736048}"/>
              </a:ext>
            </a:extLst>
          </p:cNvPr>
          <p:cNvSpPr/>
          <p:nvPr/>
        </p:nvSpPr>
        <p:spPr>
          <a:xfrm>
            <a:off x="2578249" y="2317503"/>
            <a:ext cx="1115896" cy="732483"/>
          </a:xfrm>
          <a:prstGeom prst="rightArrow">
            <a:avLst/>
          </a:prstGeom>
          <a:solidFill>
            <a:schemeClr val="accent2">
              <a:lumMod val="75000"/>
            </a:schemeClr>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400">
              <a:solidFill>
                <a:srgbClr val="000000"/>
              </a:solidFill>
            </a:endParaRPr>
          </a:p>
        </p:txBody>
      </p:sp>
      <p:sp>
        <p:nvSpPr>
          <p:cNvPr id="15" name="TextBox 14">
            <a:extLst>
              <a:ext uri="{FF2B5EF4-FFF2-40B4-BE49-F238E27FC236}">
                <a16:creationId xmlns:a16="http://schemas.microsoft.com/office/drawing/2014/main" id="{8A436E06-BF32-F4BE-D2CC-33BB79855D5B}"/>
              </a:ext>
            </a:extLst>
          </p:cNvPr>
          <p:cNvSpPr txBox="1"/>
          <p:nvPr/>
        </p:nvSpPr>
        <p:spPr>
          <a:xfrm>
            <a:off x="2524463" y="2431277"/>
            <a:ext cx="1669446" cy="461665"/>
          </a:xfrm>
          <a:prstGeom prst="rect">
            <a:avLst/>
          </a:prstGeom>
          <a:noFill/>
        </p:spPr>
        <p:txBody>
          <a:bodyPr wrap="square" rtlCol="0">
            <a:spAutoFit/>
          </a:bodyPr>
          <a:lstStyle/>
          <a:p>
            <a:r>
              <a:rPr lang="en-US" sz="2400" dirty="0">
                <a:solidFill>
                  <a:schemeClr val="bg1"/>
                </a:solidFill>
              </a:rPr>
              <a:t>Prelim</a:t>
            </a:r>
            <a:r>
              <a:rPr lang="en-US" sz="2400" dirty="0">
                <a:solidFill>
                  <a:srgbClr val="000000"/>
                </a:solidFill>
              </a:rPr>
              <a:t> </a:t>
            </a:r>
          </a:p>
        </p:txBody>
      </p:sp>
      <p:sp>
        <p:nvSpPr>
          <p:cNvPr id="16" name="Title 1">
            <a:extLst>
              <a:ext uri="{FF2B5EF4-FFF2-40B4-BE49-F238E27FC236}">
                <a16:creationId xmlns:a16="http://schemas.microsoft.com/office/drawing/2014/main" id="{6E96F3BE-0628-12B5-1C15-D76EE1C479AD}"/>
              </a:ext>
            </a:extLst>
          </p:cNvPr>
          <p:cNvSpPr>
            <a:spLocks noGrp="1"/>
          </p:cNvSpPr>
          <p:nvPr>
            <p:ph type="title"/>
          </p:nvPr>
        </p:nvSpPr>
        <p:spPr>
          <a:xfrm>
            <a:off x="913961" y="193402"/>
            <a:ext cx="9951161" cy="1320800"/>
          </a:xfrm>
        </p:spPr>
        <p:txBody>
          <a:bodyPr>
            <a:normAutofit/>
          </a:bodyPr>
          <a:lstStyle/>
          <a:p>
            <a:pPr algn="ctr"/>
            <a:r>
              <a:rPr lang="en-US" sz="3600" dirty="0"/>
              <a:t>Schedule Recovery </a:t>
            </a:r>
            <a:br>
              <a:rPr lang="en-US" sz="3600" dirty="0"/>
            </a:br>
            <a:r>
              <a:rPr lang="en-US" sz="3600" dirty="0"/>
              <a:t>(Potential Solution)</a:t>
            </a:r>
          </a:p>
        </p:txBody>
      </p:sp>
      <p:sp>
        <p:nvSpPr>
          <p:cNvPr id="2" name="Arrow: Down 1">
            <a:extLst>
              <a:ext uri="{FF2B5EF4-FFF2-40B4-BE49-F238E27FC236}">
                <a16:creationId xmlns:a16="http://schemas.microsoft.com/office/drawing/2014/main" id="{D464AD3C-C96E-204E-480A-7728C283DDA7}"/>
              </a:ext>
            </a:extLst>
          </p:cNvPr>
          <p:cNvSpPr/>
          <p:nvPr/>
        </p:nvSpPr>
        <p:spPr>
          <a:xfrm rot="16200000">
            <a:off x="5467516" y="5548791"/>
            <a:ext cx="532081" cy="311971"/>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rgbClr val="000000"/>
              </a:solidFill>
            </a:endParaRPr>
          </a:p>
        </p:txBody>
      </p:sp>
      <p:sp>
        <p:nvSpPr>
          <p:cNvPr id="3" name="Arrow: Down 2">
            <a:extLst>
              <a:ext uri="{FF2B5EF4-FFF2-40B4-BE49-F238E27FC236}">
                <a16:creationId xmlns:a16="http://schemas.microsoft.com/office/drawing/2014/main" id="{E661FC5B-4533-BEB9-53F3-E6CBBB87C58A}"/>
              </a:ext>
            </a:extLst>
          </p:cNvPr>
          <p:cNvSpPr/>
          <p:nvPr/>
        </p:nvSpPr>
        <p:spPr>
          <a:xfrm rot="10800000">
            <a:off x="8617307" y="2830854"/>
            <a:ext cx="532081" cy="2294270"/>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rgbClr val="000000"/>
              </a:solidFill>
            </a:endParaRPr>
          </a:p>
        </p:txBody>
      </p:sp>
      <p:sp>
        <p:nvSpPr>
          <p:cNvPr id="20" name="Rectangle 19">
            <a:extLst>
              <a:ext uri="{FF2B5EF4-FFF2-40B4-BE49-F238E27FC236}">
                <a16:creationId xmlns:a16="http://schemas.microsoft.com/office/drawing/2014/main" id="{5519CB88-2482-428D-AC03-D6168CB39B50}"/>
              </a:ext>
            </a:extLst>
          </p:cNvPr>
          <p:cNvSpPr/>
          <p:nvPr/>
        </p:nvSpPr>
        <p:spPr>
          <a:xfrm>
            <a:off x="1536505" y="3895763"/>
            <a:ext cx="3723006" cy="1140310"/>
          </a:xfrm>
          <a:prstGeom prst="rect">
            <a:avLst/>
          </a:prstGeom>
          <a:solidFill>
            <a:srgbClr val="0070C0"/>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Tech Studies Approval</a:t>
            </a:r>
          </a:p>
        </p:txBody>
      </p:sp>
      <p:sp>
        <p:nvSpPr>
          <p:cNvPr id="21" name="Rectangle 20">
            <a:extLst>
              <a:ext uri="{FF2B5EF4-FFF2-40B4-BE49-F238E27FC236}">
                <a16:creationId xmlns:a16="http://schemas.microsoft.com/office/drawing/2014/main" id="{FB58F742-301F-FE3F-4D74-6FB6DAE2864B}"/>
              </a:ext>
            </a:extLst>
          </p:cNvPr>
          <p:cNvSpPr/>
          <p:nvPr/>
        </p:nvSpPr>
        <p:spPr>
          <a:xfrm>
            <a:off x="1536504" y="5134621"/>
            <a:ext cx="1816984"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Prepare NEPA doc</a:t>
            </a:r>
          </a:p>
        </p:txBody>
      </p:sp>
      <p:sp>
        <p:nvSpPr>
          <p:cNvPr id="22" name="Arrow: Down 21">
            <a:extLst>
              <a:ext uri="{FF2B5EF4-FFF2-40B4-BE49-F238E27FC236}">
                <a16:creationId xmlns:a16="http://schemas.microsoft.com/office/drawing/2014/main" id="{E9F8E683-1A61-E9E1-A21D-D476FF89B0DF}"/>
              </a:ext>
            </a:extLst>
          </p:cNvPr>
          <p:cNvSpPr/>
          <p:nvPr/>
        </p:nvSpPr>
        <p:spPr>
          <a:xfrm rot="16200000">
            <a:off x="3289358" y="5502865"/>
            <a:ext cx="532081" cy="403821"/>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rgbClr val="000000"/>
              </a:solidFill>
            </a:endParaRPr>
          </a:p>
        </p:txBody>
      </p:sp>
      <p:sp>
        <p:nvSpPr>
          <p:cNvPr id="24" name="TextBox 23">
            <a:extLst>
              <a:ext uri="{FF2B5EF4-FFF2-40B4-BE49-F238E27FC236}">
                <a16:creationId xmlns:a16="http://schemas.microsoft.com/office/drawing/2014/main" id="{77694A1B-706F-2028-EC44-F42AEAA6AA80}"/>
              </a:ext>
            </a:extLst>
          </p:cNvPr>
          <p:cNvSpPr txBox="1"/>
          <p:nvPr/>
        </p:nvSpPr>
        <p:spPr>
          <a:xfrm rot="16200000">
            <a:off x="-368045" y="4354432"/>
            <a:ext cx="1953215" cy="1200329"/>
          </a:xfrm>
          <a:prstGeom prst="rect">
            <a:avLst/>
          </a:prstGeom>
          <a:solidFill>
            <a:schemeClr val="bg1"/>
          </a:solidFill>
        </p:spPr>
        <p:txBody>
          <a:bodyPr wrap="square" rtlCol="0">
            <a:spAutoFit/>
          </a:bodyPr>
          <a:lstStyle/>
          <a:p>
            <a:r>
              <a:rPr lang="en-US" sz="2400" dirty="0">
                <a:solidFill>
                  <a:srgbClr val="000000"/>
                </a:solidFill>
              </a:rPr>
              <a:t>Request Concurrent Reviews</a:t>
            </a:r>
          </a:p>
        </p:txBody>
      </p:sp>
      <p:sp>
        <p:nvSpPr>
          <p:cNvPr id="23" name="Left Brace 22">
            <a:extLst>
              <a:ext uri="{FF2B5EF4-FFF2-40B4-BE49-F238E27FC236}">
                <a16:creationId xmlns:a16="http://schemas.microsoft.com/office/drawing/2014/main" id="{B23153D7-2CEC-F1F1-C9F3-5E9C0336FFC9}"/>
              </a:ext>
            </a:extLst>
          </p:cNvPr>
          <p:cNvSpPr/>
          <p:nvPr/>
        </p:nvSpPr>
        <p:spPr>
          <a:xfrm>
            <a:off x="1102716" y="4169324"/>
            <a:ext cx="338192" cy="1733498"/>
          </a:xfrm>
          <a:prstGeom prst="leftBrace">
            <a:avLst/>
          </a:prstGeom>
          <a:ln w="3175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solidFill>
                <a:srgbClr val="000000"/>
              </a:solidFill>
            </a:endParaRPr>
          </a:p>
        </p:txBody>
      </p:sp>
    </p:spTree>
    <p:extLst>
      <p:ext uri="{BB962C8B-B14F-4D97-AF65-F5344CB8AC3E}">
        <p14:creationId xmlns:p14="http://schemas.microsoft.com/office/powerpoint/2010/main" val="3869163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255838" y="507511"/>
            <a:ext cx="3878213" cy="1320800"/>
          </a:xfrm>
        </p:spPr>
        <p:txBody>
          <a:bodyPr>
            <a:normAutofit/>
          </a:bodyPr>
          <a:lstStyle/>
          <a:p>
            <a:pPr algn="l"/>
            <a:r>
              <a:rPr lang="en-US" sz="3600" dirty="0"/>
              <a:t>Design Changes &amp; Technical Studies</a:t>
            </a:r>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875900" y="5914571"/>
            <a:ext cx="8596668" cy="4457263"/>
          </a:xfrm>
        </p:spPr>
        <p:txBody>
          <a:bodyPr>
            <a:noAutofit/>
          </a:bodyPr>
          <a:lstStyle/>
          <a:p>
            <a:pPr lvl="1"/>
            <a:endParaRPr lang="en-US" sz="2400" dirty="0">
              <a:solidFill>
                <a:schemeClr val="tx1"/>
              </a:solidFill>
            </a:endParaRPr>
          </a:p>
          <a:p>
            <a:pPr marL="457200" lvl="1" indent="0">
              <a:buNone/>
            </a:pPr>
            <a:endParaRPr lang="en-US" sz="2400" dirty="0"/>
          </a:p>
        </p:txBody>
      </p:sp>
      <p:grpSp>
        <p:nvGrpSpPr>
          <p:cNvPr id="11" name="Group 10">
            <a:extLst>
              <a:ext uri="{FF2B5EF4-FFF2-40B4-BE49-F238E27FC236}">
                <a16:creationId xmlns:a16="http://schemas.microsoft.com/office/drawing/2014/main" id="{D0F4BAEF-A58E-6F32-2DBC-1B22068BF1E4}"/>
              </a:ext>
            </a:extLst>
          </p:cNvPr>
          <p:cNvGrpSpPr/>
          <p:nvPr/>
        </p:nvGrpSpPr>
        <p:grpSpPr>
          <a:xfrm>
            <a:off x="5474080" y="2482154"/>
            <a:ext cx="2462391" cy="2198914"/>
            <a:chOff x="2492827" y="2558142"/>
            <a:chExt cx="2462391" cy="2198914"/>
          </a:xfrm>
        </p:grpSpPr>
        <p:sp>
          <p:nvSpPr>
            <p:cNvPr id="7" name="Oval 6">
              <a:extLst>
                <a:ext uri="{FF2B5EF4-FFF2-40B4-BE49-F238E27FC236}">
                  <a16:creationId xmlns:a16="http://schemas.microsoft.com/office/drawing/2014/main" id="{E133F526-3C27-3E1A-4288-AA3FA387DFDC}"/>
                </a:ext>
              </a:extLst>
            </p:cNvPr>
            <p:cNvSpPr/>
            <p:nvPr/>
          </p:nvSpPr>
          <p:spPr>
            <a:xfrm>
              <a:off x="2492827" y="2558142"/>
              <a:ext cx="2024743" cy="2198914"/>
            </a:xfrm>
            <a:prstGeom prst="ellipse">
              <a:avLst/>
            </a:prstGeom>
            <a:solidFill>
              <a:schemeClr val="accent5">
                <a:lumMod val="75000"/>
              </a:schemeClr>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endParaRPr>
            </a:p>
          </p:txBody>
        </p:sp>
        <p:pic>
          <p:nvPicPr>
            <p:cNvPr id="9" name="Graphic 8" descr="Paper outline">
              <a:extLst>
                <a:ext uri="{FF2B5EF4-FFF2-40B4-BE49-F238E27FC236}">
                  <a16:creationId xmlns:a16="http://schemas.microsoft.com/office/drawing/2014/main" id="{5464DD00-C3B3-48D4-66A0-5B8D67ECA6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34342" y="2786743"/>
              <a:ext cx="1741714" cy="1741714"/>
            </a:xfrm>
            <a:prstGeom prst="rect">
              <a:avLst/>
            </a:prstGeom>
          </p:spPr>
        </p:pic>
        <p:sp>
          <p:nvSpPr>
            <p:cNvPr id="10" name="TextBox 9">
              <a:extLst>
                <a:ext uri="{FF2B5EF4-FFF2-40B4-BE49-F238E27FC236}">
                  <a16:creationId xmlns:a16="http://schemas.microsoft.com/office/drawing/2014/main" id="{2ECAE8A0-9642-A081-2A01-A3D845C13870}"/>
                </a:ext>
              </a:extLst>
            </p:cNvPr>
            <p:cNvSpPr txBox="1"/>
            <p:nvPr/>
          </p:nvSpPr>
          <p:spPr>
            <a:xfrm rot="20404693">
              <a:off x="2519578" y="3365212"/>
              <a:ext cx="2435640" cy="584775"/>
            </a:xfrm>
            <a:prstGeom prst="rect">
              <a:avLst/>
            </a:prstGeom>
            <a:noFill/>
          </p:spPr>
          <p:txBody>
            <a:bodyPr wrap="square" rtlCol="0">
              <a:spAutoFit/>
            </a:bodyPr>
            <a:lstStyle/>
            <a:p>
              <a:r>
                <a:rPr lang="en-US" sz="3200" b="1" dirty="0">
                  <a:solidFill>
                    <a:schemeClr val="bg1"/>
                  </a:solidFill>
                </a:rPr>
                <a:t>Approved</a:t>
              </a:r>
            </a:p>
          </p:txBody>
        </p:sp>
      </p:grpSp>
      <p:grpSp>
        <p:nvGrpSpPr>
          <p:cNvPr id="12" name="Group 11">
            <a:extLst>
              <a:ext uri="{FF2B5EF4-FFF2-40B4-BE49-F238E27FC236}">
                <a16:creationId xmlns:a16="http://schemas.microsoft.com/office/drawing/2014/main" id="{773FDA1A-A6B3-C686-B55C-C40F2A6767FD}"/>
              </a:ext>
            </a:extLst>
          </p:cNvPr>
          <p:cNvGrpSpPr/>
          <p:nvPr/>
        </p:nvGrpSpPr>
        <p:grpSpPr>
          <a:xfrm>
            <a:off x="8654090" y="2482155"/>
            <a:ext cx="2435640" cy="2198914"/>
            <a:chOff x="2385351" y="2558143"/>
            <a:chExt cx="2435640" cy="2198914"/>
          </a:xfrm>
        </p:grpSpPr>
        <p:sp>
          <p:nvSpPr>
            <p:cNvPr id="13" name="Oval 12">
              <a:extLst>
                <a:ext uri="{FF2B5EF4-FFF2-40B4-BE49-F238E27FC236}">
                  <a16:creationId xmlns:a16="http://schemas.microsoft.com/office/drawing/2014/main" id="{B8B9496E-E969-EF06-295B-EF51B143DBA4}"/>
                </a:ext>
              </a:extLst>
            </p:cNvPr>
            <p:cNvSpPr/>
            <p:nvPr/>
          </p:nvSpPr>
          <p:spPr>
            <a:xfrm>
              <a:off x="2492827" y="2558143"/>
              <a:ext cx="2024743" cy="2198914"/>
            </a:xfrm>
            <a:prstGeom prst="ellipse">
              <a:avLst/>
            </a:prstGeom>
            <a:solidFill>
              <a:srgbClr val="00B0F0">
                <a:alpha val="57000"/>
              </a:srgbClr>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pic>
          <p:nvPicPr>
            <p:cNvPr id="14" name="Graphic 13" descr="Document with solid fill">
              <a:extLst>
                <a:ext uri="{FF2B5EF4-FFF2-40B4-BE49-F238E27FC236}">
                  <a16:creationId xmlns:a16="http://schemas.microsoft.com/office/drawing/2014/main" id="{60F72049-D4AB-B447-87BF-7E611C98D13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634342" y="2786743"/>
              <a:ext cx="1741714" cy="1741714"/>
            </a:xfrm>
            <a:prstGeom prst="rect">
              <a:avLst/>
            </a:prstGeom>
          </p:spPr>
        </p:pic>
        <p:sp>
          <p:nvSpPr>
            <p:cNvPr id="15" name="TextBox 14">
              <a:extLst>
                <a:ext uri="{FF2B5EF4-FFF2-40B4-BE49-F238E27FC236}">
                  <a16:creationId xmlns:a16="http://schemas.microsoft.com/office/drawing/2014/main" id="{DA272B85-A171-844B-C6F5-6FC0A262A809}"/>
                </a:ext>
              </a:extLst>
            </p:cNvPr>
            <p:cNvSpPr txBox="1"/>
            <p:nvPr/>
          </p:nvSpPr>
          <p:spPr>
            <a:xfrm rot="20404693">
              <a:off x="2385351" y="3365211"/>
              <a:ext cx="2435640" cy="584775"/>
            </a:xfrm>
            <a:prstGeom prst="rect">
              <a:avLst/>
            </a:prstGeom>
            <a:noFill/>
            <a:ln>
              <a:noFill/>
            </a:ln>
          </p:spPr>
          <p:txBody>
            <a:bodyPr wrap="square" rtlCol="0">
              <a:spAutoFit/>
            </a:bodyPr>
            <a:lstStyle/>
            <a:p>
              <a:r>
                <a:rPr lang="en-US" sz="3200" b="1" dirty="0">
                  <a:solidFill>
                    <a:srgbClr val="000000"/>
                  </a:solidFill>
                  <a:effectLst>
                    <a:innerShdw blurRad="127000" dist="50800" dir="8100000">
                      <a:schemeClr val="bg1">
                        <a:lumMod val="75000"/>
                        <a:alpha val="50000"/>
                      </a:schemeClr>
                    </a:innerShdw>
                  </a:effectLst>
                </a:rPr>
                <a:t>Addendum</a:t>
              </a:r>
            </a:p>
          </p:txBody>
        </p:sp>
      </p:grpSp>
      <p:sp>
        <p:nvSpPr>
          <p:cNvPr id="17" name="TextBox 16">
            <a:extLst>
              <a:ext uri="{FF2B5EF4-FFF2-40B4-BE49-F238E27FC236}">
                <a16:creationId xmlns:a16="http://schemas.microsoft.com/office/drawing/2014/main" id="{18508FCD-8835-FE32-3407-A23225C07E7B}"/>
              </a:ext>
            </a:extLst>
          </p:cNvPr>
          <p:cNvSpPr txBox="1"/>
          <p:nvPr/>
        </p:nvSpPr>
        <p:spPr>
          <a:xfrm>
            <a:off x="727420" y="3429000"/>
            <a:ext cx="3309095" cy="954107"/>
          </a:xfrm>
          <a:prstGeom prst="rect">
            <a:avLst/>
          </a:prstGeom>
          <a:noFill/>
        </p:spPr>
        <p:txBody>
          <a:bodyPr wrap="square" rtlCol="0">
            <a:spAutoFit/>
          </a:bodyPr>
          <a:lstStyle/>
          <a:p>
            <a:pPr algn="ctr"/>
            <a:r>
              <a:rPr lang="en-US" sz="2800" b="1" dirty="0">
                <a:solidFill>
                  <a:srgbClr val="000000"/>
                </a:solidFill>
              </a:rPr>
              <a:t>Technical Studies Reports</a:t>
            </a:r>
          </a:p>
        </p:txBody>
      </p:sp>
      <p:sp>
        <p:nvSpPr>
          <p:cNvPr id="18" name="Arrow: Curved Down 17">
            <a:extLst>
              <a:ext uri="{FF2B5EF4-FFF2-40B4-BE49-F238E27FC236}">
                <a16:creationId xmlns:a16="http://schemas.microsoft.com/office/drawing/2014/main" id="{32B478EB-DD10-CD1D-2482-C5EE367B65BF}"/>
              </a:ext>
            </a:extLst>
          </p:cNvPr>
          <p:cNvSpPr/>
          <p:nvPr/>
        </p:nvSpPr>
        <p:spPr>
          <a:xfrm>
            <a:off x="6718651" y="1248650"/>
            <a:ext cx="3153259" cy="1052494"/>
          </a:xfrm>
          <a:prstGeom prst="curvedDown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sp>
        <p:nvSpPr>
          <p:cNvPr id="19" name="TextBox 18">
            <a:extLst>
              <a:ext uri="{FF2B5EF4-FFF2-40B4-BE49-F238E27FC236}">
                <a16:creationId xmlns:a16="http://schemas.microsoft.com/office/drawing/2014/main" id="{761D0F92-EAF7-B6A5-0C81-0864AD42C604}"/>
              </a:ext>
            </a:extLst>
          </p:cNvPr>
          <p:cNvSpPr txBox="1"/>
          <p:nvPr/>
        </p:nvSpPr>
        <p:spPr>
          <a:xfrm>
            <a:off x="6642372" y="706246"/>
            <a:ext cx="3229538" cy="523220"/>
          </a:xfrm>
          <a:prstGeom prst="rect">
            <a:avLst/>
          </a:prstGeom>
          <a:noFill/>
        </p:spPr>
        <p:txBody>
          <a:bodyPr wrap="square" rtlCol="0">
            <a:spAutoFit/>
          </a:bodyPr>
          <a:lstStyle/>
          <a:p>
            <a:pPr algn="ctr"/>
            <a:r>
              <a:rPr lang="en-US" sz="2800" dirty="0">
                <a:solidFill>
                  <a:srgbClr val="000000"/>
                </a:solidFill>
              </a:rPr>
              <a:t>Design Changes</a:t>
            </a:r>
          </a:p>
        </p:txBody>
      </p:sp>
      <p:sp>
        <p:nvSpPr>
          <p:cNvPr id="20" name="Arrow: Curved Down 19">
            <a:extLst>
              <a:ext uri="{FF2B5EF4-FFF2-40B4-BE49-F238E27FC236}">
                <a16:creationId xmlns:a16="http://schemas.microsoft.com/office/drawing/2014/main" id="{B2567223-209E-2741-430C-FFF5E7A74F31}"/>
              </a:ext>
            </a:extLst>
          </p:cNvPr>
          <p:cNvSpPr/>
          <p:nvPr/>
        </p:nvSpPr>
        <p:spPr>
          <a:xfrm rot="10800000">
            <a:off x="6578857" y="4862077"/>
            <a:ext cx="3153259" cy="1052494"/>
          </a:xfrm>
          <a:prstGeom prst="curvedDown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sp>
        <p:nvSpPr>
          <p:cNvPr id="21" name="TextBox 20">
            <a:extLst>
              <a:ext uri="{FF2B5EF4-FFF2-40B4-BE49-F238E27FC236}">
                <a16:creationId xmlns:a16="http://schemas.microsoft.com/office/drawing/2014/main" id="{9F031FC5-76AB-EBF1-E74E-18151E5D6EC4}"/>
              </a:ext>
            </a:extLst>
          </p:cNvPr>
          <p:cNvSpPr txBox="1"/>
          <p:nvPr/>
        </p:nvSpPr>
        <p:spPr>
          <a:xfrm>
            <a:off x="5833148" y="5952941"/>
            <a:ext cx="4735526" cy="523220"/>
          </a:xfrm>
          <a:prstGeom prst="rect">
            <a:avLst/>
          </a:prstGeom>
          <a:noFill/>
        </p:spPr>
        <p:txBody>
          <a:bodyPr wrap="square" rtlCol="0">
            <a:spAutoFit/>
          </a:bodyPr>
          <a:lstStyle/>
          <a:p>
            <a:pPr algn="ctr"/>
            <a:r>
              <a:rPr lang="en-US" sz="2800" dirty="0">
                <a:solidFill>
                  <a:srgbClr val="000000"/>
                </a:solidFill>
              </a:rPr>
              <a:t>Review/Approval Process</a:t>
            </a:r>
          </a:p>
        </p:txBody>
      </p:sp>
    </p:spTree>
    <p:extLst>
      <p:ext uri="{BB962C8B-B14F-4D97-AF65-F5344CB8AC3E}">
        <p14:creationId xmlns:p14="http://schemas.microsoft.com/office/powerpoint/2010/main" val="1948201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250" fill="hold"/>
                                        <p:tgtEl>
                                          <p:spTgt spid="18"/>
                                        </p:tgtEl>
                                        <p:attrNameLst>
                                          <p:attrName>ppt_w</p:attrName>
                                        </p:attrNameLst>
                                      </p:cBhvr>
                                      <p:tavLst>
                                        <p:tav tm="0">
                                          <p:val>
                                            <p:fltVal val="0"/>
                                          </p:val>
                                        </p:tav>
                                        <p:tav tm="100000">
                                          <p:val>
                                            <p:strVal val="#ppt_w"/>
                                          </p:val>
                                        </p:tav>
                                      </p:tavLst>
                                    </p:anim>
                                    <p:anim calcmode="lin" valueType="num">
                                      <p:cBhvr>
                                        <p:cTn id="8" dur="1250" fill="hold"/>
                                        <p:tgtEl>
                                          <p:spTgt spid="18"/>
                                        </p:tgtEl>
                                        <p:attrNameLst>
                                          <p:attrName>ppt_h</p:attrName>
                                        </p:attrNameLst>
                                      </p:cBhvr>
                                      <p:tavLst>
                                        <p:tav tm="0">
                                          <p:val>
                                            <p:fltVal val="0"/>
                                          </p:val>
                                        </p:tav>
                                        <p:tav tm="100000">
                                          <p:val>
                                            <p:strVal val="#ppt_h"/>
                                          </p:val>
                                        </p:tav>
                                      </p:tavLst>
                                    </p:anim>
                                    <p:animEffect transition="in" filter="fade">
                                      <p:cBhvr>
                                        <p:cTn id="9" dur="125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250" fill="hold"/>
                                        <p:tgtEl>
                                          <p:spTgt spid="19"/>
                                        </p:tgtEl>
                                        <p:attrNameLst>
                                          <p:attrName>ppt_w</p:attrName>
                                        </p:attrNameLst>
                                      </p:cBhvr>
                                      <p:tavLst>
                                        <p:tav tm="0">
                                          <p:val>
                                            <p:fltVal val="0"/>
                                          </p:val>
                                        </p:tav>
                                        <p:tav tm="100000">
                                          <p:val>
                                            <p:strVal val="#ppt_w"/>
                                          </p:val>
                                        </p:tav>
                                      </p:tavLst>
                                    </p:anim>
                                    <p:anim calcmode="lin" valueType="num">
                                      <p:cBhvr>
                                        <p:cTn id="13" dur="1250" fill="hold"/>
                                        <p:tgtEl>
                                          <p:spTgt spid="19"/>
                                        </p:tgtEl>
                                        <p:attrNameLst>
                                          <p:attrName>ppt_h</p:attrName>
                                        </p:attrNameLst>
                                      </p:cBhvr>
                                      <p:tavLst>
                                        <p:tav tm="0">
                                          <p:val>
                                            <p:fltVal val="0"/>
                                          </p:val>
                                        </p:tav>
                                        <p:tav tm="100000">
                                          <p:val>
                                            <p:strVal val="#ppt_h"/>
                                          </p:val>
                                        </p:tav>
                                      </p:tavLst>
                                    </p:anim>
                                    <p:animEffect transition="in" filter="fade">
                                      <p:cBhvr>
                                        <p:cTn id="14" dur="1250"/>
                                        <p:tgtEl>
                                          <p:spTgt spid="19"/>
                                        </p:tgtEl>
                                      </p:cBhvr>
                                    </p:animEffect>
                                  </p:childTnLst>
                                </p:cTn>
                              </p:par>
                            </p:childTnLst>
                          </p:cTn>
                        </p:par>
                        <p:par>
                          <p:cTn id="15" fill="hold">
                            <p:stCondLst>
                              <p:cond delay="1250"/>
                            </p:stCondLst>
                            <p:childTnLst>
                              <p:par>
                                <p:cTn id="16" presetID="42" presetClass="entr" presetSubtype="0" fill="hold" nodeType="afterEffect">
                                  <p:stCondLst>
                                    <p:cond delay="100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3250"/>
                            </p:stCondLst>
                            <p:childTnLst>
                              <p:par>
                                <p:cTn id="22" presetID="53" presetClass="entr" presetSubtype="16" fill="hold" grpId="0" nodeType="afterEffect">
                                  <p:stCondLst>
                                    <p:cond delay="1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1250" fill="hold"/>
                                        <p:tgtEl>
                                          <p:spTgt spid="20"/>
                                        </p:tgtEl>
                                        <p:attrNameLst>
                                          <p:attrName>ppt_w</p:attrName>
                                        </p:attrNameLst>
                                      </p:cBhvr>
                                      <p:tavLst>
                                        <p:tav tm="0">
                                          <p:val>
                                            <p:fltVal val="0"/>
                                          </p:val>
                                        </p:tav>
                                        <p:tav tm="100000">
                                          <p:val>
                                            <p:strVal val="#ppt_w"/>
                                          </p:val>
                                        </p:tav>
                                      </p:tavLst>
                                    </p:anim>
                                    <p:anim calcmode="lin" valueType="num">
                                      <p:cBhvr>
                                        <p:cTn id="25" dur="1250" fill="hold"/>
                                        <p:tgtEl>
                                          <p:spTgt spid="20"/>
                                        </p:tgtEl>
                                        <p:attrNameLst>
                                          <p:attrName>ppt_h</p:attrName>
                                        </p:attrNameLst>
                                      </p:cBhvr>
                                      <p:tavLst>
                                        <p:tav tm="0">
                                          <p:val>
                                            <p:fltVal val="0"/>
                                          </p:val>
                                        </p:tav>
                                        <p:tav tm="100000">
                                          <p:val>
                                            <p:strVal val="#ppt_h"/>
                                          </p:val>
                                        </p:tav>
                                      </p:tavLst>
                                    </p:anim>
                                    <p:animEffect transition="in" filter="fade">
                                      <p:cBhvr>
                                        <p:cTn id="26" dur="1250"/>
                                        <p:tgtEl>
                                          <p:spTgt spid="20"/>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1250" fill="hold"/>
                                        <p:tgtEl>
                                          <p:spTgt spid="21"/>
                                        </p:tgtEl>
                                        <p:attrNameLst>
                                          <p:attrName>ppt_w</p:attrName>
                                        </p:attrNameLst>
                                      </p:cBhvr>
                                      <p:tavLst>
                                        <p:tav tm="0">
                                          <p:val>
                                            <p:fltVal val="0"/>
                                          </p:val>
                                        </p:tav>
                                        <p:tav tm="100000">
                                          <p:val>
                                            <p:strVal val="#ppt_w"/>
                                          </p:val>
                                        </p:tav>
                                      </p:tavLst>
                                    </p:anim>
                                    <p:anim calcmode="lin" valueType="num">
                                      <p:cBhvr>
                                        <p:cTn id="30" dur="1250" fill="hold"/>
                                        <p:tgtEl>
                                          <p:spTgt spid="21"/>
                                        </p:tgtEl>
                                        <p:attrNameLst>
                                          <p:attrName>ppt_h</p:attrName>
                                        </p:attrNameLst>
                                      </p:cBhvr>
                                      <p:tavLst>
                                        <p:tav tm="0">
                                          <p:val>
                                            <p:fltVal val="0"/>
                                          </p:val>
                                        </p:tav>
                                        <p:tav tm="100000">
                                          <p:val>
                                            <p:strVal val="#ppt_h"/>
                                          </p:val>
                                        </p:tav>
                                      </p:tavLst>
                                    </p:anim>
                                    <p:animEffect transition="in" filter="fade">
                                      <p:cBhvr>
                                        <p:cTn id="31" dur="1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animBg="1"/>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3C50ECBB-C6C9-B5AC-5364-28050B6EF9B6}"/>
              </a:ext>
            </a:extLst>
          </p:cNvPr>
          <p:cNvGrpSpPr/>
          <p:nvPr/>
        </p:nvGrpSpPr>
        <p:grpSpPr>
          <a:xfrm>
            <a:off x="5084868" y="2468030"/>
            <a:ext cx="1802223" cy="2781849"/>
            <a:chOff x="4897106" y="1735835"/>
            <a:chExt cx="1802223" cy="2781849"/>
          </a:xfrm>
        </p:grpSpPr>
        <p:sp>
          <p:nvSpPr>
            <p:cNvPr id="81" name="TextBox 80">
              <a:extLst>
                <a:ext uri="{FF2B5EF4-FFF2-40B4-BE49-F238E27FC236}">
                  <a16:creationId xmlns:a16="http://schemas.microsoft.com/office/drawing/2014/main" id="{99237D44-364E-0CD7-C816-B3D7B3446577}"/>
                </a:ext>
              </a:extLst>
            </p:cNvPr>
            <p:cNvSpPr txBox="1"/>
            <p:nvPr/>
          </p:nvSpPr>
          <p:spPr>
            <a:xfrm>
              <a:off x="4897106" y="3563577"/>
              <a:ext cx="1802223" cy="954107"/>
            </a:xfrm>
            <a:prstGeom prst="rect">
              <a:avLst/>
            </a:prstGeom>
            <a:noFill/>
          </p:spPr>
          <p:txBody>
            <a:bodyPr wrap="square" rtlCol="0">
              <a:spAutoFit/>
            </a:bodyPr>
            <a:lstStyle/>
            <a:p>
              <a:pPr algn="ctr"/>
              <a:r>
                <a:rPr lang="en-US" sz="2800" dirty="0">
                  <a:solidFill>
                    <a:srgbClr val="000000"/>
                  </a:solidFill>
                </a:rPr>
                <a:t>Critical Path</a:t>
              </a:r>
            </a:p>
          </p:txBody>
        </p:sp>
        <p:grpSp>
          <p:nvGrpSpPr>
            <p:cNvPr id="19" name="Group 18">
              <a:extLst>
                <a:ext uri="{FF2B5EF4-FFF2-40B4-BE49-F238E27FC236}">
                  <a16:creationId xmlns:a16="http://schemas.microsoft.com/office/drawing/2014/main" id="{6E9EB213-CEC1-86CF-077B-B7A113F90A11}"/>
                </a:ext>
              </a:extLst>
            </p:cNvPr>
            <p:cNvGrpSpPr/>
            <p:nvPr/>
          </p:nvGrpSpPr>
          <p:grpSpPr>
            <a:xfrm>
              <a:off x="4992256" y="1735835"/>
              <a:ext cx="1617258" cy="1617258"/>
              <a:chOff x="5033769" y="2026036"/>
              <a:chExt cx="1039644" cy="1283616"/>
            </a:xfrm>
          </p:grpSpPr>
          <p:sp>
            <p:nvSpPr>
              <p:cNvPr id="79" name="Rectangle 78">
                <a:extLst>
                  <a:ext uri="{FF2B5EF4-FFF2-40B4-BE49-F238E27FC236}">
                    <a16:creationId xmlns:a16="http://schemas.microsoft.com/office/drawing/2014/main" id="{3565B157-82E5-2360-0010-118056782700}"/>
                  </a:ext>
                </a:extLst>
              </p:cNvPr>
              <p:cNvSpPr/>
              <p:nvPr/>
            </p:nvSpPr>
            <p:spPr>
              <a:xfrm>
                <a:off x="5033769" y="2026036"/>
                <a:ext cx="1039644" cy="1283616"/>
              </a:xfrm>
              <a:prstGeom prst="rect">
                <a:avLst/>
              </a:prstGeom>
              <a:solidFill>
                <a:schemeClr val="accent2">
                  <a:lumMod val="60000"/>
                  <a:lumOff val="40000"/>
                  <a:alpha val="6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Oval 81">
                <a:extLst>
                  <a:ext uri="{FF2B5EF4-FFF2-40B4-BE49-F238E27FC236}">
                    <a16:creationId xmlns:a16="http://schemas.microsoft.com/office/drawing/2014/main" id="{0F3281FC-D480-6EE6-DE3D-5E0AAADCC4A2}"/>
                  </a:ext>
                </a:extLst>
              </p:cNvPr>
              <p:cNvSpPr/>
              <p:nvPr/>
            </p:nvSpPr>
            <p:spPr>
              <a:xfrm>
                <a:off x="5184860" y="2178790"/>
                <a:ext cx="186270" cy="163588"/>
              </a:xfrm>
              <a:prstGeom prst="ellipse">
                <a:avLst/>
              </a:prstGeom>
              <a:solidFill>
                <a:srgbClr val="003B7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6C2165B5-27BB-6CF5-F515-B9AE83CDFD34}"/>
                  </a:ext>
                </a:extLst>
              </p:cNvPr>
              <p:cNvSpPr/>
              <p:nvPr/>
            </p:nvSpPr>
            <p:spPr>
              <a:xfrm>
                <a:off x="5426987" y="2486018"/>
                <a:ext cx="342345" cy="114244"/>
              </a:xfrm>
              <a:prstGeom prst="rect">
                <a:avLst/>
              </a:prstGeom>
              <a:solidFill>
                <a:srgbClr val="003B7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6EC8D60F-B1B3-115C-14F5-8A18CFCAD008}"/>
                  </a:ext>
                </a:extLst>
              </p:cNvPr>
              <p:cNvSpPr/>
              <p:nvPr/>
            </p:nvSpPr>
            <p:spPr>
              <a:xfrm>
                <a:off x="5622586" y="2768208"/>
                <a:ext cx="342345" cy="114244"/>
              </a:xfrm>
              <a:prstGeom prst="rect">
                <a:avLst/>
              </a:prstGeom>
              <a:solidFill>
                <a:srgbClr val="003B7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2DBE8527-11E5-12BE-722C-6B3B1B609340}"/>
                  </a:ext>
                </a:extLst>
              </p:cNvPr>
              <p:cNvSpPr/>
              <p:nvPr/>
            </p:nvSpPr>
            <p:spPr>
              <a:xfrm>
                <a:off x="5365607" y="3011276"/>
                <a:ext cx="186270" cy="163588"/>
              </a:xfrm>
              <a:prstGeom prst="ellipse">
                <a:avLst/>
              </a:prstGeom>
              <a:solidFill>
                <a:srgbClr val="003B78"/>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7" name="Connector: Elbow 86">
                <a:extLst>
                  <a:ext uri="{FF2B5EF4-FFF2-40B4-BE49-F238E27FC236}">
                    <a16:creationId xmlns:a16="http://schemas.microsoft.com/office/drawing/2014/main" id="{FD0BBD92-86AB-AB54-FB36-5ADB66714A2F}"/>
                  </a:ext>
                </a:extLst>
              </p:cNvPr>
              <p:cNvCxnSpPr>
                <a:cxnSpLocks/>
              </p:cNvCxnSpPr>
              <p:nvPr/>
            </p:nvCxnSpPr>
            <p:spPr>
              <a:xfrm rot="16200000" flipH="1">
                <a:off x="5386130" y="2270292"/>
                <a:ext cx="247822" cy="166109"/>
              </a:xfrm>
              <a:prstGeom prst="bentConnector3">
                <a:avLst/>
              </a:prstGeom>
              <a:solidFill>
                <a:srgbClr val="003B78"/>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D84161D8-06A1-F22A-1A42-D62C6369C749}"/>
                  </a:ext>
                </a:extLst>
              </p:cNvPr>
              <p:cNvCxnSpPr>
                <a:cxnSpLocks/>
              </p:cNvCxnSpPr>
              <p:nvPr/>
            </p:nvCxnSpPr>
            <p:spPr>
              <a:xfrm>
                <a:off x="5748766" y="2622206"/>
                <a:ext cx="2" cy="131763"/>
              </a:xfrm>
              <a:prstGeom prst="straightConnector1">
                <a:avLst/>
              </a:prstGeom>
              <a:solidFill>
                <a:srgbClr val="003B78"/>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Connector: Elbow 90">
                <a:extLst>
                  <a:ext uri="{FF2B5EF4-FFF2-40B4-BE49-F238E27FC236}">
                    <a16:creationId xmlns:a16="http://schemas.microsoft.com/office/drawing/2014/main" id="{2F49298E-A5F4-A165-94EF-B0DA5327AA6B}"/>
                  </a:ext>
                </a:extLst>
              </p:cNvPr>
              <p:cNvCxnSpPr>
                <a:cxnSpLocks/>
              </p:cNvCxnSpPr>
              <p:nvPr/>
            </p:nvCxnSpPr>
            <p:spPr>
              <a:xfrm rot="10800000" flipV="1">
                <a:off x="5570511" y="2924950"/>
                <a:ext cx="279364" cy="168119"/>
              </a:xfrm>
              <a:prstGeom prst="bentConnector3">
                <a:avLst/>
              </a:prstGeom>
              <a:solidFill>
                <a:srgbClr val="003B78"/>
              </a:solidFill>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8732A01D-84BF-E8DA-C10F-E01F0F6A5BD2}"/>
                  </a:ext>
                </a:extLst>
              </p:cNvPr>
              <p:cNvCxnSpPr/>
              <p:nvPr/>
            </p:nvCxnSpPr>
            <p:spPr>
              <a:xfrm flipH="1">
                <a:off x="5365607" y="2229435"/>
                <a:ext cx="613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D85E57EF-F93A-0313-0D95-D0EBD492CC42}"/>
                  </a:ext>
                </a:extLst>
              </p:cNvPr>
              <p:cNvCxnSpPr>
                <a:cxnSpLocks/>
              </p:cNvCxnSpPr>
              <p:nvPr/>
            </p:nvCxnSpPr>
            <p:spPr>
              <a:xfrm>
                <a:off x="5849874" y="2850335"/>
                <a:ext cx="0" cy="766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8" name="Group 17">
            <a:extLst>
              <a:ext uri="{FF2B5EF4-FFF2-40B4-BE49-F238E27FC236}">
                <a16:creationId xmlns:a16="http://schemas.microsoft.com/office/drawing/2014/main" id="{4107589E-A948-7BF5-2D94-DD78357C34F5}"/>
              </a:ext>
            </a:extLst>
          </p:cNvPr>
          <p:cNvGrpSpPr/>
          <p:nvPr/>
        </p:nvGrpSpPr>
        <p:grpSpPr>
          <a:xfrm>
            <a:off x="1529184" y="2468030"/>
            <a:ext cx="2212711" cy="3233072"/>
            <a:chOff x="1752018" y="1735482"/>
            <a:chExt cx="2212711" cy="3233072"/>
          </a:xfrm>
        </p:grpSpPr>
        <p:grpSp>
          <p:nvGrpSpPr>
            <p:cNvPr id="10" name="Group 9">
              <a:extLst>
                <a:ext uri="{FF2B5EF4-FFF2-40B4-BE49-F238E27FC236}">
                  <a16:creationId xmlns:a16="http://schemas.microsoft.com/office/drawing/2014/main" id="{4D8143DA-61E4-BB01-F850-F99043E3F600}"/>
                </a:ext>
              </a:extLst>
            </p:cNvPr>
            <p:cNvGrpSpPr/>
            <p:nvPr/>
          </p:nvGrpSpPr>
          <p:grpSpPr>
            <a:xfrm>
              <a:off x="1752018" y="1771187"/>
              <a:ext cx="2212711" cy="3197367"/>
              <a:chOff x="678822" y="2532119"/>
              <a:chExt cx="2212711" cy="3197367"/>
            </a:xfrm>
          </p:grpSpPr>
          <p:sp>
            <p:nvSpPr>
              <p:cNvPr id="4" name="Rectangle 3">
                <a:extLst>
                  <a:ext uri="{FF2B5EF4-FFF2-40B4-BE49-F238E27FC236}">
                    <a16:creationId xmlns:a16="http://schemas.microsoft.com/office/drawing/2014/main" id="{0A535E39-AFC0-320C-82C7-2A408E27559A}"/>
                  </a:ext>
                </a:extLst>
              </p:cNvPr>
              <p:cNvSpPr/>
              <p:nvPr/>
            </p:nvSpPr>
            <p:spPr>
              <a:xfrm>
                <a:off x="935915" y="2532119"/>
                <a:ext cx="1698527" cy="1565122"/>
              </a:xfrm>
              <a:prstGeom prst="rect">
                <a:avLst/>
              </a:prstGeom>
              <a:solidFill>
                <a:schemeClr val="accent2">
                  <a:lumMod val="60000"/>
                  <a:lumOff val="40000"/>
                  <a:alpha val="6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253F6C1D-3C15-D93E-1348-B7F9F391D312}"/>
                  </a:ext>
                </a:extLst>
              </p:cNvPr>
              <p:cNvSpPr txBox="1"/>
              <p:nvPr/>
            </p:nvSpPr>
            <p:spPr>
              <a:xfrm>
                <a:off x="678822" y="4344491"/>
                <a:ext cx="2212711" cy="1384995"/>
              </a:xfrm>
              <a:prstGeom prst="rect">
                <a:avLst/>
              </a:prstGeom>
              <a:noFill/>
            </p:spPr>
            <p:txBody>
              <a:bodyPr wrap="square" rtlCol="0">
                <a:spAutoFit/>
              </a:bodyPr>
              <a:lstStyle/>
              <a:p>
                <a:pPr algn="ctr"/>
                <a:r>
                  <a:rPr lang="en-US" sz="2800" dirty="0">
                    <a:solidFill>
                      <a:srgbClr val="000000"/>
                    </a:solidFill>
                  </a:rPr>
                  <a:t>Components of the NEPA document</a:t>
                </a:r>
              </a:p>
            </p:txBody>
          </p:sp>
        </p:grpSp>
        <p:pic>
          <p:nvPicPr>
            <p:cNvPr id="13" name="Graphic 12" descr="Closed book outline">
              <a:extLst>
                <a:ext uri="{FF2B5EF4-FFF2-40B4-BE49-F238E27FC236}">
                  <a16:creationId xmlns:a16="http://schemas.microsoft.com/office/drawing/2014/main" id="{A9CF3A52-6910-9B44-3B23-14F2498A6A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91832" y="1735482"/>
              <a:ext cx="1884803" cy="1617258"/>
            </a:xfrm>
            <a:prstGeom prst="rect">
              <a:avLst/>
            </a:prstGeom>
          </p:spPr>
        </p:pic>
        <p:sp>
          <p:nvSpPr>
            <p:cNvPr id="16" name="TextBox 15">
              <a:extLst>
                <a:ext uri="{FF2B5EF4-FFF2-40B4-BE49-F238E27FC236}">
                  <a16:creationId xmlns:a16="http://schemas.microsoft.com/office/drawing/2014/main" id="{AD9AA8FA-9461-2B31-64AC-01FE7FACD0D0}"/>
                </a:ext>
              </a:extLst>
            </p:cNvPr>
            <p:cNvSpPr txBox="1"/>
            <p:nvPr/>
          </p:nvSpPr>
          <p:spPr>
            <a:xfrm>
              <a:off x="2441262" y="1903215"/>
              <a:ext cx="1047924" cy="461665"/>
            </a:xfrm>
            <a:prstGeom prst="rect">
              <a:avLst/>
            </a:prstGeom>
            <a:noFill/>
          </p:spPr>
          <p:txBody>
            <a:bodyPr wrap="square" rtlCol="0">
              <a:spAutoFit/>
            </a:bodyPr>
            <a:lstStyle/>
            <a:p>
              <a:r>
                <a:rPr lang="en-US" sz="2400" b="1" dirty="0"/>
                <a:t>NEPA</a:t>
              </a:r>
            </a:p>
          </p:txBody>
        </p:sp>
      </p:grpSp>
      <p:grpSp>
        <p:nvGrpSpPr>
          <p:cNvPr id="66" name="Group 65">
            <a:extLst>
              <a:ext uri="{FF2B5EF4-FFF2-40B4-BE49-F238E27FC236}">
                <a16:creationId xmlns:a16="http://schemas.microsoft.com/office/drawing/2014/main" id="{E9CA116D-15B2-9057-A9F1-9F7CB01B4800}"/>
              </a:ext>
            </a:extLst>
          </p:cNvPr>
          <p:cNvGrpSpPr/>
          <p:nvPr/>
        </p:nvGrpSpPr>
        <p:grpSpPr>
          <a:xfrm>
            <a:off x="8064342" y="2452690"/>
            <a:ext cx="2212711" cy="2809520"/>
            <a:chOff x="7596405" y="1719051"/>
            <a:chExt cx="2212711" cy="2809520"/>
          </a:xfrm>
        </p:grpSpPr>
        <p:grpSp>
          <p:nvGrpSpPr>
            <p:cNvPr id="46" name="Group 45">
              <a:extLst>
                <a:ext uri="{FF2B5EF4-FFF2-40B4-BE49-F238E27FC236}">
                  <a16:creationId xmlns:a16="http://schemas.microsoft.com/office/drawing/2014/main" id="{6B2AEFE1-A780-F08A-64CF-93599CBEBCD5}"/>
                </a:ext>
              </a:extLst>
            </p:cNvPr>
            <p:cNvGrpSpPr/>
            <p:nvPr/>
          </p:nvGrpSpPr>
          <p:grpSpPr>
            <a:xfrm>
              <a:off x="7596405" y="1761193"/>
              <a:ext cx="2212711" cy="2767378"/>
              <a:chOff x="687194" y="2532119"/>
              <a:chExt cx="2212711" cy="2767378"/>
            </a:xfrm>
          </p:grpSpPr>
          <p:sp>
            <p:nvSpPr>
              <p:cNvPr id="62" name="Rectangle 61">
                <a:extLst>
                  <a:ext uri="{FF2B5EF4-FFF2-40B4-BE49-F238E27FC236}">
                    <a16:creationId xmlns:a16="http://schemas.microsoft.com/office/drawing/2014/main" id="{7155A463-B93D-E83A-D240-2A4903B056D1}"/>
                  </a:ext>
                </a:extLst>
              </p:cNvPr>
              <p:cNvSpPr/>
              <p:nvPr/>
            </p:nvSpPr>
            <p:spPr>
              <a:xfrm>
                <a:off x="935915" y="2532119"/>
                <a:ext cx="1698527" cy="1565122"/>
              </a:xfrm>
              <a:prstGeom prst="rect">
                <a:avLst/>
              </a:prstGeom>
              <a:solidFill>
                <a:schemeClr val="accent2">
                  <a:lumMod val="60000"/>
                  <a:lumOff val="40000"/>
                  <a:alpha val="6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a:extLst>
                  <a:ext uri="{FF2B5EF4-FFF2-40B4-BE49-F238E27FC236}">
                    <a16:creationId xmlns:a16="http://schemas.microsoft.com/office/drawing/2014/main" id="{1D7E16FB-FF45-785F-DE7D-AC2F4EFF5BBD}"/>
                  </a:ext>
                </a:extLst>
              </p:cNvPr>
              <p:cNvSpPr txBox="1"/>
              <p:nvPr/>
            </p:nvSpPr>
            <p:spPr>
              <a:xfrm>
                <a:off x="687194" y="4345390"/>
                <a:ext cx="2212711" cy="954107"/>
              </a:xfrm>
              <a:prstGeom prst="rect">
                <a:avLst/>
              </a:prstGeom>
              <a:noFill/>
            </p:spPr>
            <p:txBody>
              <a:bodyPr wrap="square" rtlCol="0">
                <a:spAutoFit/>
              </a:bodyPr>
              <a:lstStyle/>
              <a:p>
                <a:pPr algn="ctr"/>
                <a:r>
                  <a:rPr lang="en-US" sz="2800" dirty="0">
                    <a:solidFill>
                      <a:srgbClr val="000000"/>
                    </a:solidFill>
                  </a:rPr>
                  <a:t>PDP &amp; Permits</a:t>
                </a:r>
              </a:p>
            </p:txBody>
          </p:sp>
        </p:grpSp>
        <p:pic>
          <p:nvPicPr>
            <p:cNvPr id="47" name="Graphic 46" descr="Agriculture with solid fill">
              <a:extLst>
                <a:ext uri="{FF2B5EF4-FFF2-40B4-BE49-F238E27FC236}">
                  <a16:creationId xmlns:a16="http://schemas.microsoft.com/office/drawing/2014/main" id="{A8CA35E0-FF4B-A057-490A-FEBE99A06CB5}"/>
                </a:ext>
              </a:extLst>
            </p:cNvPr>
            <p:cNvPicPr>
              <a:picLocks noChangeAspect="1"/>
            </p:cNvPicPr>
            <p:nvPr/>
          </p:nvPicPr>
          <p:blipFill>
            <a:blip r:embed="rId5">
              <a:duotone>
                <a:schemeClr val="accent5">
                  <a:shade val="45000"/>
                  <a:satMod val="135000"/>
                </a:schemeClr>
                <a:prstClr val="white"/>
              </a:duotone>
              <a:extLst>
                <a:ext uri="{96DAC541-7B7A-43D3-8B79-37D633B846F1}">
                  <asvg:svgBlip xmlns:asvg="http://schemas.microsoft.com/office/drawing/2016/SVG/main" r:embed="rId6"/>
                </a:ext>
              </a:extLst>
            </a:blip>
            <a:srcRect/>
            <a:stretch/>
          </p:blipFill>
          <p:spPr>
            <a:xfrm>
              <a:off x="7894132" y="1719051"/>
              <a:ext cx="1617258" cy="1617258"/>
            </a:xfrm>
            <a:prstGeom prst="rect">
              <a:avLst/>
            </a:prstGeom>
          </p:spPr>
        </p:pic>
      </p:grpSp>
      <p:sp>
        <p:nvSpPr>
          <p:cNvPr id="11" name="Title 1">
            <a:extLst>
              <a:ext uri="{FF2B5EF4-FFF2-40B4-BE49-F238E27FC236}">
                <a16:creationId xmlns:a16="http://schemas.microsoft.com/office/drawing/2014/main" id="{34991598-4CC6-C10F-B7D5-6A2B4940AA7A}"/>
              </a:ext>
            </a:extLst>
          </p:cNvPr>
          <p:cNvSpPr>
            <a:spLocks noGrp="1"/>
          </p:cNvSpPr>
          <p:nvPr>
            <p:ph type="ctrTitle"/>
          </p:nvPr>
        </p:nvSpPr>
        <p:spPr>
          <a:xfrm>
            <a:off x="297406" y="665981"/>
            <a:ext cx="7766936" cy="829964"/>
          </a:xfrm>
        </p:spPr>
        <p:txBody>
          <a:bodyPr anchor="t"/>
          <a:lstStyle/>
          <a:p>
            <a:pPr algn="l"/>
            <a:r>
              <a:rPr lang="en-US" sz="3600" dirty="0"/>
              <a:t>Learning Objectives</a:t>
            </a:r>
          </a:p>
        </p:txBody>
      </p:sp>
    </p:spTree>
    <p:extLst>
      <p:ext uri="{BB962C8B-B14F-4D97-AF65-F5344CB8AC3E}">
        <p14:creationId xmlns:p14="http://schemas.microsoft.com/office/powerpoint/2010/main" val="1099241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3977C-345E-6518-D0F1-1C7A61A8820F}"/>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E50689CF-3136-FE0E-8105-7D89569037C1}"/>
              </a:ext>
            </a:extLst>
          </p:cNvPr>
          <p:cNvSpPr/>
          <p:nvPr/>
        </p:nvSpPr>
        <p:spPr>
          <a:xfrm>
            <a:off x="9412230" y="3155807"/>
            <a:ext cx="2466975" cy="1439485"/>
          </a:xfrm>
          <a:prstGeom prst="rect">
            <a:avLst/>
          </a:prstGeom>
          <a:solidFill>
            <a:srgbClr val="1C6F47"/>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solidFill>
                  <a:schemeClr val="bg1"/>
                </a:solidFill>
              </a:rPr>
              <a:t>NEPA Doc</a:t>
            </a:r>
          </a:p>
          <a:p>
            <a:pPr algn="ctr"/>
            <a:r>
              <a:rPr lang="en-US" sz="3200" dirty="0">
                <a:solidFill>
                  <a:schemeClr val="bg1"/>
                </a:solidFill>
              </a:rPr>
              <a:t>approval</a:t>
            </a:r>
          </a:p>
        </p:txBody>
      </p:sp>
      <p:sp>
        <p:nvSpPr>
          <p:cNvPr id="10" name="Arrow: Right 9">
            <a:extLst>
              <a:ext uri="{FF2B5EF4-FFF2-40B4-BE49-F238E27FC236}">
                <a16:creationId xmlns:a16="http://schemas.microsoft.com/office/drawing/2014/main" id="{098B5B02-30CB-16D9-2AFA-0E6ECD7876FC}"/>
              </a:ext>
            </a:extLst>
          </p:cNvPr>
          <p:cNvSpPr/>
          <p:nvPr/>
        </p:nvSpPr>
        <p:spPr>
          <a:xfrm>
            <a:off x="8610016" y="3367784"/>
            <a:ext cx="697470" cy="844125"/>
          </a:xfrm>
          <a:prstGeom prst="rightArrow">
            <a:avLst/>
          </a:prstGeom>
          <a:solidFill>
            <a:srgbClr val="1C6F47"/>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bg1"/>
              </a:solidFill>
            </a:endParaRPr>
          </a:p>
        </p:txBody>
      </p:sp>
      <p:grpSp>
        <p:nvGrpSpPr>
          <p:cNvPr id="23" name="Group 22">
            <a:extLst>
              <a:ext uri="{FF2B5EF4-FFF2-40B4-BE49-F238E27FC236}">
                <a16:creationId xmlns:a16="http://schemas.microsoft.com/office/drawing/2014/main" id="{9F83493F-E3AB-7183-50F3-B29F46D73FB7}"/>
              </a:ext>
            </a:extLst>
          </p:cNvPr>
          <p:cNvGrpSpPr/>
          <p:nvPr/>
        </p:nvGrpSpPr>
        <p:grpSpPr>
          <a:xfrm>
            <a:off x="8364151" y="3114419"/>
            <a:ext cx="856364" cy="1274516"/>
            <a:chOff x="5844965" y="2264570"/>
            <a:chExt cx="1384238" cy="2438946"/>
          </a:xfrm>
        </p:grpSpPr>
        <p:cxnSp>
          <p:nvCxnSpPr>
            <p:cNvPr id="43" name="Straight Connector 42">
              <a:extLst>
                <a:ext uri="{FF2B5EF4-FFF2-40B4-BE49-F238E27FC236}">
                  <a16:creationId xmlns:a16="http://schemas.microsoft.com/office/drawing/2014/main" id="{F84EFE5A-6BE5-31AE-0F6E-8BCDCE22A8D4}"/>
                </a:ext>
              </a:extLst>
            </p:cNvPr>
            <p:cNvCxnSpPr>
              <a:cxnSpLocks/>
            </p:cNvCxnSpPr>
            <p:nvPr/>
          </p:nvCxnSpPr>
          <p:spPr>
            <a:xfrm>
              <a:off x="6087312" y="2264570"/>
              <a:ext cx="1104906" cy="2438946"/>
            </a:xfrm>
            <a:prstGeom prst="line">
              <a:avLst/>
            </a:prstGeom>
            <a:ln w="1270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86442D1-5077-D332-AD40-B0E17BD9E55C}"/>
                </a:ext>
              </a:extLst>
            </p:cNvPr>
            <p:cNvCxnSpPr>
              <a:cxnSpLocks/>
            </p:cNvCxnSpPr>
            <p:nvPr/>
          </p:nvCxnSpPr>
          <p:spPr>
            <a:xfrm flipH="1">
              <a:off x="5844965" y="2574184"/>
              <a:ext cx="1384238" cy="1941705"/>
            </a:xfrm>
            <a:prstGeom prst="line">
              <a:avLst/>
            </a:prstGeom>
            <a:ln w="1270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47DE7817-7122-A221-FD36-A8DF19F7CC4C}"/>
              </a:ext>
            </a:extLst>
          </p:cNvPr>
          <p:cNvSpPr txBox="1">
            <a:spLocks/>
          </p:cNvSpPr>
          <p:nvPr/>
        </p:nvSpPr>
        <p:spPr>
          <a:xfrm>
            <a:off x="255838" y="507511"/>
            <a:ext cx="3878213" cy="1320800"/>
          </a:xfrm>
          <a:prstGeom prst="rect">
            <a:avLst/>
          </a:prstGeom>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pPr algn="l"/>
            <a:r>
              <a:rPr lang="en-US" sz="3600"/>
              <a:t>Design Changes &amp; Technical Studies</a:t>
            </a:r>
            <a:endParaRPr lang="en-US" sz="3600" dirty="0"/>
          </a:p>
        </p:txBody>
      </p:sp>
      <p:grpSp>
        <p:nvGrpSpPr>
          <p:cNvPr id="8" name="Group 7">
            <a:extLst>
              <a:ext uri="{FF2B5EF4-FFF2-40B4-BE49-F238E27FC236}">
                <a16:creationId xmlns:a16="http://schemas.microsoft.com/office/drawing/2014/main" id="{D46D79B7-3F91-0E22-8297-4E1AE2B7D963}"/>
              </a:ext>
            </a:extLst>
          </p:cNvPr>
          <p:cNvGrpSpPr/>
          <p:nvPr/>
        </p:nvGrpSpPr>
        <p:grpSpPr>
          <a:xfrm>
            <a:off x="2971485" y="2652221"/>
            <a:ext cx="2462391" cy="2198914"/>
            <a:chOff x="2492827" y="2558142"/>
            <a:chExt cx="2462391" cy="2198914"/>
          </a:xfrm>
        </p:grpSpPr>
        <p:sp>
          <p:nvSpPr>
            <p:cNvPr id="11" name="Oval 10">
              <a:extLst>
                <a:ext uri="{FF2B5EF4-FFF2-40B4-BE49-F238E27FC236}">
                  <a16:creationId xmlns:a16="http://schemas.microsoft.com/office/drawing/2014/main" id="{4DBD7EF5-2A4B-A7D5-4F9D-905D6A411122}"/>
                </a:ext>
              </a:extLst>
            </p:cNvPr>
            <p:cNvSpPr/>
            <p:nvPr/>
          </p:nvSpPr>
          <p:spPr>
            <a:xfrm>
              <a:off x="2492827" y="2558142"/>
              <a:ext cx="2024743" cy="2198914"/>
            </a:xfrm>
            <a:prstGeom prst="ellipse">
              <a:avLst/>
            </a:prstGeom>
            <a:solidFill>
              <a:schemeClr val="accent5">
                <a:lumMod val="75000"/>
              </a:schemeClr>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000000"/>
                </a:solidFill>
              </a:endParaRPr>
            </a:p>
          </p:txBody>
        </p:sp>
        <p:pic>
          <p:nvPicPr>
            <p:cNvPr id="12" name="Graphic 11" descr="Paper outline">
              <a:extLst>
                <a:ext uri="{FF2B5EF4-FFF2-40B4-BE49-F238E27FC236}">
                  <a16:creationId xmlns:a16="http://schemas.microsoft.com/office/drawing/2014/main" id="{F94BA8EB-445F-2CA7-7689-D52F0135F1E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34342" y="2786743"/>
              <a:ext cx="1741714" cy="1741714"/>
            </a:xfrm>
            <a:prstGeom prst="rect">
              <a:avLst/>
            </a:prstGeom>
          </p:spPr>
        </p:pic>
        <p:sp>
          <p:nvSpPr>
            <p:cNvPr id="13" name="TextBox 12">
              <a:extLst>
                <a:ext uri="{FF2B5EF4-FFF2-40B4-BE49-F238E27FC236}">
                  <a16:creationId xmlns:a16="http://schemas.microsoft.com/office/drawing/2014/main" id="{AAC85DD4-9179-6A61-0652-F23F646B1EF1}"/>
                </a:ext>
              </a:extLst>
            </p:cNvPr>
            <p:cNvSpPr txBox="1"/>
            <p:nvPr/>
          </p:nvSpPr>
          <p:spPr>
            <a:xfrm rot="20404693">
              <a:off x="2519578" y="3365212"/>
              <a:ext cx="2435640" cy="584775"/>
            </a:xfrm>
            <a:prstGeom prst="rect">
              <a:avLst/>
            </a:prstGeom>
            <a:noFill/>
          </p:spPr>
          <p:txBody>
            <a:bodyPr wrap="square" rtlCol="0">
              <a:spAutoFit/>
            </a:bodyPr>
            <a:lstStyle/>
            <a:p>
              <a:r>
                <a:rPr lang="en-US" sz="3200" b="1" dirty="0">
                  <a:solidFill>
                    <a:schemeClr val="bg1"/>
                  </a:solidFill>
                </a:rPr>
                <a:t>Approved</a:t>
              </a:r>
            </a:p>
          </p:txBody>
        </p:sp>
      </p:grpSp>
      <p:grpSp>
        <p:nvGrpSpPr>
          <p:cNvPr id="14" name="Group 13">
            <a:extLst>
              <a:ext uri="{FF2B5EF4-FFF2-40B4-BE49-F238E27FC236}">
                <a16:creationId xmlns:a16="http://schemas.microsoft.com/office/drawing/2014/main" id="{61FCB487-1EC7-56A4-4B40-BDBE5EAD52EF}"/>
              </a:ext>
            </a:extLst>
          </p:cNvPr>
          <p:cNvGrpSpPr/>
          <p:nvPr/>
        </p:nvGrpSpPr>
        <p:grpSpPr>
          <a:xfrm>
            <a:off x="6151495" y="2652222"/>
            <a:ext cx="2435640" cy="2198914"/>
            <a:chOff x="2385351" y="2558143"/>
            <a:chExt cx="2435640" cy="2198914"/>
          </a:xfrm>
        </p:grpSpPr>
        <p:sp>
          <p:nvSpPr>
            <p:cNvPr id="16" name="Oval 15">
              <a:extLst>
                <a:ext uri="{FF2B5EF4-FFF2-40B4-BE49-F238E27FC236}">
                  <a16:creationId xmlns:a16="http://schemas.microsoft.com/office/drawing/2014/main" id="{0F76793F-7387-ADE1-E75B-AAAF5E16436A}"/>
                </a:ext>
              </a:extLst>
            </p:cNvPr>
            <p:cNvSpPr/>
            <p:nvPr/>
          </p:nvSpPr>
          <p:spPr>
            <a:xfrm>
              <a:off x="2492827" y="2558143"/>
              <a:ext cx="2024743" cy="2198914"/>
            </a:xfrm>
            <a:prstGeom prst="ellipse">
              <a:avLst/>
            </a:prstGeom>
            <a:solidFill>
              <a:srgbClr val="00B0F0">
                <a:alpha val="57000"/>
              </a:srgbClr>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pic>
          <p:nvPicPr>
            <p:cNvPr id="17" name="Graphic 16" descr="Document with solid fill">
              <a:extLst>
                <a:ext uri="{FF2B5EF4-FFF2-40B4-BE49-F238E27FC236}">
                  <a16:creationId xmlns:a16="http://schemas.microsoft.com/office/drawing/2014/main" id="{0C988628-0613-B1C6-0BE3-7FBC2CA7ADB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634342" y="2786743"/>
              <a:ext cx="1741714" cy="1741714"/>
            </a:xfrm>
            <a:prstGeom prst="rect">
              <a:avLst/>
            </a:prstGeom>
          </p:spPr>
        </p:pic>
        <p:sp>
          <p:nvSpPr>
            <p:cNvPr id="18" name="TextBox 17">
              <a:extLst>
                <a:ext uri="{FF2B5EF4-FFF2-40B4-BE49-F238E27FC236}">
                  <a16:creationId xmlns:a16="http://schemas.microsoft.com/office/drawing/2014/main" id="{30ADD276-659A-39CC-07E5-AC4BDA4CCA63}"/>
                </a:ext>
              </a:extLst>
            </p:cNvPr>
            <p:cNvSpPr txBox="1"/>
            <p:nvPr/>
          </p:nvSpPr>
          <p:spPr>
            <a:xfrm rot="20404693">
              <a:off x="2385351" y="3365211"/>
              <a:ext cx="2435640" cy="584775"/>
            </a:xfrm>
            <a:prstGeom prst="rect">
              <a:avLst/>
            </a:prstGeom>
            <a:noFill/>
            <a:ln>
              <a:noFill/>
            </a:ln>
          </p:spPr>
          <p:txBody>
            <a:bodyPr wrap="square" rtlCol="0">
              <a:spAutoFit/>
            </a:bodyPr>
            <a:lstStyle/>
            <a:p>
              <a:r>
                <a:rPr lang="en-US" sz="3200" b="1" dirty="0">
                  <a:solidFill>
                    <a:srgbClr val="000000"/>
                  </a:solidFill>
                  <a:effectLst>
                    <a:innerShdw blurRad="127000" dist="50800" dir="8100000">
                      <a:schemeClr val="bg1">
                        <a:lumMod val="75000"/>
                        <a:alpha val="50000"/>
                      </a:schemeClr>
                    </a:innerShdw>
                  </a:effectLst>
                </a:rPr>
                <a:t>Addendum</a:t>
              </a:r>
            </a:p>
          </p:txBody>
        </p:sp>
      </p:grpSp>
      <p:sp>
        <p:nvSpPr>
          <p:cNvPr id="19" name="Arrow: Curved Down 18">
            <a:extLst>
              <a:ext uri="{FF2B5EF4-FFF2-40B4-BE49-F238E27FC236}">
                <a16:creationId xmlns:a16="http://schemas.microsoft.com/office/drawing/2014/main" id="{FEC52202-21A8-6669-4381-546E155B2B71}"/>
              </a:ext>
            </a:extLst>
          </p:cNvPr>
          <p:cNvSpPr/>
          <p:nvPr/>
        </p:nvSpPr>
        <p:spPr>
          <a:xfrm>
            <a:off x="4216056" y="1418717"/>
            <a:ext cx="3153259" cy="1052494"/>
          </a:xfrm>
          <a:prstGeom prst="curvedDown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sp>
        <p:nvSpPr>
          <p:cNvPr id="20" name="TextBox 19">
            <a:extLst>
              <a:ext uri="{FF2B5EF4-FFF2-40B4-BE49-F238E27FC236}">
                <a16:creationId xmlns:a16="http://schemas.microsoft.com/office/drawing/2014/main" id="{D5D186A6-762E-08D6-51F0-60ADF43F7545}"/>
              </a:ext>
            </a:extLst>
          </p:cNvPr>
          <p:cNvSpPr txBox="1"/>
          <p:nvPr/>
        </p:nvSpPr>
        <p:spPr>
          <a:xfrm>
            <a:off x="4139777" y="876313"/>
            <a:ext cx="3229538" cy="523220"/>
          </a:xfrm>
          <a:prstGeom prst="rect">
            <a:avLst/>
          </a:prstGeom>
          <a:noFill/>
        </p:spPr>
        <p:txBody>
          <a:bodyPr wrap="square" rtlCol="0">
            <a:spAutoFit/>
          </a:bodyPr>
          <a:lstStyle/>
          <a:p>
            <a:pPr algn="ctr"/>
            <a:r>
              <a:rPr lang="en-US" sz="2800" dirty="0">
                <a:solidFill>
                  <a:srgbClr val="000000"/>
                </a:solidFill>
              </a:rPr>
              <a:t>Design Changes</a:t>
            </a:r>
          </a:p>
        </p:txBody>
      </p:sp>
      <p:sp>
        <p:nvSpPr>
          <p:cNvPr id="21" name="Arrow: Curved Down 20">
            <a:extLst>
              <a:ext uri="{FF2B5EF4-FFF2-40B4-BE49-F238E27FC236}">
                <a16:creationId xmlns:a16="http://schemas.microsoft.com/office/drawing/2014/main" id="{A6A5A3B3-2889-5943-7E1A-3B23D18B4ABA}"/>
              </a:ext>
            </a:extLst>
          </p:cNvPr>
          <p:cNvSpPr/>
          <p:nvPr/>
        </p:nvSpPr>
        <p:spPr>
          <a:xfrm rot="10800000">
            <a:off x="4076262" y="5032144"/>
            <a:ext cx="3153259" cy="1052494"/>
          </a:xfrm>
          <a:prstGeom prst="curvedDown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sp>
        <p:nvSpPr>
          <p:cNvPr id="22" name="TextBox 21">
            <a:extLst>
              <a:ext uri="{FF2B5EF4-FFF2-40B4-BE49-F238E27FC236}">
                <a16:creationId xmlns:a16="http://schemas.microsoft.com/office/drawing/2014/main" id="{CCA93547-098A-1F0C-8FB2-DB455E78287E}"/>
              </a:ext>
            </a:extLst>
          </p:cNvPr>
          <p:cNvSpPr txBox="1"/>
          <p:nvPr/>
        </p:nvSpPr>
        <p:spPr>
          <a:xfrm>
            <a:off x="3330553" y="6123008"/>
            <a:ext cx="4735526" cy="523220"/>
          </a:xfrm>
          <a:prstGeom prst="rect">
            <a:avLst/>
          </a:prstGeom>
          <a:noFill/>
        </p:spPr>
        <p:txBody>
          <a:bodyPr wrap="square" rtlCol="0">
            <a:spAutoFit/>
          </a:bodyPr>
          <a:lstStyle/>
          <a:p>
            <a:pPr algn="ctr"/>
            <a:r>
              <a:rPr lang="en-US" sz="2800" dirty="0">
                <a:solidFill>
                  <a:srgbClr val="000000"/>
                </a:solidFill>
              </a:rPr>
              <a:t>Review/Approval Process</a:t>
            </a:r>
          </a:p>
        </p:txBody>
      </p:sp>
    </p:spTree>
    <p:extLst>
      <p:ext uri="{BB962C8B-B14F-4D97-AF65-F5344CB8AC3E}">
        <p14:creationId xmlns:p14="http://schemas.microsoft.com/office/powerpoint/2010/main" val="53678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750"/>
                                  </p:stCondLst>
                                  <p:childTnLst>
                                    <p:set>
                                      <p:cBhvr>
                                        <p:cTn id="17" dur="1" fill="hold">
                                          <p:stCondLst>
                                            <p:cond delay="0"/>
                                          </p:stCondLst>
                                        </p:cTn>
                                        <p:tgtEl>
                                          <p:spTgt spid="23"/>
                                        </p:tgtEl>
                                        <p:attrNameLst>
                                          <p:attrName>style.visibility</p:attrName>
                                        </p:attrNameLst>
                                      </p:cBhvr>
                                      <p:to>
                                        <p:strVal val="visible"/>
                                      </p:to>
                                    </p:set>
                                    <p:anim calcmode="lin" valueType="num">
                                      <p:cBhvr>
                                        <p:cTn id="18" dur="1250" fill="hold"/>
                                        <p:tgtEl>
                                          <p:spTgt spid="23"/>
                                        </p:tgtEl>
                                        <p:attrNameLst>
                                          <p:attrName>ppt_w</p:attrName>
                                        </p:attrNameLst>
                                      </p:cBhvr>
                                      <p:tavLst>
                                        <p:tav tm="0">
                                          <p:val>
                                            <p:fltVal val="0"/>
                                          </p:val>
                                        </p:tav>
                                        <p:tav tm="100000">
                                          <p:val>
                                            <p:strVal val="#ppt_w"/>
                                          </p:val>
                                        </p:tav>
                                      </p:tavLst>
                                    </p:anim>
                                    <p:anim calcmode="lin" valueType="num">
                                      <p:cBhvr>
                                        <p:cTn id="19" dur="1250" fill="hold"/>
                                        <p:tgtEl>
                                          <p:spTgt spid="23"/>
                                        </p:tgtEl>
                                        <p:attrNameLst>
                                          <p:attrName>ppt_h</p:attrName>
                                        </p:attrNameLst>
                                      </p:cBhvr>
                                      <p:tavLst>
                                        <p:tav tm="0">
                                          <p:val>
                                            <p:fltVal val="0"/>
                                          </p:val>
                                        </p:tav>
                                        <p:tav tm="100000">
                                          <p:val>
                                            <p:strVal val="#ppt_h"/>
                                          </p:val>
                                        </p:tav>
                                      </p:tavLst>
                                    </p:anim>
                                    <p:animEffect transition="in" filter="fade">
                                      <p:cBhvr>
                                        <p:cTn id="20"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8A304-3ACF-4F38-AA1E-AA09940337C1}"/>
              </a:ext>
            </a:extLst>
          </p:cNvPr>
          <p:cNvSpPr>
            <a:spLocks noGrp="1"/>
          </p:cNvSpPr>
          <p:nvPr>
            <p:ph type="title"/>
          </p:nvPr>
        </p:nvSpPr>
        <p:spPr>
          <a:xfrm>
            <a:off x="1566573" y="764719"/>
            <a:ext cx="9144000" cy="677863"/>
          </a:xfrm>
        </p:spPr>
        <p:txBody>
          <a:bodyPr>
            <a:normAutofit/>
          </a:bodyPr>
          <a:lstStyle/>
          <a:p>
            <a:pPr algn="ctr"/>
            <a:r>
              <a:rPr lang="en-US" sz="3600" dirty="0"/>
              <a:t>NEPA Document &amp; ROW Authorization</a:t>
            </a:r>
          </a:p>
        </p:txBody>
      </p:sp>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677334" y="1365819"/>
            <a:ext cx="8596668" cy="4318001"/>
          </a:xfrm>
        </p:spPr>
        <p:txBody>
          <a:bodyPr>
            <a:noAutofit/>
          </a:bodyPr>
          <a:lstStyle/>
          <a:p>
            <a:pPr marL="0" indent="0">
              <a:buNone/>
            </a:pPr>
            <a:endParaRPr lang="en-US" sz="2400" dirty="0">
              <a:solidFill>
                <a:schemeClr val="tx1"/>
              </a:solidFill>
            </a:endParaRP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a:p>
            <a:pPr lvl="1"/>
            <a:endParaRPr lang="en-US" sz="2400" dirty="0"/>
          </a:p>
        </p:txBody>
      </p:sp>
      <p:sp>
        <p:nvSpPr>
          <p:cNvPr id="12" name="Rectangle 11">
            <a:extLst>
              <a:ext uri="{FF2B5EF4-FFF2-40B4-BE49-F238E27FC236}">
                <a16:creationId xmlns:a16="http://schemas.microsoft.com/office/drawing/2014/main" id="{F91F7F08-0DBF-7F4B-3AA4-CCA6B10E771E}"/>
              </a:ext>
            </a:extLst>
          </p:cNvPr>
          <p:cNvSpPr/>
          <p:nvPr/>
        </p:nvSpPr>
        <p:spPr>
          <a:xfrm>
            <a:off x="6735838" y="4771946"/>
            <a:ext cx="1778669" cy="742278"/>
          </a:xfrm>
          <a:prstGeom prst="rect">
            <a:avLst/>
          </a:prstGeom>
          <a:solidFill>
            <a:srgbClr val="92D050"/>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rgbClr val="000000"/>
                </a:solidFill>
              </a:rPr>
              <a:t>ENV Cert</a:t>
            </a:r>
          </a:p>
        </p:txBody>
      </p:sp>
      <p:sp>
        <p:nvSpPr>
          <p:cNvPr id="9" name="Rectangle 8">
            <a:extLst>
              <a:ext uri="{FF2B5EF4-FFF2-40B4-BE49-F238E27FC236}">
                <a16:creationId xmlns:a16="http://schemas.microsoft.com/office/drawing/2014/main" id="{B5CBE436-7977-FCBB-AB1E-AAC2D464C952}"/>
              </a:ext>
            </a:extLst>
          </p:cNvPr>
          <p:cNvSpPr/>
          <p:nvPr/>
        </p:nvSpPr>
        <p:spPr>
          <a:xfrm>
            <a:off x="3788229" y="2260135"/>
            <a:ext cx="1652949" cy="921758"/>
          </a:xfrm>
          <a:prstGeom prst="rect">
            <a:avLst/>
          </a:prstGeom>
          <a:solidFill>
            <a:schemeClr val="accent2">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L&amp;D approval</a:t>
            </a:r>
          </a:p>
        </p:txBody>
      </p:sp>
      <p:sp>
        <p:nvSpPr>
          <p:cNvPr id="10" name="Rectangle 9">
            <a:extLst>
              <a:ext uri="{FF2B5EF4-FFF2-40B4-BE49-F238E27FC236}">
                <a16:creationId xmlns:a16="http://schemas.microsoft.com/office/drawing/2014/main" id="{34D7102F-2160-CE46-EA4A-84CFFA739051}"/>
              </a:ext>
            </a:extLst>
          </p:cNvPr>
          <p:cNvSpPr/>
          <p:nvPr/>
        </p:nvSpPr>
        <p:spPr>
          <a:xfrm>
            <a:off x="3706585" y="3880853"/>
            <a:ext cx="1816235" cy="1359657"/>
          </a:xfrm>
          <a:prstGeom prst="rect">
            <a:avLst/>
          </a:prstGeom>
          <a:solidFill>
            <a:schemeClr val="accent2">
              <a:lumMod val="60000"/>
              <a:lumOff val="40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ROW plan approval</a:t>
            </a:r>
          </a:p>
        </p:txBody>
      </p:sp>
      <p:sp>
        <p:nvSpPr>
          <p:cNvPr id="11" name="Rectangle 10">
            <a:extLst>
              <a:ext uri="{FF2B5EF4-FFF2-40B4-BE49-F238E27FC236}">
                <a16:creationId xmlns:a16="http://schemas.microsoft.com/office/drawing/2014/main" id="{1915B916-B7AA-CC7B-A2E9-4C6BBF45248D}"/>
              </a:ext>
            </a:extLst>
          </p:cNvPr>
          <p:cNvSpPr/>
          <p:nvPr/>
        </p:nvSpPr>
        <p:spPr>
          <a:xfrm>
            <a:off x="6735838" y="2158389"/>
            <a:ext cx="1652949" cy="1439485"/>
          </a:xfrm>
          <a:prstGeom prst="rect">
            <a:avLst/>
          </a:prstGeom>
          <a:solidFill>
            <a:srgbClr val="92D050"/>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solidFill>
                  <a:srgbClr val="000000"/>
                </a:solidFill>
              </a:rPr>
              <a:t>NEPA doc</a:t>
            </a:r>
          </a:p>
          <a:p>
            <a:pPr algn="ctr"/>
            <a:r>
              <a:rPr lang="en-US" sz="2800" dirty="0">
                <a:solidFill>
                  <a:srgbClr val="000000"/>
                </a:solidFill>
              </a:rPr>
              <a:t>approval</a:t>
            </a:r>
          </a:p>
        </p:txBody>
      </p:sp>
      <p:sp>
        <p:nvSpPr>
          <p:cNvPr id="13" name="Arrow: Right 12">
            <a:extLst>
              <a:ext uri="{FF2B5EF4-FFF2-40B4-BE49-F238E27FC236}">
                <a16:creationId xmlns:a16="http://schemas.microsoft.com/office/drawing/2014/main" id="{4D4EC439-E231-E95E-F14A-CD535F4E0878}"/>
              </a:ext>
            </a:extLst>
          </p:cNvPr>
          <p:cNvSpPr/>
          <p:nvPr/>
        </p:nvSpPr>
        <p:spPr>
          <a:xfrm rot="10800000">
            <a:off x="5579224" y="2638119"/>
            <a:ext cx="1028840" cy="480021"/>
          </a:xfrm>
          <a:prstGeom prst="rightArrow">
            <a:avLst/>
          </a:prstGeom>
          <a:solidFill>
            <a:srgbClr val="92D050"/>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rgbClr val="000000"/>
              </a:solidFill>
            </a:endParaRPr>
          </a:p>
        </p:txBody>
      </p:sp>
      <p:sp>
        <p:nvSpPr>
          <p:cNvPr id="14" name="Arrow: Right 13">
            <a:extLst>
              <a:ext uri="{FF2B5EF4-FFF2-40B4-BE49-F238E27FC236}">
                <a16:creationId xmlns:a16="http://schemas.microsoft.com/office/drawing/2014/main" id="{1FA37E2C-CF5A-D2FB-DA97-ADE5B7A54A7D}"/>
              </a:ext>
            </a:extLst>
          </p:cNvPr>
          <p:cNvSpPr/>
          <p:nvPr/>
        </p:nvSpPr>
        <p:spPr>
          <a:xfrm rot="5400000">
            <a:off x="7066974" y="3991515"/>
            <a:ext cx="990675" cy="429992"/>
          </a:xfrm>
          <a:prstGeom prst="rightArrow">
            <a:avLst/>
          </a:prstGeom>
          <a:solidFill>
            <a:srgbClr val="92D050"/>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rgbClr val="000000"/>
              </a:solidFill>
            </a:endParaRPr>
          </a:p>
        </p:txBody>
      </p:sp>
      <p:sp>
        <p:nvSpPr>
          <p:cNvPr id="15" name="Arrow: Right 14">
            <a:extLst>
              <a:ext uri="{FF2B5EF4-FFF2-40B4-BE49-F238E27FC236}">
                <a16:creationId xmlns:a16="http://schemas.microsoft.com/office/drawing/2014/main" id="{4DDA22E3-1ECA-64D1-9E30-454FECB58478}"/>
              </a:ext>
            </a:extLst>
          </p:cNvPr>
          <p:cNvSpPr/>
          <p:nvPr/>
        </p:nvSpPr>
        <p:spPr>
          <a:xfrm rot="5400000">
            <a:off x="4351865" y="3275462"/>
            <a:ext cx="525672" cy="511823"/>
          </a:xfrm>
          <a:prstGeom prst="rightArrow">
            <a:avLst/>
          </a:prstGeom>
          <a:solidFill>
            <a:schemeClr val="accent2">
              <a:lumMod val="60000"/>
              <a:lumOff val="40000"/>
            </a:schemeClr>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rgbClr val="000000"/>
              </a:solidFill>
            </a:endParaRPr>
          </a:p>
        </p:txBody>
      </p:sp>
      <p:sp>
        <p:nvSpPr>
          <p:cNvPr id="5" name="TextBox 4">
            <a:extLst>
              <a:ext uri="{FF2B5EF4-FFF2-40B4-BE49-F238E27FC236}">
                <a16:creationId xmlns:a16="http://schemas.microsoft.com/office/drawing/2014/main" id="{CEF39E7A-E57A-0AED-DF91-0146328330D4}"/>
              </a:ext>
            </a:extLst>
          </p:cNvPr>
          <p:cNvSpPr txBox="1"/>
          <p:nvPr/>
        </p:nvSpPr>
        <p:spPr>
          <a:xfrm>
            <a:off x="8722443" y="2362871"/>
            <a:ext cx="1652949" cy="1200329"/>
          </a:xfrm>
          <a:prstGeom prst="rect">
            <a:avLst/>
          </a:prstGeom>
          <a:noFill/>
        </p:spPr>
        <p:txBody>
          <a:bodyPr wrap="square" rtlCol="0">
            <a:spAutoFit/>
          </a:bodyPr>
          <a:lstStyle/>
          <a:p>
            <a:r>
              <a:rPr lang="en-US" sz="2400" b="1" dirty="0">
                <a:solidFill>
                  <a:srgbClr val="1C6F47"/>
                </a:solidFill>
              </a:rPr>
              <a:t>ENV approval date</a:t>
            </a:r>
          </a:p>
        </p:txBody>
      </p:sp>
      <p:sp>
        <p:nvSpPr>
          <p:cNvPr id="8" name="TextBox 7">
            <a:extLst>
              <a:ext uri="{FF2B5EF4-FFF2-40B4-BE49-F238E27FC236}">
                <a16:creationId xmlns:a16="http://schemas.microsoft.com/office/drawing/2014/main" id="{CF764C34-93DF-D9F1-D13A-2414D21BCCD4}"/>
              </a:ext>
            </a:extLst>
          </p:cNvPr>
          <p:cNvSpPr txBox="1"/>
          <p:nvPr/>
        </p:nvSpPr>
        <p:spPr>
          <a:xfrm>
            <a:off x="566401" y="2260135"/>
            <a:ext cx="1785257" cy="1200329"/>
          </a:xfrm>
          <a:prstGeom prst="rect">
            <a:avLst/>
          </a:prstGeom>
          <a:noFill/>
        </p:spPr>
        <p:txBody>
          <a:bodyPr wrap="square" rtlCol="0">
            <a:spAutoFit/>
          </a:bodyPr>
          <a:lstStyle/>
          <a:p>
            <a:r>
              <a:rPr lang="en-US" sz="2400" b="1" dirty="0">
                <a:solidFill>
                  <a:srgbClr val="045594"/>
                </a:solidFill>
              </a:rPr>
              <a:t>L&amp;D approval date</a:t>
            </a:r>
          </a:p>
        </p:txBody>
      </p:sp>
    </p:spTree>
    <p:extLst>
      <p:ext uri="{BB962C8B-B14F-4D97-AF65-F5344CB8AC3E}">
        <p14:creationId xmlns:p14="http://schemas.microsoft.com/office/powerpoint/2010/main" val="171044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grpId="0" nodeType="clickEffect">
                                  <p:stCondLst>
                                    <p:cond delay="0"/>
                                  </p:stCondLst>
                                  <p:childTnLst>
                                    <p:animMotion origin="layout" path="M 0.00508 -0.08495 L -0.14244 -0.16574 C -0.17291 -0.18379 -0.21901 -0.19328 -0.26731 -0.19328 C -0.32213 -0.19328 -0.36627 -0.18379 -0.39674 -0.16574 L -0.54388 -0.08495 " pathEditMode="relative" rAng="0" ptsTypes="AAAAA">
                                      <p:cBhvr>
                                        <p:cTn id="6" dur="3000" fill="hold"/>
                                        <p:tgtEl>
                                          <p:spTgt spid="5"/>
                                        </p:tgtEl>
                                        <p:attrNameLst>
                                          <p:attrName>ppt_x</p:attrName>
                                          <p:attrName>ppt_y</p:attrName>
                                        </p:attrNameLst>
                                      </p:cBhvr>
                                      <p:rCtr x="-27448" y="-5417"/>
                                    </p:animMotion>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par>
                          <p:cTn id="9" fill="hold">
                            <p:stCondLst>
                              <p:cond delay="3000"/>
                            </p:stCondLst>
                            <p:childTnLst>
                              <p:par>
                                <p:cTn id="10" presetID="1" presetClass="entr" presetSubtype="0" fill="hold" grpId="0" nodeType="afterEffect">
                                  <p:stCondLst>
                                    <p:cond delay="750"/>
                                  </p:stCondLst>
                                  <p:childTnLst>
                                    <p:set>
                                      <p:cBhvr>
                                        <p:cTn id="11" dur="1" fill="hold">
                                          <p:stCondLst>
                                            <p:cond delay="0"/>
                                          </p:stCondLst>
                                        </p:cTn>
                                        <p:tgtEl>
                                          <p:spTgt spid="9"/>
                                        </p:tgtEl>
                                        <p:attrNameLst>
                                          <p:attrName>style.visibility</p:attrName>
                                        </p:attrNameLst>
                                      </p:cBhvr>
                                      <p:to>
                                        <p:strVal val="visible"/>
                                      </p:to>
                                    </p:set>
                                  </p:childTnLst>
                                </p:cTn>
                              </p:par>
                            </p:childTnLst>
                          </p:cTn>
                        </p:par>
                        <p:par>
                          <p:cTn id="12" fill="hold">
                            <p:stCondLst>
                              <p:cond delay="3750"/>
                            </p:stCondLst>
                            <p:childTnLst>
                              <p:par>
                                <p:cTn id="13" presetID="1" presetClass="entr" presetSubtype="0" fill="hold" grpId="0" nodeType="afterEffect">
                                  <p:stCondLst>
                                    <p:cond delay="1000"/>
                                  </p:stCondLst>
                                  <p:childTnLst>
                                    <p:set>
                                      <p:cBhvr>
                                        <p:cTn id="14" dur="1" fill="hold">
                                          <p:stCondLst>
                                            <p:cond delay="0"/>
                                          </p:stCondLst>
                                        </p:cTn>
                                        <p:tgtEl>
                                          <p:spTgt spid="8"/>
                                        </p:tgtEl>
                                        <p:attrNameLst>
                                          <p:attrName>style.visibility</p:attrName>
                                        </p:attrNameLst>
                                      </p:cBhvr>
                                      <p:to>
                                        <p:strVal val="visible"/>
                                      </p:to>
                                    </p:set>
                                  </p:childTnLst>
                                </p:cTn>
                              </p:par>
                            </p:childTnLst>
                          </p:cTn>
                        </p:par>
                        <p:par>
                          <p:cTn id="15" fill="hold">
                            <p:stCondLst>
                              <p:cond delay="4750"/>
                            </p:stCondLst>
                            <p:childTnLst>
                              <p:par>
                                <p:cTn id="16" presetID="42" presetClass="path" presetSubtype="0" accel="50000" decel="50000" fill="hold" grpId="1" nodeType="afterEffect">
                                  <p:stCondLst>
                                    <p:cond delay="1000"/>
                                  </p:stCondLst>
                                  <p:childTnLst>
                                    <p:animMotion origin="layout" path="M -1.45833E-6 3.7037E-7 L 0.11081 0.19259 " pathEditMode="relative" rAng="0" ptsTypes="AA">
                                      <p:cBhvr>
                                        <p:cTn id="17" dur="2000" fill="hold"/>
                                        <p:tgtEl>
                                          <p:spTgt spid="8"/>
                                        </p:tgtEl>
                                        <p:attrNameLst>
                                          <p:attrName>ppt_x</p:attrName>
                                          <p:attrName>ppt_y</p:attrName>
                                        </p:attrNameLst>
                                      </p:cBhvr>
                                      <p:rCtr x="5534" y="9630"/>
                                    </p:animMotion>
                                  </p:childTnLst>
                                </p:cTn>
                              </p:par>
                              <p:par>
                                <p:cTn id="18" presetID="1" presetClass="entr" presetSubtype="0" fill="hold" grpId="0" nodeType="withEffect">
                                  <p:stCondLst>
                                    <p:cond delay="1000"/>
                                  </p:stCondLst>
                                  <p:childTnLst>
                                    <p:set>
                                      <p:cBhvr>
                                        <p:cTn id="19" dur="1" fill="hold">
                                          <p:stCondLst>
                                            <p:cond delay="0"/>
                                          </p:stCondLst>
                                        </p:cTn>
                                        <p:tgtEl>
                                          <p:spTgt spid="10"/>
                                        </p:tgtEl>
                                        <p:attrNameLst>
                                          <p:attrName>style.visibility</p:attrName>
                                        </p:attrNameLst>
                                      </p:cBhvr>
                                      <p:to>
                                        <p:strVal val="visible"/>
                                      </p:to>
                                    </p:set>
                                  </p:childTnLst>
                                </p:cTn>
                              </p:par>
                              <p:par>
                                <p:cTn id="20" presetID="1" presetClass="entr" presetSubtype="0" fill="hold" grpId="0" nodeType="withEffect">
                                  <p:stCondLst>
                                    <p:cond delay="1000"/>
                                  </p:stCondLst>
                                  <p:childTnLst>
                                    <p:set>
                                      <p:cBhvr>
                                        <p:cTn id="2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P spid="15" grpId="0" animBg="1"/>
      <p:bldP spid="5" grpId="0"/>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1083280" y="5337645"/>
            <a:ext cx="10650240" cy="2285316"/>
          </a:xfrm>
        </p:spPr>
        <p:txBody>
          <a:bodyPr>
            <a:noAutofit/>
          </a:bodyPr>
          <a:lstStyle/>
          <a:p>
            <a:r>
              <a:rPr lang="en-US" sz="2800" b="0" dirty="0">
                <a:solidFill>
                  <a:srgbClr val="000000"/>
                </a:solidFill>
              </a:rPr>
              <a:t>OES cannot certify for ROW Authorization until the NEPA document is approved. </a:t>
            </a:r>
          </a:p>
          <a:p>
            <a:endParaRPr lang="en-US" sz="2800" b="0" dirty="0">
              <a:solidFill>
                <a:srgbClr val="000000"/>
              </a:solidFill>
            </a:endParaRPr>
          </a:p>
          <a:p>
            <a:endParaRPr lang="en-US" sz="2800" b="0" dirty="0">
              <a:solidFill>
                <a:srgbClr val="000000"/>
              </a:solidFill>
            </a:endParaRPr>
          </a:p>
          <a:p>
            <a:endParaRPr lang="en-US" sz="2800" b="0" dirty="0">
              <a:solidFill>
                <a:srgbClr val="000000"/>
              </a:solidFill>
            </a:endParaRPr>
          </a:p>
          <a:p>
            <a:endParaRPr lang="en-US" sz="2800" b="0" dirty="0">
              <a:solidFill>
                <a:srgbClr val="000000"/>
              </a:solidFill>
            </a:endParaRPr>
          </a:p>
          <a:p>
            <a:pPr marL="0" indent="0">
              <a:buNone/>
            </a:pPr>
            <a:endParaRPr lang="en-US" sz="2800" b="0" dirty="0">
              <a:solidFill>
                <a:srgbClr val="000000"/>
              </a:solidFill>
            </a:endParaRPr>
          </a:p>
          <a:p>
            <a:pPr marL="0" indent="0">
              <a:buNone/>
            </a:pPr>
            <a:endParaRPr lang="en-US" sz="2800" b="0" dirty="0">
              <a:solidFill>
                <a:srgbClr val="000000"/>
              </a:solidFill>
            </a:endParaRPr>
          </a:p>
          <a:p>
            <a:pPr marL="0" indent="0">
              <a:buNone/>
            </a:pPr>
            <a:endParaRPr lang="en-US" sz="2800" b="0" dirty="0">
              <a:solidFill>
                <a:srgbClr val="000000"/>
              </a:solidFill>
            </a:endParaRPr>
          </a:p>
          <a:p>
            <a:pPr marL="0" indent="0">
              <a:buNone/>
            </a:pPr>
            <a:r>
              <a:rPr lang="en-US" sz="2800" b="0" dirty="0">
                <a:solidFill>
                  <a:srgbClr val="000000"/>
                </a:solidFill>
              </a:rPr>
              <a:t>. </a:t>
            </a:r>
          </a:p>
          <a:p>
            <a:pPr lvl="1"/>
            <a:endParaRPr lang="en-US" sz="2800" dirty="0">
              <a:solidFill>
                <a:srgbClr val="000000"/>
              </a:solidFill>
            </a:endParaRPr>
          </a:p>
        </p:txBody>
      </p:sp>
      <p:pic>
        <p:nvPicPr>
          <p:cNvPr id="5" name="Picture 4" descr="Text&#10;&#10;Description automatically generated">
            <a:extLst>
              <a:ext uri="{FF2B5EF4-FFF2-40B4-BE49-F238E27FC236}">
                <a16:creationId xmlns:a16="http://schemas.microsoft.com/office/drawing/2014/main" id="{BF01D92B-688E-43C7-913A-A74B805ABCE2}"/>
              </a:ext>
            </a:extLst>
          </p:cNvPr>
          <p:cNvPicPr>
            <a:picLocks noChangeAspect="1"/>
          </p:cNvPicPr>
          <p:nvPr/>
        </p:nvPicPr>
        <p:blipFill>
          <a:blip r:embed="rId3"/>
          <a:stretch>
            <a:fillRect/>
          </a:stretch>
        </p:blipFill>
        <p:spPr>
          <a:xfrm>
            <a:off x="6259314" y="1581150"/>
            <a:ext cx="2466975" cy="1847850"/>
          </a:xfrm>
          <a:prstGeom prst="rect">
            <a:avLst/>
          </a:prstGeom>
        </p:spPr>
      </p:pic>
      <p:sp>
        <p:nvSpPr>
          <p:cNvPr id="8" name="Rectangle 7">
            <a:extLst>
              <a:ext uri="{FF2B5EF4-FFF2-40B4-BE49-F238E27FC236}">
                <a16:creationId xmlns:a16="http://schemas.microsoft.com/office/drawing/2014/main" id="{A5588F1F-4B06-8668-C04A-BDF844CA05A4}"/>
              </a:ext>
            </a:extLst>
          </p:cNvPr>
          <p:cNvSpPr/>
          <p:nvPr/>
        </p:nvSpPr>
        <p:spPr>
          <a:xfrm>
            <a:off x="5268639" y="2868978"/>
            <a:ext cx="2466975" cy="1439485"/>
          </a:xfrm>
          <a:prstGeom prst="rect">
            <a:avLst/>
          </a:prstGeom>
          <a:solidFill>
            <a:srgbClr val="1C6F47"/>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solidFill>
                  <a:schemeClr val="bg1"/>
                </a:solidFill>
              </a:rPr>
              <a:t>ENV Cert</a:t>
            </a:r>
          </a:p>
        </p:txBody>
      </p:sp>
      <p:sp>
        <p:nvSpPr>
          <p:cNvPr id="9" name="Rectangle 8">
            <a:extLst>
              <a:ext uri="{FF2B5EF4-FFF2-40B4-BE49-F238E27FC236}">
                <a16:creationId xmlns:a16="http://schemas.microsoft.com/office/drawing/2014/main" id="{392DCC61-2ED2-CC61-C31F-DBD7AA98A1B4}"/>
              </a:ext>
            </a:extLst>
          </p:cNvPr>
          <p:cNvSpPr/>
          <p:nvPr/>
        </p:nvSpPr>
        <p:spPr>
          <a:xfrm>
            <a:off x="1810989" y="2868978"/>
            <a:ext cx="2466975" cy="1439485"/>
          </a:xfrm>
          <a:prstGeom prst="rect">
            <a:avLst/>
          </a:prstGeom>
          <a:solidFill>
            <a:srgbClr val="1C6F47"/>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dirty="0">
                <a:solidFill>
                  <a:schemeClr val="bg1"/>
                </a:solidFill>
              </a:rPr>
              <a:t>NEPA Doc</a:t>
            </a:r>
          </a:p>
          <a:p>
            <a:pPr algn="ctr"/>
            <a:r>
              <a:rPr lang="en-US" sz="3200" dirty="0">
                <a:solidFill>
                  <a:schemeClr val="bg1"/>
                </a:solidFill>
              </a:rPr>
              <a:t>approval</a:t>
            </a:r>
          </a:p>
        </p:txBody>
      </p:sp>
      <p:sp>
        <p:nvSpPr>
          <p:cNvPr id="10" name="Arrow: Right 9">
            <a:extLst>
              <a:ext uri="{FF2B5EF4-FFF2-40B4-BE49-F238E27FC236}">
                <a16:creationId xmlns:a16="http://schemas.microsoft.com/office/drawing/2014/main" id="{30A1689E-69DF-8EC9-981A-618BE4E5D9AF}"/>
              </a:ext>
            </a:extLst>
          </p:cNvPr>
          <p:cNvSpPr/>
          <p:nvPr/>
        </p:nvSpPr>
        <p:spPr>
          <a:xfrm>
            <a:off x="4277964" y="3270955"/>
            <a:ext cx="990675" cy="635530"/>
          </a:xfrm>
          <a:prstGeom prst="rightArrow">
            <a:avLst/>
          </a:prstGeom>
          <a:solidFill>
            <a:srgbClr val="1C6F47"/>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bg1"/>
              </a:solidFill>
            </a:endParaRPr>
          </a:p>
        </p:txBody>
      </p:sp>
      <p:sp>
        <p:nvSpPr>
          <p:cNvPr id="11" name="Arrow: Right 10">
            <a:extLst>
              <a:ext uri="{FF2B5EF4-FFF2-40B4-BE49-F238E27FC236}">
                <a16:creationId xmlns:a16="http://schemas.microsoft.com/office/drawing/2014/main" id="{1421264F-2282-9D12-578C-73E30FBDC73A}"/>
              </a:ext>
            </a:extLst>
          </p:cNvPr>
          <p:cNvSpPr/>
          <p:nvPr/>
        </p:nvSpPr>
        <p:spPr>
          <a:xfrm>
            <a:off x="7735614" y="3270955"/>
            <a:ext cx="990675" cy="635530"/>
          </a:xfrm>
          <a:prstGeom prst="rightArrow">
            <a:avLst/>
          </a:prstGeom>
          <a:solidFill>
            <a:srgbClr val="1C6F47"/>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bg1"/>
              </a:solidFill>
            </a:endParaRPr>
          </a:p>
        </p:txBody>
      </p:sp>
      <p:sp>
        <p:nvSpPr>
          <p:cNvPr id="12" name="Rectangle: Rounded Corners 11">
            <a:extLst>
              <a:ext uri="{FF2B5EF4-FFF2-40B4-BE49-F238E27FC236}">
                <a16:creationId xmlns:a16="http://schemas.microsoft.com/office/drawing/2014/main" id="{05DA9D3C-4FC3-B046-D5CF-C028E99795EB}"/>
              </a:ext>
            </a:extLst>
          </p:cNvPr>
          <p:cNvSpPr/>
          <p:nvPr/>
        </p:nvSpPr>
        <p:spPr>
          <a:xfrm>
            <a:off x="8726289" y="2555375"/>
            <a:ext cx="2024743" cy="2066690"/>
          </a:xfrm>
          <a:prstGeom prst="roundRect">
            <a:avLst/>
          </a:prstGeom>
          <a:solidFill>
            <a:schemeClr val="accent3">
              <a:lumMod val="75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t>ROW Auth</a:t>
            </a:r>
          </a:p>
        </p:txBody>
      </p:sp>
      <p:sp>
        <p:nvSpPr>
          <p:cNvPr id="15" name="Title 1">
            <a:extLst>
              <a:ext uri="{FF2B5EF4-FFF2-40B4-BE49-F238E27FC236}">
                <a16:creationId xmlns:a16="http://schemas.microsoft.com/office/drawing/2014/main" id="{D2EB1EE8-23AA-2003-EEAA-6BD9168A2597}"/>
              </a:ext>
            </a:extLst>
          </p:cNvPr>
          <p:cNvSpPr txBox="1">
            <a:spLocks/>
          </p:cNvSpPr>
          <p:nvPr/>
        </p:nvSpPr>
        <p:spPr>
          <a:xfrm>
            <a:off x="1566573" y="764719"/>
            <a:ext cx="9144000" cy="677863"/>
          </a:xfrm>
          <a:prstGeom prst="rect">
            <a:avLst/>
          </a:prstGeom>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3600"/>
              <a:t>NEPA Document &amp; ROW Authorization</a:t>
            </a:r>
            <a:endParaRPr lang="en-US" sz="3600" dirty="0"/>
          </a:p>
        </p:txBody>
      </p:sp>
    </p:spTree>
    <p:extLst>
      <p:ext uri="{BB962C8B-B14F-4D97-AF65-F5344CB8AC3E}">
        <p14:creationId xmlns:p14="http://schemas.microsoft.com/office/powerpoint/2010/main" val="2044001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50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1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grpId="0" nodeType="afterEffect">
                                  <p:stCondLst>
                                    <p:cond delay="150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3500"/>
                            </p:stCondLst>
                            <p:childTnLst>
                              <p:par>
                                <p:cTn id="23" presetID="42" presetClass="entr" presetSubtype="0" fill="hold" nodeType="afterEffect">
                                  <p:stCondLst>
                                    <p:cond delay="125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2000"/>
                                        <p:tgtEl>
                                          <p:spTgt spid="3">
                                            <p:txEl>
                                              <p:pRg st="0" end="0"/>
                                            </p:txEl>
                                          </p:spTgt>
                                        </p:tgtEl>
                                      </p:cBhvr>
                                    </p:animEffect>
                                    <p:anim calcmode="lin" valueType="num">
                                      <p:cBhvr>
                                        <p:cTn id="26"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1277993" y="1926139"/>
            <a:ext cx="10347949" cy="5037959"/>
          </a:xfrm>
        </p:spPr>
        <p:txBody>
          <a:bodyPr>
            <a:normAutofit/>
          </a:bodyPr>
          <a:lstStyle/>
          <a:p>
            <a:endParaRPr lang="en-US" sz="2800" dirty="0">
              <a:solidFill>
                <a:schemeClr val="tx1"/>
              </a:solidFill>
            </a:endParaRPr>
          </a:p>
          <a:p>
            <a:endParaRPr lang="en-US" sz="2800" dirty="0">
              <a:solidFill>
                <a:schemeClr val="tx1"/>
              </a:solidFill>
            </a:endParaRPr>
          </a:p>
          <a:p>
            <a:endParaRPr lang="en-US" sz="2800" dirty="0">
              <a:solidFill>
                <a:schemeClr val="tx1"/>
              </a:solidFill>
            </a:endParaRPr>
          </a:p>
          <a:p>
            <a:endParaRPr lang="en-US" sz="2800" dirty="0">
              <a:solidFill>
                <a:schemeClr val="tx1"/>
              </a:solidFill>
            </a:endParaRPr>
          </a:p>
          <a:p>
            <a:pPr marL="0" indent="0">
              <a:buNone/>
            </a:pPr>
            <a:endParaRPr lang="en-US" sz="2800" b="1" dirty="0">
              <a:solidFill>
                <a:srgbClr val="FF0000"/>
              </a:solidFill>
            </a:endParaRPr>
          </a:p>
          <a:p>
            <a:pPr marL="0" indent="0">
              <a:buNone/>
            </a:pPr>
            <a:endParaRPr lang="en-US" sz="2800" b="1" dirty="0">
              <a:solidFill>
                <a:srgbClr val="FF0000"/>
              </a:solidFill>
            </a:endParaRPr>
          </a:p>
          <a:p>
            <a:pPr marL="0" indent="0">
              <a:buNone/>
            </a:pPr>
            <a:endParaRPr lang="en-US" sz="2800" b="1" dirty="0">
              <a:solidFill>
                <a:srgbClr val="FF0000"/>
              </a:solidFill>
            </a:endParaRPr>
          </a:p>
          <a:p>
            <a:pPr marL="0" indent="0" algn="l">
              <a:buNone/>
            </a:pPr>
            <a:r>
              <a:rPr lang="en-US" sz="2800" b="0" dirty="0">
                <a:solidFill>
                  <a:srgbClr val="000000"/>
                </a:solidFill>
              </a:rPr>
              <a:t>Environmental is a </a:t>
            </a:r>
            <a:r>
              <a:rPr lang="en-US" sz="2800" dirty="0">
                <a:solidFill>
                  <a:schemeClr val="accent3"/>
                </a:solidFill>
              </a:rPr>
              <a:t>CRITICAL PATH </a:t>
            </a:r>
            <a:r>
              <a:rPr lang="en-US" sz="2800" b="0" dirty="0">
                <a:solidFill>
                  <a:srgbClr val="000000"/>
                </a:solidFill>
              </a:rPr>
              <a:t>item to ROW Authorization. </a:t>
            </a:r>
          </a:p>
          <a:p>
            <a:pPr lvl="1"/>
            <a:endParaRPr lang="en-US" sz="2800" dirty="0"/>
          </a:p>
        </p:txBody>
      </p:sp>
      <p:sp>
        <p:nvSpPr>
          <p:cNvPr id="11" name="Oval 10">
            <a:extLst>
              <a:ext uri="{FF2B5EF4-FFF2-40B4-BE49-F238E27FC236}">
                <a16:creationId xmlns:a16="http://schemas.microsoft.com/office/drawing/2014/main" id="{A82F60DB-31F7-1C0D-D94E-E316F7CA92AD}"/>
              </a:ext>
            </a:extLst>
          </p:cNvPr>
          <p:cNvSpPr/>
          <p:nvPr/>
        </p:nvSpPr>
        <p:spPr>
          <a:xfrm>
            <a:off x="5400973" y="2753287"/>
            <a:ext cx="1762879" cy="1691832"/>
          </a:xfrm>
          <a:prstGeom prst="ellipse">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rPr>
              <a:t>ENV Cert</a:t>
            </a:r>
          </a:p>
        </p:txBody>
      </p:sp>
      <p:sp>
        <p:nvSpPr>
          <p:cNvPr id="12" name="Rectangle 11">
            <a:extLst>
              <a:ext uri="{FF2B5EF4-FFF2-40B4-BE49-F238E27FC236}">
                <a16:creationId xmlns:a16="http://schemas.microsoft.com/office/drawing/2014/main" id="{EB1096D7-2F15-A04F-54D9-3600F084034F}"/>
              </a:ext>
            </a:extLst>
          </p:cNvPr>
          <p:cNvSpPr/>
          <p:nvPr/>
        </p:nvSpPr>
        <p:spPr>
          <a:xfrm>
            <a:off x="2285999" y="2811384"/>
            <a:ext cx="2285341" cy="1691832"/>
          </a:xfrm>
          <a:prstGeom prst="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rPr>
              <a:t>Approved ROW Plans</a:t>
            </a:r>
          </a:p>
        </p:txBody>
      </p:sp>
      <p:sp>
        <p:nvSpPr>
          <p:cNvPr id="13" name="Isosceles Triangle 12">
            <a:extLst>
              <a:ext uri="{FF2B5EF4-FFF2-40B4-BE49-F238E27FC236}">
                <a16:creationId xmlns:a16="http://schemas.microsoft.com/office/drawing/2014/main" id="{CC942D64-2DB6-54CE-F345-EC18BED6A1F0}"/>
              </a:ext>
            </a:extLst>
          </p:cNvPr>
          <p:cNvSpPr/>
          <p:nvPr/>
        </p:nvSpPr>
        <p:spPr>
          <a:xfrm>
            <a:off x="8147033" y="2650696"/>
            <a:ext cx="2272254" cy="1691833"/>
          </a:xfrm>
          <a:prstGeom prst="triangle">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rPr>
              <a:t>ROW Auth</a:t>
            </a:r>
          </a:p>
        </p:txBody>
      </p:sp>
      <p:sp>
        <p:nvSpPr>
          <p:cNvPr id="14" name="Cross 13">
            <a:extLst>
              <a:ext uri="{FF2B5EF4-FFF2-40B4-BE49-F238E27FC236}">
                <a16:creationId xmlns:a16="http://schemas.microsoft.com/office/drawing/2014/main" id="{226EA5E2-B8C8-265F-B45A-CD9B71B9E7F0}"/>
              </a:ext>
            </a:extLst>
          </p:cNvPr>
          <p:cNvSpPr/>
          <p:nvPr/>
        </p:nvSpPr>
        <p:spPr>
          <a:xfrm>
            <a:off x="4766398" y="3345973"/>
            <a:ext cx="444256" cy="426516"/>
          </a:xfrm>
          <a:prstGeom prst="plus">
            <a:avLst>
              <a:gd name="adj" fmla="val 32393"/>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sp>
        <p:nvSpPr>
          <p:cNvPr id="15" name="Rectangle 14">
            <a:extLst>
              <a:ext uri="{FF2B5EF4-FFF2-40B4-BE49-F238E27FC236}">
                <a16:creationId xmlns:a16="http://schemas.microsoft.com/office/drawing/2014/main" id="{C30E0B29-757C-7722-4C6D-1178FEE2EB64}"/>
              </a:ext>
            </a:extLst>
          </p:cNvPr>
          <p:cNvSpPr/>
          <p:nvPr/>
        </p:nvSpPr>
        <p:spPr>
          <a:xfrm>
            <a:off x="7382173" y="3345973"/>
            <a:ext cx="764860" cy="85834"/>
          </a:xfrm>
          <a:prstGeom prst="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sp>
        <p:nvSpPr>
          <p:cNvPr id="16" name="Rectangle 15">
            <a:extLst>
              <a:ext uri="{FF2B5EF4-FFF2-40B4-BE49-F238E27FC236}">
                <a16:creationId xmlns:a16="http://schemas.microsoft.com/office/drawing/2014/main" id="{006FD9B4-2FBB-34DF-1F92-1E8AC792212F}"/>
              </a:ext>
            </a:extLst>
          </p:cNvPr>
          <p:cNvSpPr/>
          <p:nvPr/>
        </p:nvSpPr>
        <p:spPr>
          <a:xfrm>
            <a:off x="7382173" y="3665983"/>
            <a:ext cx="764860" cy="85834"/>
          </a:xfrm>
          <a:prstGeom prst="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00000"/>
              </a:solidFill>
            </a:endParaRPr>
          </a:p>
        </p:txBody>
      </p:sp>
      <p:sp>
        <p:nvSpPr>
          <p:cNvPr id="9" name="Title 1">
            <a:extLst>
              <a:ext uri="{FF2B5EF4-FFF2-40B4-BE49-F238E27FC236}">
                <a16:creationId xmlns:a16="http://schemas.microsoft.com/office/drawing/2014/main" id="{611CD32E-7B85-C70B-C1B2-CC8FE032EE8A}"/>
              </a:ext>
            </a:extLst>
          </p:cNvPr>
          <p:cNvSpPr txBox="1">
            <a:spLocks/>
          </p:cNvSpPr>
          <p:nvPr/>
        </p:nvSpPr>
        <p:spPr>
          <a:xfrm>
            <a:off x="1566573" y="764719"/>
            <a:ext cx="9144000" cy="677863"/>
          </a:xfrm>
          <a:prstGeom prst="rect">
            <a:avLst/>
          </a:prstGeom>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3600"/>
              <a:t>NEPA Document &amp; ROW Authorization</a:t>
            </a:r>
            <a:endParaRPr lang="en-US" sz="3600" dirty="0"/>
          </a:p>
        </p:txBody>
      </p:sp>
    </p:spTree>
    <p:extLst>
      <p:ext uri="{BB962C8B-B14F-4D97-AF65-F5344CB8AC3E}">
        <p14:creationId xmlns:p14="http://schemas.microsoft.com/office/powerpoint/2010/main" val="1783950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14"/>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1000"/>
                                  </p:stCondLst>
                                  <p:childTnLst>
                                    <p:set>
                                      <p:cBhvr>
                                        <p:cTn id="15" dur="1" fill="hold">
                                          <p:stCondLst>
                                            <p:cond delay="0"/>
                                          </p:stCondLst>
                                        </p:cTn>
                                        <p:tgtEl>
                                          <p:spTgt spid="15"/>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par>
                          <p:cTn id="19" fill="hold">
                            <p:stCondLst>
                              <p:cond delay="3000"/>
                            </p:stCondLst>
                            <p:childTnLst>
                              <p:par>
                                <p:cTn id="20" presetID="1" presetClass="entr" presetSubtype="0" fill="hold" grpId="0" nodeType="afterEffect">
                                  <p:stCondLst>
                                    <p:cond delay="1000"/>
                                  </p:stCondLst>
                                  <p:childTnLst>
                                    <p:set>
                                      <p:cBhvr>
                                        <p:cTn id="21" dur="1" fill="hold">
                                          <p:stCondLst>
                                            <p:cond delay="0"/>
                                          </p:stCondLst>
                                        </p:cTn>
                                        <p:tgtEl>
                                          <p:spTgt spid="13"/>
                                        </p:tgtEl>
                                        <p:attrNameLst>
                                          <p:attrName>style.visibility</p:attrName>
                                        </p:attrNameLst>
                                      </p:cBhvr>
                                      <p:to>
                                        <p:strVal val="visible"/>
                                      </p:to>
                                    </p:set>
                                  </p:childTnLst>
                                </p:cTn>
                              </p:par>
                            </p:childTnLst>
                          </p:cTn>
                        </p:par>
                        <p:par>
                          <p:cTn id="22" fill="hold">
                            <p:stCondLst>
                              <p:cond delay="4000"/>
                            </p:stCondLst>
                            <p:childTnLst>
                              <p:par>
                                <p:cTn id="23" presetID="1" presetClass="entr" presetSubtype="0" fill="hold" nodeType="afterEffect">
                                  <p:stCondLst>
                                    <p:cond delay="100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49DD9-6310-69CD-25C2-8112C28C6C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AECECF-C35E-BF55-ECBF-A7B7BA2A3F1C}"/>
              </a:ext>
            </a:extLst>
          </p:cNvPr>
          <p:cNvSpPr>
            <a:spLocks noGrp="1"/>
          </p:cNvSpPr>
          <p:nvPr>
            <p:ph type="title"/>
          </p:nvPr>
        </p:nvSpPr>
        <p:spPr>
          <a:xfrm>
            <a:off x="1566379" y="-91874"/>
            <a:ext cx="8596668" cy="1320800"/>
          </a:xfrm>
        </p:spPr>
        <p:txBody>
          <a:bodyPr>
            <a:normAutofit/>
          </a:bodyPr>
          <a:lstStyle/>
          <a:p>
            <a:pPr algn="ctr"/>
            <a:r>
              <a:rPr lang="en-US" sz="3600" dirty="0"/>
              <a:t>NEPA Re-evaluation Document &amp; Let</a:t>
            </a:r>
          </a:p>
        </p:txBody>
      </p:sp>
      <p:sp>
        <p:nvSpPr>
          <p:cNvPr id="8" name="Rectangle 7">
            <a:extLst>
              <a:ext uri="{FF2B5EF4-FFF2-40B4-BE49-F238E27FC236}">
                <a16:creationId xmlns:a16="http://schemas.microsoft.com/office/drawing/2014/main" id="{B3538275-DE7A-9074-2716-5F7D027B3682}"/>
              </a:ext>
            </a:extLst>
          </p:cNvPr>
          <p:cNvSpPr/>
          <p:nvPr/>
        </p:nvSpPr>
        <p:spPr>
          <a:xfrm>
            <a:off x="280416" y="4444636"/>
            <a:ext cx="1952582"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Approved NEPA doc</a:t>
            </a:r>
          </a:p>
        </p:txBody>
      </p:sp>
      <p:sp>
        <p:nvSpPr>
          <p:cNvPr id="9" name="Rectangle 8">
            <a:extLst>
              <a:ext uri="{FF2B5EF4-FFF2-40B4-BE49-F238E27FC236}">
                <a16:creationId xmlns:a16="http://schemas.microsoft.com/office/drawing/2014/main" id="{153A814C-A886-658D-9765-B35515F10B50}"/>
              </a:ext>
            </a:extLst>
          </p:cNvPr>
          <p:cNvSpPr/>
          <p:nvPr/>
        </p:nvSpPr>
        <p:spPr>
          <a:xfrm>
            <a:off x="5923882" y="4501083"/>
            <a:ext cx="1460389"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NEPA  re-eval approval</a:t>
            </a:r>
          </a:p>
        </p:txBody>
      </p:sp>
      <p:sp>
        <p:nvSpPr>
          <p:cNvPr id="10" name="Rectangle 9">
            <a:extLst>
              <a:ext uri="{FF2B5EF4-FFF2-40B4-BE49-F238E27FC236}">
                <a16:creationId xmlns:a16="http://schemas.microsoft.com/office/drawing/2014/main" id="{7BC09DB7-3F40-F36B-A29B-B8620BC56214}"/>
              </a:ext>
            </a:extLst>
          </p:cNvPr>
          <p:cNvSpPr/>
          <p:nvPr/>
        </p:nvSpPr>
        <p:spPr>
          <a:xfrm>
            <a:off x="9438513" y="2849647"/>
            <a:ext cx="2296093" cy="1140310"/>
          </a:xfrm>
          <a:prstGeom prst="rect">
            <a:avLst/>
          </a:prstGeom>
          <a:solidFill>
            <a:schemeClr val="accent3">
              <a:lumMod val="75000"/>
            </a:schemeClr>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CST Authorization</a:t>
            </a:r>
          </a:p>
        </p:txBody>
      </p:sp>
      <p:sp>
        <p:nvSpPr>
          <p:cNvPr id="11" name="Arrow: Right 10">
            <a:extLst>
              <a:ext uri="{FF2B5EF4-FFF2-40B4-BE49-F238E27FC236}">
                <a16:creationId xmlns:a16="http://schemas.microsoft.com/office/drawing/2014/main" id="{9BB7D0E0-309D-70A5-366C-0BEEBF2E634F}"/>
              </a:ext>
            </a:extLst>
          </p:cNvPr>
          <p:cNvSpPr/>
          <p:nvPr/>
        </p:nvSpPr>
        <p:spPr>
          <a:xfrm>
            <a:off x="833942" y="3002872"/>
            <a:ext cx="8596668" cy="689215"/>
          </a:xfrm>
          <a:prstGeom prst="rightArrow">
            <a:avLst/>
          </a:prstGeom>
          <a:solidFill>
            <a:srgbClr val="00B0F0"/>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400"/>
          </a:p>
        </p:txBody>
      </p:sp>
      <p:sp>
        <p:nvSpPr>
          <p:cNvPr id="12" name="Rectangle 11">
            <a:extLst>
              <a:ext uri="{FF2B5EF4-FFF2-40B4-BE49-F238E27FC236}">
                <a16:creationId xmlns:a16="http://schemas.microsoft.com/office/drawing/2014/main" id="{873FFC0F-1FED-70EB-487F-2E8FE68CB236}"/>
              </a:ext>
            </a:extLst>
          </p:cNvPr>
          <p:cNvSpPr/>
          <p:nvPr/>
        </p:nvSpPr>
        <p:spPr>
          <a:xfrm>
            <a:off x="7821201" y="4501084"/>
            <a:ext cx="1682710"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ENV Cert for CST Auth</a:t>
            </a:r>
          </a:p>
        </p:txBody>
      </p:sp>
      <p:sp>
        <p:nvSpPr>
          <p:cNvPr id="13" name="Arrow: Down 12">
            <a:extLst>
              <a:ext uri="{FF2B5EF4-FFF2-40B4-BE49-F238E27FC236}">
                <a16:creationId xmlns:a16="http://schemas.microsoft.com/office/drawing/2014/main" id="{7749C2DC-8588-3A9E-744F-93811B8B0B86}"/>
              </a:ext>
            </a:extLst>
          </p:cNvPr>
          <p:cNvSpPr/>
          <p:nvPr/>
        </p:nvSpPr>
        <p:spPr>
          <a:xfrm rot="16200000">
            <a:off x="7336596" y="4890748"/>
            <a:ext cx="532081" cy="437129"/>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solidFill>
                <a:srgbClr val="000000"/>
              </a:solidFill>
            </a:endParaRPr>
          </a:p>
        </p:txBody>
      </p:sp>
      <p:sp>
        <p:nvSpPr>
          <p:cNvPr id="14" name="TextBox 13">
            <a:extLst>
              <a:ext uri="{FF2B5EF4-FFF2-40B4-BE49-F238E27FC236}">
                <a16:creationId xmlns:a16="http://schemas.microsoft.com/office/drawing/2014/main" id="{8FE4C3A1-900C-0910-AFC0-A72551DFD6FB}"/>
              </a:ext>
            </a:extLst>
          </p:cNvPr>
          <p:cNvSpPr txBox="1"/>
          <p:nvPr/>
        </p:nvSpPr>
        <p:spPr>
          <a:xfrm>
            <a:off x="5528988" y="3121997"/>
            <a:ext cx="3043955" cy="461665"/>
          </a:xfrm>
          <a:prstGeom prst="rect">
            <a:avLst/>
          </a:prstGeom>
          <a:noFill/>
        </p:spPr>
        <p:txBody>
          <a:bodyPr wrap="square" rtlCol="0">
            <a:spAutoFit/>
          </a:bodyPr>
          <a:lstStyle/>
          <a:p>
            <a:r>
              <a:rPr lang="en-US" sz="2400" dirty="0">
                <a:solidFill>
                  <a:schemeClr val="bg1"/>
                </a:solidFill>
              </a:rPr>
              <a:t>Final Design</a:t>
            </a:r>
          </a:p>
        </p:txBody>
      </p:sp>
      <p:sp>
        <p:nvSpPr>
          <p:cNvPr id="18" name="Arrow: Down 17">
            <a:extLst>
              <a:ext uri="{FF2B5EF4-FFF2-40B4-BE49-F238E27FC236}">
                <a16:creationId xmlns:a16="http://schemas.microsoft.com/office/drawing/2014/main" id="{869C1E45-FFCB-A95B-A12A-C713D09E8E8B}"/>
              </a:ext>
            </a:extLst>
          </p:cNvPr>
          <p:cNvSpPr/>
          <p:nvPr/>
        </p:nvSpPr>
        <p:spPr>
          <a:xfrm rot="10800000">
            <a:off x="8396514" y="3540478"/>
            <a:ext cx="532081" cy="960605"/>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rgbClr val="000000"/>
              </a:solidFill>
            </a:endParaRPr>
          </a:p>
        </p:txBody>
      </p:sp>
      <p:cxnSp>
        <p:nvCxnSpPr>
          <p:cNvPr id="20" name="Straight Connector 19">
            <a:extLst>
              <a:ext uri="{FF2B5EF4-FFF2-40B4-BE49-F238E27FC236}">
                <a16:creationId xmlns:a16="http://schemas.microsoft.com/office/drawing/2014/main" id="{6BD8EC3B-6200-F4FA-1C51-CE8B317AF89E}"/>
              </a:ext>
            </a:extLst>
          </p:cNvPr>
          <p:cNvCxnSpPr/>
          <p:nvPr/>
        </p:nvCxnSpPr>
        <p:spPr>
          <a:xfrm>
            <a:off x="5386725" y="3018126"/>
            <a:ext cx="0" cy="1393371"/>
          </a:xfrm>
          <a:prstGeom prst="line">
            <a:avLst/>
          </a:prstGeom>
          <a:ln w="698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8E8E2BEF-CA4B-2E28-E887-CC770CC63A3E}"/>
              </a:ext>
            </a:extLst>
          </p:cNvPr>
          <p:cNvSpPr/>
          <p:nvPr/>
        </p:nvSpPr>
        <p:spPr>
          <a:xfrm>
            <a:off x="4783058" y="2133214"/>
            <a:ext cx="1362071" cy="867550"/>
          </a:xfrm>
          <a:prstGeom prst="rect">
            <a:avLst/>
          </a:prstGeom>
          <a:solidFill>
            <a:srgbClr val="0070C0"/>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FFPR</a:t>
            </a:r>
          </a:p>
        </p:txBody>
      </p:sp>
      <p:sp>
        <p:nvSpPr>
          <p:cNvPr id="22" name="Rectangle 21">
            <a:extLst>
              <a:ext uri="{FF2B5EF4-FFF2-40B4-BE49-F238E27FC236}">
                <a16:creationId xmlns:a16="http://schemas.microsoft.com/office/drawing/2014/main" id="{17105482-4EFD-45AE-24A8-6823E02C3712}"/>
              </a:ext>
            </a:extLst>
          </p:cNvPr>
          <p:cNvSpPr/>
          <p:nvPr/>
        </p:nvSpPr>
        <p:spPr>
          <a:xfrm>
            <a:off x="2934929" y="4489845"/>
            <a:ext cx="2529165"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Special Studies      re-eval approval</a:t>
            </a:r>
          </a:p>
        </p:txBody>
      </p:sp>
      <p:sp>
        <p:nvSpPr>
          <p:cNvPr id="23" name="Arrow: Down 22">
            <a:extLst>
              <a:ext uri="{FF2B5EF4-FFF2-40B4-BE49-F238E27FC236}">
                <a16:creationId xmlns:a16="http://schemas.microsoft.com/office/drawing/2014/main" id="{2A8620A5-6951-6E2B-6269-EDAB1BA7F0D7}"/>
              </a:ext>
            </a:extLst>
          </p:cNvPr>
          <p:cNvSpPr/>
          <p:nvPr/>
        </p:nvSpPr>
        <p:spPr>
          <a:xfrm rot="16200000">
            <a:off x="5439277" y="4890748"/>
            <a:ext cx="532081" cy="437129"/>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solidFill>
                <a:srgbClr val="000000"/>
              </a:solidFill>
            </a:endParaRPr>
          </a:p>
        </p:txBody>
      </p:sp>
      <p:sp>
        <p:nvSpPr>
          <p:cNvPr id="25" name="Arrow: Down 24">
            <a:extLst>
              <a:ext uri="{FF2B5EF4-FFF2-40B4-BE49-F238E27FC236}">
                <a16:creationId xmlns:a16="http://schemas.microsoft.com/office/drawing/2014/main" id="{B6E61EA7-0BA3-3411-F1AD-4DE5396276D6}"/>
              </a:ext>
            </a:extLst>
          </p:cNvPr>
          <p:cNvSpPr/>
          <p:nvPr/>
        </p:nvSpPr>
        <p:spPr>
          <a:xfrm>
            <a:off x="2811150" y="2958579"/>
            <a:ext cx="532081" cy="1467015"/>
          </a:xfrm>
          <a:prstGeom prst="downArrow">
            <a:avLst/>
          </a:prstGeom>
          <a:solidFill>
            <a:srgbClr val="0070C0"/>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p>
        </p:txBody>
      </p:sp>
      <p:sp>
        <p:nvSpPr>
          <p:cNvPr id="28" name="TextBox 27">
            <a:extLst>
              <a:ext uri="{FF2B5EF4-FFF2-40B4-BE49-F238E27FC236}">
                <a16:creationId xmlns:a16="http://schemas.microsoft.com/office/drawing/2014/main" id="{268252E8-F041-A96F-6BBE-4C607652D012}"/>
              </a:ext>
            </a:extLst>
          </p:cNvPr>
          <p:cNvSpPr txBox="1"/>
          <p:nvPr/>
        </p:nvSpPr>
        <p:spPr>
          <a:xfrm>
            <a:off x="664831" y="6313111"/>
            <a:ext cx="6438825" cy="400110"/>
          </a:xfrm>
          <a:prstGeom prst="rect">
            <a:avLst/>
          </a:prstGeom>
          <a:noFill/>
        </p:spPr>
        <p:txBody>
          <a:bodyPr wrap="square" rtlCol="0">
            <a:spAutoFit/>
          </a:bodyPr>
          <a:lstStyle/>
          <a:p>
            <a:r>
              <a:rPr lang="en-US" sz="2000" dirty="0"/>
              <a:t>*graphically representation only – not to true timeline</a:t>
            </a:r>
          </a:p>
        </p:txBody>
      </p:sp>
      <p:sp>
        <p:nvSpPr>
          <p:cNvPr id="24" name="Rectangle 23">
            <a:extLst>
              <a:ext uri="{FF2B5EF4-FFF2-40B4-BE49-F238E27FC236}">
                <a16:creationId xmlns:a16="http://schemas.microsoft.com/office/drawing/2014/main" id="{D3C5CB79-AA55-2201-2745-BA569E078347}"/>
              </a:ext>
            </a:extLst>
          </p:cNvPr>
          <p:cNvSpPr/>
          <p:nvPr/>
        </p:nvSpPr>
        <p:spPr>
          <a:xfrm>
            <a:off x="789190" y="2084804"/>
            <a:ext cx="2411779" cy="867550"/>
          </a:xfrm>
          <a:prstGeom prst="rect">
            <a:avLst/>
          </a:prstGeom>
          <a:solidFill>
            <a:srgbClr val="0070C0"/>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ENV Lockdown Plans</a:t>
            </a:r>
          </a:p>
        </p:txBody>
      </p:sp>
    </p:spTree>
    <p:extLst>
      <p:ext uri="{BB962C8B-B14F-4D97-AF65-F5344CB8AC3E}">
        <p14:creationId xmlns:p14="http://schemas.microsoft.com/office/powerpoint/2010/main" val="2768877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childTnLst>
                          </p:cTn>
                        </p:par>
                        <p:par>
                          <p:cTn id="8" fill="hold">
                            <p:stCondLst>
                              <p:cond delay="1000"/>
                            </p:stCondLst>
                            <p:childTnLst>
                              <p:par>
                                <p:cTn id="9" presetID="10" presetClass="entr" presetSubtype="0" fill="hold" grpId="0" nodeType="afterEffect">
                                  <p:stCondLst>
                                    <p:cond delay="100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childTnLst>
                                </p:cTn>
                              </p:par>
                            </p:childTnLst>
                          </p:cTn>
                        </p:par>
                        <p:par>
                          <p:cTn id="15" fill="hold">
                            <p:stCondLst>
                              <p:cond delay="3000"/>
                            </p:stCondLst>
                            <p:childTnLst>
                              <p:par>
                                <p:cTn id="16" presetID="10"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4000"/>
                            </p:stCondLst>
                            <p:childTnLst>
                              <p:par>
                                <p:cTn id="23" presetID="10" presetClass="entr" presetSubtype="0" fill="hold" grpId="0" nodeType="afterEffect">
                                  <p:stCondLst>
                                    <p:cond delay="10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500"/>
                                        <p:tgtEl>
                                          <p:spTgt spid="24"/>
                                        </p:tgtEl>
                                      </p:cBhvr>
                                    </p:animEffect>
                                    <p:anim calcmode="lin" valueType="num">
                                      <p:cBhvr>
                                        <p:cTn id="31" dur="1500" fill="hold"/>
                                        <p:tgtEl>
                                          <p:spTgt spid="24"/>
                                        </p:tgtEl>
                                        <p:attrNameLst>
                                          <p:attrName>ppt_x</p:attrName>
                                        </p:attrNameLst>
                                      </p:cBhvr>
                                      <p:tavLst>
                                        <p:tav tm="0">
                                          <p:val>
                                            <p:strVal val="#ppt_x"/>
                                          </p:val>
                                        </p:tav>
                                        <p:tav tm="100000">
                                          <p:val>
                                            <p:strVal val="#ppt_x"/>
                                          </p:val>
                                        </p:tav>
                                      </p:tavLst>
                                    </p:anim>
                                    <p:anim calcmode="lin" valueType="num">
                                      <p:cBhvr>
                                        <p:cTn id="32" dur="1500" fill="hold"/>
                                        <p:tgtEl>
                                          <p:spTgt spid="2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500"/>
                                        <p:tgtEl>
                                          <p:spTgt spid="25"/>
                                        </p:tgtEl>
                                      </p:cBhvr>
                                    </p:animEffect>
                                    <p:anim calcmode="lin" valueType="num">
                                      <p:cBhvr>
                                        <p:cTn id="36" dur="1500" fill="hold"/>
                                        <p:tgtEl>
                                          <p:spTgt spid="25"/>
                                        </p:tgtEl>
                                        <p:attrNameLst>
                                          <p:attrName>ppt_x</p:attrName>
                                        </p:attrNameLst>
                                      </p:cBhvr>
                                      <p:tavLst>
                                        <p:tav tm="0">
                                          <p:val>
                                            <p:strVal val="#ppt_x"/>
                                          </p:val>
                                        </p:tav>
                                        <p:tav tm="100000">
                                          <p:val>
                                            <p:strVal val="#ppt_x"/>
                                          </p:val>
                                        </p:tav>
                                      </p:tavLst>
                                    </p:anim>
                                    <p:anim calcmode="lin" valueType="num">
                                      <p:cBhvr>
                                        <p:cTn id="37" dur="1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8" grpId="0" animBg="1"/>
      <p:bldP spid="22" grpId="0" animBg="1"/>
      <p:bldP spid="23" grpId="0" animBg="1"/>
      <p:bldP spid="25" grpId="0" animBg="1"/>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B34072-A354-464C-A4CA-1B1EF7E529D2}"/>
              </a:ext>
            </a:extLst>
          </p:cNvPr>
          <p:cNvSpPr>
            <a:spLocks noGrp="1"/>
          </p:cNvSpPr>
          <p:nvPr>
            <p:ph idx="1"/>
          </p:nvPr>
        </p:nvSpPr>
        <p:spPr>
          <a:xfrm>
            <a:off x="7908331" y="1822913"/>
            <a:ext cx="3956501" cy="4355049"/>
          </a:xfrm>
        </p:spPr>
        <p:txBody>
          <a:bodyPr>
            <a:normAutofit/>
          </a:bodyPr>
          <a:lstStyle/>
          <a:p>
            <a:pPr algn="l"/>
            <a:r>
              <a:rPr lang="en-US" sz="2800" dirty="0">
                <a:solidFill>
                  <a:srgbClr val="045594"/>
                </a:solidFill>
              </a:rPr>
              <a:t>NEPA re-evaluation purpose:</a:t>
            </a:r>
          </a:p>
          <a:p>
            <a:pPr algn="l"/>
            <a:endParaRPr lang="en-US" sz="2800" dirty="0">
              <a:solidFill>
                <a:srgbClr val="045594"/>
              </a:solidFill>
            </a:endParaRPr>
          </a:p>
          <a:p>
            <a:pPr marL="342900" indent="-342900" algn="l">
              <a:buFont typeface="Arial" panose="020B0604020202020204" pitchFamily="34" charset="0"/>
              <a:buChar char="•"/>
            </a:pPr>
            <a:r>
              <a:rPr lang="en-US" sz="2800" b="0" dirty="0">
                <a:solidFill>
                  <a:srgbClr val="000000"/>
                </a:solidFill>
              </a:rPr>
              <a:t>Review of the final plans</a:t>
            </a:r>
          </a:p>
          <a:p>
            <a:pPr algn="l"/>
            <a:endParaRPr lang="en-US" sz="1400" b="0" dirty="0">
              <a:solidFill>
                <a:srgbClr val="000000"/>
              </a:solidFill>
            </a:endParaRPr>
          </a:p>
          <a:p>
            <a:pPr marL="342900" indent="-342900" algn="l">
              <a:buFont typeface="Arial" panose="020B0604020202020204" pitchFamily="34" charset="0"/>
              <a:buChar char="•"/>
            </a:pPr>
            <a:r>
              <a:rPr lang="en-US" sz="2800" b="0" dirty="0">
                <a:solidFill>
                  <a:srgbClr val="000000"/>
                </a:solidFill>
              </a:rPr>
              <a:t>Document changes or no changes since NEPA approval</a:t>
            </a:r>
          </a:p>
          <a:p>
            <a:pPr algn="l"/>
            <a:endParaRPr lang="en-US" sz="2800" b="0" dirty="0">
              <a:solidFill>
                <a:srgbClr val="000000"/>
              </a:solidFill>
            </a:endParaRPr>
          </a:p>
          <a:p>
            <a:pPr algn="l"/>
            <a:endParaRPr lang="en-US" sz="2800" b="0" dirty="0">
              <a:solidFill>
                <a:srgbClr val="000000"/>
              </a:solidFill>
            </a:endParaRPr>
          </a:p>
          <a:p>
            <a:pPr algn="l"/>
            <a:endParaRPr lang="en-US" sz="2800" b="0" dirty="0">
              <a:solidFill>
                <a:srgbClr val="000000"/>
              </a:solidFill>
            </a:endParaRPr>
          </a:p>
          <a:p>
            <a:pPr algn="l"/>
            <a:endParaRPr lang="en-US" sz="2800" b="0" dirty="0">
              <a:solidFill>
                <a:srgbClr val="000000"/>
              </a:solidFill>
            </a:endParaRPr>
          </a:p>
          <a:p>
            <a:pPr algn="l"/>
            <a:endParaRPr lang="en-US" sz="2800" b="0" dirty="0">
              <a:solidFill>
                <a:srgbClr val="000000"/>
              </a:solidFill>
            </a:endParaRPr>
          </a:p>
          <a:p>
            <a:pPr algn="l"/>
            <a:endParaRPr lang="en-US" sz="2800" b="0" dirty="0">
              <a:solidFill>
                <a:srgbClr val="000000"/>
              </a:solidFill>
            </a:endParaRPr>
          </a:p>
          <a:p>
            <a:pPr marL="457200" lvl="1" indent="0" algn="l">
              <a:buNone/>
            </a:pPr>
            <a:endParaRPr lang="en-US" sz="2800" dirty="0">
              <a:solidFill>
                <a:srgbClr val="000000"/>
              </a:solidFill>
            </a:endParaRPr>
          </a:p>
        </p:txBody>
      </p:sp>
      <p:sp>
        <p:nvSpPr>
          <p:cNvPr id="8" name="Rectangle 7">
            <a:extLst>
              <a:ext uri="{FF2B5EF4-FFF2-40B4-BE49-F238E27FC236}">
                <a16:creationId xmlns:a16="http://schemas.microsoft.com/office/drawing/2014/main" id="{1F6F0E85-7487-3E47-B877-C877EC82AB61}"/>
              </a:ext>
            </a:extLst>
          </p:cNvPr>
          <p:cNvSpPr/>
          <p:nvPr/>
        </p:nvSpPr>
        <p:spPr>
          <a:xfrm>
            <a:off x="1824250" y="1822914"/>
            <a:ext cx="2459421" cy="1320800"/>
          </a:xfrm>
          <a:prstGeom prst="rect">
            <a:avLst/>
          </a:prstGeom>
          <a:solidFill>
            <a:srgbClr val="FD9F5F"/>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Special Studies Re-evaluations</a:t>
            </a:r>
          </a:p>
        </p:txBody>
      </p:sp>
      <p:sp>
        <p:nvSpPr>
          <p:cNvPr id="9" name="Rectangle 8">
            <a:extLst>
              <a:ext uri="{FF2B5EF4-FFF2-40B4-BE49-F238E27FC236}">
                <a16:creationId xmlns:a16="http://schemas.microsoft.com/office/drawing/2014/main" id="{B8A29660-B2F6-3947-CED3-B1DA9857B491}"/>
              </a:ext>
            </a:extLst>
          </p:cNvPr>
          <p:cNvSpPr/>
          <p:nvPr/>
        </p:nvSpPr>
        <p:spPr>
          <a:xfrm>
            <a:off x="5211266" y="1822914"/>
            <a:ext cx="2459421" cy="1320800"/>
          </a:xfrm>
          <a:prstGeom prst="rect">
            <a:avLst/>
          </a:prstGeom>
          <a:solidFill>
            <a:srgbClr val="FD9F5F"/>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Agency Approvals</a:t>
            </a:r>
          </a:p>
        </p:txBody>
      </p:sp>
      <p:sp>
        <p:nvSpPr>
          <p:cNvPr id="10" name="Rectangle 9">
            <a:extLst>
              <a:ext uri="{FF2B5EF4-FFF2-40B4-BE49-F238E27FC236}">
                <a16:creationId xmlns:a16="http://schemas.microsoft.com/office/drawing/2014/main" id="{E124E173-386F-D3CA-0BE3-B78900D847D0}"/>
              </a:ext>
            </a:extLst>
          </p:cNvPr>
          <p:cNvSpPr/>
          <p:nvPr/>
        </p:nvSpPr>
        <p:spPr>
          <a:xfrm>
            <a:off x="1818549" y="3381809"/>
            <a:ext cx="2459421" cy="1320800"/>
          </a:xfrm>
          <a:prstGeom prst="rect">
            <a:avLst/>
          </a:prstGeom>
          <a:solidFill>
            <a:srgbClr val="FD9F5F"/>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NEPA             Re-evaluations</a:t>
            </a:r>
          </a:p>
        </p:txBody>
      </p:sp>
      <p:sp>
        <p:nvSpPr>
          <p:cNvPr id="11" name="Rectangle 10">
            <a:extLst>
              <a:ext uri="{FF2B5EF4-FFF2-40B4-BE49-F238E27FC236}">
                <a16:creationId xmlns:a16="http://schemas.microsoft.com/office/drawing/2014/main" id="{D440DC72-D946-5853-5795-74CEE8E6856D}"/>
              </a:ext>
            </a:extLst>
          </p:cNvPr>
          <p:cNvSpPr/>
          <p:nvPr/>
        </p:nvSpPr>
        <p:spPr>
          <a:xfrm>
            <a:off x="5211266" y="3381809"/>
            <a:ext cx="2459421" cy="1320800"/>
          </a:xfrm>
          <a:prstGeom prst="rect">
            <a:avLst/>
          </a:prstGeom>
          <a:solidFill>
            <a:srgbClr val="FD9F5F"/>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FHWA Approval</a:t>
            </a:r>
          </a:p>
        </p:txBody>
      </p:sp>
      <p:sp>
        <p:nvSpPr>
          <p:cNvPr id="12" name="Rectangle 11">
            <a:extLst>
              <a:ext uri="{FF2B5EF4-FFF2-40B4-BE49-F238E27FC236}">
                <a16:creationId xmlns:a16="http://schemas.microsoft.com/office/drawing/2014/main" id="{A2CFFB73-4352-F327-B137-E3425A4C6619}"/>
              </a:ext>
            </a:extLst>
          </p:cNvPr>
          <p:cNvSpPr/>
          <p:nvPr/>
        </p:nvSpPr>
        <p:spPr>
          <a:xfrm>
            <a:off x="1818548" y="4932893"/>
            <a:ext cx="2459421" cy="1320800"/>
          </a:xfrm>
          <a:prstGeom prst="rect">
            <a:avLst/>
          </a:prstGeom>
          <a:solidFill>
            <a:srgbClr val="FD9F5F"/>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ENV Certification</a:t>
            </a:r>
          </a:p>
        </p:txBody>
      </p:sp>
      <p:pic>
        <p:nvPicPr>
          <p:cNvPr id="14" name="Graphic 13" descr="Badge 1 with solid fill">
            <a:extLst>
              <a:ext uri="{FF2B5EF4-FFF2-40B4-BE49-F238E27FC236}">
                <a16:creationId xmlns:a16="http://schemas.microsoft.com/office/drawing/2014/main" id="{3EDD4648-243C-0965-1F66-D74033F5E5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1630" y="2070138"/>
            <a:ext cx="755745" cy="755745"/>
          </a:xfrm>
          <a:prstGeom prst="rect">
            <a:avLst/>
          </a:prstGeom>
        </p:spPr>
      </p:pic>
      <p:pic>
        <p:nvPicPr>
          <p:cNvPr id="16" name="Graphic 15" descr="Badge with solid fill">
            <a:extLst>
              <a:ext uri="{FF2B5EF4-FFF2-40B4-BE49-F238E27FC236}">
                <a16:creationId xmlns:a16="http://schemas.microsoft.com/office/drawing/2014/main" id="{992537CE-983B-91A9-E7B5-6DA1C363BBB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0530" y="3654245"/>
            <a:ext cx="755746" cy="755746"/>
          </a:xfrm>
          <a:prstGeom prst="rect">
            <a:avLst/>
          </a:prstGeom>
        </p:spPr>
      </p:pic>
      <p:sp>
        <p:nvSpPr>
          <p:cNvPr id="17" name="Arrow: Right 16">
            <a:extLst>
              <a:ext uri="{FF2B5EF4-FFF2-40B4-BE49-F238E27FC236}">
                <a16:creationId xmlns:a16="http://schemas.microsoft.com/office/drawing/2014/main" id="{7CAAA91C-0F67-9D0A-45CC-CA7389405C19}"/>
              </a:ext>
            </a:extLst>
          </p:cNvPr>
          <p:cNvSpPr/>
          <p:nvPr/>
        </p:nvSpPr>
        <p:spPr>
          <a:xfrm>
            <a:off x="4343909" y="2275880"/>
            <a:ext cx="782383" cy="419920"/>
          </a:xfrm>
          <a:prstGeom prst="rightArrow">
            <a:avLst/>
          </a:prstGeom>
          <a:solidFill>
            <a:srgbClr val="FD9F5F"/>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0DD8C277-8FAE-94BE-EE0A-FC758AC726D1}"/>
              </a:ext>
            </a:extLst>
          </p:cNvPr>
          <p:cNvSpPr/>
          <p:nvPr/>
        </p:nvSpPr>
        <p:spPr>
          <a:xfrm>
            <a:off x="4343909" y="3832249"/>
            <a:ext cx="782383" cy="419920"/>
          </a:xfrm>
          <a:prstGeom prst="rightArrow">
            <a:avLst/>
          </a:prstGeom>
          <a:solidFill>
            <a:srgbClr val="FD9F5F"/>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Badge 3 with solid fill">
            <a:extLst>
              <a:ext uri="{FF2B5EF4-FFF2-40B4-BE49-F238E27FC236}">
                <a16:creationId xmlns:a16="http://schemas.microsoft.com/office/drawing/2014/main" id="{6CEEE41F-0A1B-AFD0-A5F8-7489D6CD7C5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81629" y="5238353"/>
            <a:ext cx="755745" cy="755745"/>
          </a:xfrm>
          <a:prstGeom prst="rect">
            <a:avLst/>
          </a:prstGeom>
        </p:spPr>
      </p:pic>
      <p:sp>
        <p:nvSpPr>
          <p:cNvPr id="22" name="Rectangle: Rounded Corners 21">
            <a:extLst>
              <a:ext uri="{FF2B5EF4-FFF2-40B4-BE49-F238E27FC236}">
                <a16:creationId xmlns:a16="http://schemas.microsoft.com/office/drawing/2014/main" id="{7ACD5506-46D7-CF84-B382-59ADD0B212A4}"/>
              </a:ext>
            </a:extLst>
          </p:cNvPr>
          <p:cNvSpPr/>
          <p:nvPr/>
        </p:nvSpPr>
        <p:spPr>
          <a:xfrm>
            <a:off x="4071526" y="5314216"/>
            <a:ext cx="3121744" cy="1177572"/>
          </a:xfrm>
          <a:prstGeom prst="roundRect">
            <a:avLst/>
          </a:prstGeom>
          <a:solidFill>
            <a:srgbClr val="FFFF00"/>
          </a:solidFill>
          <a:ln w="38100">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rPr>
              <a:t>If there are permits, approval is needed before ENV cert</a:t>
            </a:r>
          </a:p>
        </p:txBody>
      </p:sp>
      <p:sp>
        <p:nvSpPr>
          <p:cNvPr id="15" name="Title 1">
            <a:extLst>
              <a:ext uri="{FF2B5EF4-FFF2-40B4-BE49-F238E27FC236}">
                <a16:creationId xmlns:a16="http://schemas.microsoft.com/office/drawing/2014/main" id="{E215788B-F7FF-5478-6FFC-3A9A45B81A68}"/>
              </a:ext>
            </a:extLst>
          </p:cNvPr>
          <p:cNvSpPr txBox="1">
            <a:spLocks/>
          </p:cNvSpPr>
          <p:nvPr/>
        </p:nvSpPr>
        <p:spPr>
          <a:xfrm>
            <a:off x="1566379" y="-91874"/>
            <a:ext cx="8596668" cy="1320800"/>
          </a:xfrm>
          <a:prstGeom prst="rect">
            <a:avLst/>
          </a:prstGeom>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3600"/>
              <a:t>NEPA Re-evaluation Document &amp; Let</a:t>
            </a:r>
            <a:endParaRPr lang="en-US" sz="3600" dirty="0"/>
          </a:p>
        </p:txBody>
      </p:sp>
    </p:spTree>
    <p:extLst>
      <p:ext uri="{BB962C8B-B14F-4D97-AF65-F5344CB8AC3E}">
        <p14:creationId xmlns:p14="http://schemas.microsoft.com/office/powerpoint/2010/main" val="2495926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1250"/>
                            </p:stCondLst>
                            <p:childTnLst>
                              <p:par>
                                <p:cTn id="11" presetID="1" presetClass="entr" presetSubtype="0" fill="hold" nodeType="afterEffect">
                                  <p:stCondLst>
                                    <p:cond delay="125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7" grpId="0" animBg="1"/>
      <p:bldP spid="18"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40F4F-7780-DA01-81D8-BA363C814F48}"/>
            </a:ext>
          </a:extLst>
        </p:cNvPr>
        <p:cNvGrpSpPr/>
        <p:nvPr/>
      </p:nvGrpSpPr>
      <p:grpSpPr>
        <a:xfrm>
          <a:off x="0" y="0"/>
          <a:ext cx="0" cy="0"/>
          <a:chOff x="0" y="0"/>
          <a:chExt cx="0" cy="0"/>
        </a:xfrm>
      </p:grpSpPr>
      <p:sp>
        <p:nvSpPr>
          <p:cNvPr id="28" name="TextBox 27">
            <a:extLst>
              <a:ext uri="{FF2B5EF4-FFF2-40B4-BE49-F238E27FC236}">
                <a16:creationId xmlns:a16="http://schemas.microsoft.com/office/drawing/2014/main" id="{817B675B-59EF-7228-7E34-BBA6B2F6C801}"/>
              </a:ext>
            </a:extLst>
          </p:cNvPr>
          <p:cNvSpPr txBox="1"/>
          <p:nvPr/>
        </p:nvSpPr>
        <p:spPr>
          <a:xfrm>
            <a:off x="117715" y="6448414"/>
            <a:ext cx="6438825" cy="400110"/>
          </a:xfrm>
          <a:prstGeom prst="rect">
            <a:avLst/>
          </a:prstGeom>
          <a:noFill/>
        </p:spPr>
        <p:txBody>
          <a:bodyPr wrap="square" rtlCol="0">
            <a:spAutoFit/>
          </a:bodyPr>
          <a:lstStyle/>
          <a:p>
            <a:r>
              <a:rPr lang="en-US" sz="2000" dirty="0"/>
              <a:t>*graphically representation only – not to true timeline</a:t>
            </a:r>
          </a:p>
        </p:txBody>
      </p:sp>
      <p:sp>
        <p:nvSpPr>
          <p:cNvPr id="27" name="Left Brace 26">
            <a:extLst>
              <a:ext uri="{FF2B5EF4-FFF2-40B4-BE49-F238E27FC236}">
                <a16:creationId xmlns:a16="http://schemas.microsoft.com/office/drawing/2014/main" id="{825958B0-FF9E-D5AF-839A-7C963F91EF1B}"/>
              </a:ext>
            </a:extLst>
          </p:cNvPr>
          <p:cNvSpPr/>
          <p:nvPr/>
        </p:nvSpPr>
        <p:spPr>
          <a:xfrm>
            <a:off x="2596350" y="4411492"/>
            <a:ext cx="338192" cy="1248585"/>
          </a:xfrm>
          <a:prstGeom prst="leftBrace">
            <a:avLst/>
          </a:prstGeom>
          <a:ln w="3175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TextBox 28">
            <a:extLst>
              <a:ext uri="{FF2B5EF4-FFF2-40B4-BE49-F238E27FC236}">
                <a16:creationId xmlns:a16="http://schemas.microsoft.com/office/drawing/2014/main" id="{FC928F4D-27E6-67F1-1343-67C90B4993CC}"/>
              </a:ext>
            </a:extLst>
          </p:cNvPr>
          <p:cNvSpPr txBox="1"/>
          <p:nvPr/>
        </p:nvSpPr>
        <p:spPr>
          <a:xfrm rot="16200000">
            <a:off x="1356629" y="4671601"/>
            <a:ext cx="1832024" cy="830997"/>
          </a:xfrm>
          <a:prstGeom prst="rect">
            <a:avLst/>
          </a:prstGeom>
          <a:solidFill>
            <a:schemeClr val="bg1"/>
          </a:solidFill>
        </p:spPr>
        <p:txBody>
          <a:bodyPr wrap="square" rtlCol="0">
            <a:spAutoFit/>
          </a:bodyPr>
          <a:lstStyle/>
          <a:p>
            <a:r>
              <a:rPr lang="en-US" sz="2400" dirty="0">
                <a:solidFill>
                  <a:srgbClr val="000000"/>
                </a:solidFill>
              </a:rPr>
              <a:t>Concurrent Processes</a:t>
            </a:r>
          </a:p>
        </p:txBody>
      </p:sp>
      <p:sp>
        <p:nvSpPr>
          <p:cNvPr id="15" name="Title 1">
            <a:extLst>
              <a:ext uri="{FF2B5EF4-FFF2-40B4-BE49-F238E27FC236}">
                <a16:creationId xmlns:a16="http://schemas.microsoft.com/office/drawing/2014/main" id="{5450CBB7-A62A-5EF7-65D9-E63A66039BE0}"/>
              </a:ext>
            </a:extLst>
          </p:cNvPr>
          <p:cNvSpPr txBox="1">
            <a:spLocks/>
          </p:cNvSpPr>
          <p:nvPr/>
        </p:nvSpPr>
        <p:spPr>
          <a:xfrm>
            <a:off x="2086941" y="-105705"/>
            <a:ext cx="8596668" cy="1320800"/>
          </a:xfrm>
          <a:prstGeom prst="rect">
            <a:avLst/>
          </a:prstGeom>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3600" dirty="0"/>
              <a:t>NEPA Permits &amp; Environmental Certification</a:t>
            </a:r>
          </a:p>
        </p:txBody>
      </p:sp>
      <p:sp>
        <p:nvSpPr>
          <p:cNvPr id="30" name="Rectangle 29">
            <a:extLst>
              <a:ext uri="{FF2B5EF4-FFF2-40B4-BE49-F238E27FC236}">
                <a16:creationId xmlns:a16="http://schemas.microsoft.com/office/drawing/2014/main" id="{B763200A-2575-6EBF-2D88-509AC6C905E6}"/>
              </a:ext>
            </a:extLst>
          </p:cNvPr>
          <p:cNvSpPr/>
          <p:nvPr/>
        </p:nvSpPr>
        <p:spPr>
          <a:xfrm>
            <a:off x="9609201" y="2284084"/>
            <a:ext cx="2296093" cy="1140310"/>
          </a:xfrm>
          <a:prstGeom prst="rect">
            <a:avLst/>
          </a:prstGeom>
          <a:solidFill>
            <a:schemeClr val="accent3">
              <a:lumMod val="75000"/>
            </a:schemeClr>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CST Authorization</a:t>
            </a:r>
          </a:p>
        </p:txBody>
      </p:sp>
      <p:sp>
        <p:nvSpPr>
          <p:cNvPr id="31" name="Arrow: Right 30">
            <a:extLst>
              <a:ext uri="{FF2B5EF4-FFF2-40B4-BE49-F238E27FC236}">
                <a16:creationId xmlns:a16="http://schemas.microsoft.com/office/drawing/2014/main" id="{6E133176-16A5-3495-EA31-57D09EC740C0}"/>
              </a:ext>
            </a:extLst>
          </p:cNvPr>
          <p:cNvSpPr/>
          <p:nvPr/>
        </p:nvSpPr>
        <p:spPr>
          <a:xfrm>
            <a:off x="1004630" y="2437309"/>
            <a:ext cx="8596668" cy="689215"/>
          </a:xfrm>
          <a:prstGeom prst="rightArrow">
            <a:avLst/>
          </a:prstGeom>
          <a:solidFill>
            <a:srgbClr val="00B0F0"/>
          </a:solidFill>
          <a:ln>
            <a:solidFill>
              <a:srgbClr val="0000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400"/>
          </a:p>
        </p:txBody>
      </p:sp>
      <p:sp>
        <p:nvSpPr>
          <p:cNvPr id="32" name="TextBox 31">
            <a:extLst>
              <a:ext uri="{FF2B5EF4-FFF2-40B4-BE49-F238E27FC236}">
                <a16:creationId xmlns:a16="http://schemas.microsoft.com/office/drawing/2014/main" id="{D9CC086C-146C-8E2E-3BBE-B966B3CA2DA6}"/>
              </a:ext>
            </a:extLst>
          </p:cNvPr>
          <p:cNvSpPr txBox="1"/>
          <p:nvPr/>
        </p:nvSpPr>
        <p:spPr>
          <a:xfrm>
            <a:off x="5699676" y="2556434"/>
            <a:ext cx="3043955" cy="461665"/>
          </a:xfrm>
          <a:prstGeom prst="rect">
            <a:avLst/>
          </a:prstGeom>
          <a:noFill/>
        </p:spPr>
        <p:txBody>
          <a:bodyPr wrap="square" rtlCol="0">
            <a:spAutoFit/>
          </a:bodyPr>
          <a:lstStyle/>
          <a:p>
            <a:r>
              <a:rPr lang="en-US" sz="2400" dirty="0">
                <a:solidFill>
                  <a:schemeClr val="bg1"/>
                </a:solidFill>
              </a:rPr>
              <a:t>Final Design</a:t>
            </a:r>
          </a:p>
        </p:txBody>
      </p:sp>
      <p:sp>
        <p:nvSpPr>
          <p:cNvPr id="33" name="Arrow: Down 32">
            <a:extLst>
              <a:ext uri="{FF2B5EF4-FFF2-40B4-BE49-F238E27FC236}">
                <a16:creationId xmlns:a16="http://schemas.microsoft.com/office/drawing/2014/main" id="{A078EF6F-A929-7E26-48D4-80FBBF5ACCB6}"/>
              </a:ext>
            </a:extLst>
          </p:cNvPr>
          <p:cNvSpPr/>
          <p:nvPr/>
        </p:nvSpPr>
        <p:spPr>
          <a:xfrm rot="10800000">
            <a:off x="8567202" y="2974915"/>
            <a:ext cx="532081" cy="960605"/>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solidFill>
                <a:srgbClr val="000000"/>
              </a:solidFill>
            </a:endParaRPr>
          </a:p>
        </p:txBody>
      </p:sp>
      <p:cxnSp>
        <p:nvCxnSpPr>
          <p:cNvPr id="34" name="Straight Connector 33">
            <a:extLst>
              <a:ext uri="{FF2B5EF4-FFF2-40B4-BE49-F238E27FC236}">
                <a16:creationId xmlns:a16="http://schemas.microsoft.com/office/drawing/2014/main" id="{41BEF5D9-D459-ADFB-8FF4-7591A6AB0214}"/>
              </a:ext>
            </a:extLst>
          </p:cNvPr>
          <p:cNvCxnSpPr/>
          <p:nvPr/>
        </p:nvCxnSpPr>
        <p:spPr>
          <a:xfrm>
            <a:off x="5557413" y="2452563"/>
            <a:ext cx="0" cy="1393371"/>
          </a:xfrm>
          <a:prstGeom prst="line">
            <a:avLst/>
          </a:prstGeom>
          <a:ln w="698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D0A074E2-03E3-EC78-86AB-410A95B3C7E3}"/>
              </a:ext>
            </a:extLst>
          </p:cNvPr>
          <p:cNvSpPr/>
          <p:nvPr/>
        </p:nvSpPr>
        <p:spPr>
          <a:xfrm>
            <a:off x="4953746" y="1567651"/>
            <a:ext cx="1362071" cy="867550"/>
          </a:xfrm>
          <a:prstGeom prst="rect">
            <a:avLst/>
          </a:prstGeom>
          <a:solidFill>
            <a:srgbClr val="0070C0"/>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FFPR</a:t>
            </a:r>
          </a:p>
        </p:txBody>
      </p:sp>
      <p:sp>
        <p:nvSpPr>
          <p:cNvPr id="36" name="Arrow: Down 35">
            <a:extLst>
              <a:ext uri="{FF2B5EF4-FFF2-40B4-BE49-F238E27FC236}">
                <a16:creationId xmlns:a16="http://schemas.microsoft.com/office/drawing/2014/main" id="{93B514CC-B66F-1083-D881-8093C73417BD}"/>
              </a:ext>
            </a:extLst>
          </p:cNvPr>
          <p:cNvSpPr/>
          <p:nvPr/>
        </p:nvSpPr>
        <p:spPr>
          <a:xfrm>
            <a:off x="2981838" y="2393016"/>
            <a:ext cx="532081" cy="1467015"/>
          </a:xfrm>
          <a:prstGeom prst="downArrow">
            <a:avLst/>
          </a:prstGeom>
          <a:solidFill>
            <a:srgbClr val="0070C0"/>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p>
        </p:txBody>
      </p:sp>
      <p:sp>
        <p:nvSpPr>
          <p:cNvPr id="37" name="Rectangle 36">
            <a:extLst>
              <a:ext uri="{FF2B5EF4-FFF2-40B4-BE49-F238E27FC236}">
                <a16:creationId xmlns:a16="http://schemas.microsoft.com/office/drawing/2014/main" id="{F1D548E6-F1F2-D9A1-C6FE-A717E1860EA2}"/>
              </a:ext>
            </a:extLst>
          </p:cNvPr>
          <p:cNvSpPr/>
          <p:nvPr/>
        </p:nvSpPr>
        <p:spPr>
          <a:xfrm>
            <a:off x="959878" y="1519241"/>
            <a:ext cx="2411779" cy="867550"/>
          </a:xfrm>
          <a:prstGeom prst="rect">
            <a:avLst/>
          </a:prstGeom>
          <a:solidFill>
            <a:srgbClr val="0070C0"/>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ENV Lockdown Plans</a:t>
            </a:r>
          </a:p>
        </p:txBody>
      </p:sp>
      <p:sp>
        <p:nvSpPr>
          <p:cNvPr id="38" name="Rectangle 37">
            <a:extLst>
              <a:ext uri="{FF2B5EF4-FFF2-40B4-BE49-F238E27FC236}">
                <a16:creationId xmlns:a16="http://schemas.microsoft.com/office/drawing/2014/main" id="{8E5D602F-82BB-800D-2736-501B677CAE99}"/>
              </a:ext>
            </a:extLst>
          </p:cNvPr>
          <p:cNvSpPr/>
          <p:nvPr/>
        </p:nvSpPr>
        <p:spPr>
          <a:xfrm>
            <a:off x="6094570" y="3935520"/>
            <a:ext cx="1460389"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NEPA  re-eval approval</a:t>
            </a:r>
          </a:p>
        </p:txBody>
      </p:sp>
      <p:sp>
        <p:nvSpPr>
          <p:cNvPr id="39" name="Rectangle 38">
            <a:extLst>
              <a:ext uri="{FF2B5EF4-FFF2-40B4-BE49-F238E27FC236}">
                <a16:creationId xmlns:a16="http://schemas.microsoft.com/office/drawing/2014/main" id="{7C901889-E930-2D15-0BC1-11DBD8B848A0}"/>
              </a:ext>
            </a:extLst>
          </p:cNvPr>
          <p:cNvSpPr/>
          <p:nvPr/>
        </p:nvSpPr>
        <p:spPr>
          <a:xfrm>
            <a:off x="7991889" y="3935521"/>
            <a:ext cx="1682710"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ENV Cert for CST Auth</a:t>
            </a:r>
          </a:p>
        </p:txBody>
      </p:sp>
      <p:sp>
        <p:nvSpPr>
          <p:cNvPr id="40" name="Arrow: Down 39">
            <a:extLst>
              <a:ext uri="{FF2B5EF4-FFF2-40B4-BE49-F238E27FC236}">
                <a16:creationId xmlns:a16="http://schemas.microsoft.com/office/drawing/2014/main" id="{FD562582-00CE-CFE2-B7D5-AA3BA86815B8}"/>
              </a:ext>
            </a:extLst>
          </p:cNvPr>
          <p:cNvSpPr/>
          <p:nvPr/>
        </p:nvSpPr>
        <p:spPr>
          <a:xfrm rot="16200000">
            <a:off x="7507284" y="4325185"/>
            <a:ext cx="532081" cy="437129"/>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solidFill>
                <a:srgbClr val="000000"/>
              </a:solidFill>
            </a:endParaRPr>
          </a:p>
        </p:txBody>
      </p:sp>
      <p:sp>
        <p:nvSpPr>
          <p:cNvPr id="41" name="Rectangle 40">
            <a:extLst>
              <a:ext uri="{FF2B5EF4-FFF2-40B4-BE49-F238E27FC236}">
                <a16:creationId xmlns:a16="http://schemas.microsoft.com/office/drawing/2014/main" id="{013794E0-8356-DC28-550C-47D5EB8E388B}"/>
              </a:ext>
            </a:extLst>
          </p:cNvPr>
          <p:cNvSpPr/>
          <p:nvPr/>
        </p:nvSpPr>
        <p:spPr>
          <a:xfrm>
            <a:off x="3105617" y="3924282"/>
            <a:ext cx="2529165"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Special Studies      re-eval approval</a:t>
            </a:r>
          </a:p>
        </p:txBody>
      </p:sp>
      <p:sp>
        <p:nvSpPr>
          <p:cNvPr id="42" name="Arrow: Down 41">
            <a:extLst>
              <a:ext uri="{FF2B5EF4-FFF2-40B4-BE49-F238E27FC236}">
                <a16:creationId xmlns:a16="http://schemas.microsoft.com/office/drawing/2014/main" id="{0484CDFE-0C66-4800-A2D9-7AC0888BECBB}"/>
              </a:ext>
            </a:extLst>
          </p:cNvPr>
          <p:cNvSpPr/>
          <p:nvPr/>
        </p:nvSpPr>
        <p:spPr>
          <a:xfrm rot="16200000">
            <a:off x="5609965" y="4325185"/>
            <a:ext cx="532081" cy="437129"/>
          </a:xfrm>
          <a:prstGeom prst="downArrow">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solidFill>
                <a:srgbClr val="000000"/>
              </a:solidFill>
            </a:endParaRPr>
          </a:p>
        </p:txBody>
      </p:sp>
      <p:sp>
        <p:nvSpPr>
          <p:cNvPr id="16" name="Rectangle 15">
            <a:extLst>
              <a:ext uri="{FF2B5EF4-FFF2-40B4-BE49-F238E27FC236}">
                <a16:creationId xmlns:a16="http://schemas.microsoft.com/office/drawing/2014/main" id="{83B3F276-0561-8D32-F095-F3FB5665B9D7}"/>
              </a:ext>
            </a:extLst>
          </p:cNvPr>
          <p:cNvSpPr/>
          <p:nvPr/>
        </p:nvSpPr>
        <p:spPr>
          <a:xfrm>
            <a:off x="3105617" y="5186727"/>
            <a:ext cx="2250481" cy="933035"/>
          </a:xfrm>
          <a:prstGeom prst="rect">
            <a:avLst/>
          </a:prstGeom>
          <a:solidFill>
            <a:schemeClr val="accent2">
              <a:lumMod val="60000"/>
              <a:lumOff val="40000"/>
            </a:schemeClr>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Permit(s) Prepared</a:t>
            </a:r>
          </a:p>
        </p:txBody>
      </p:sp>
      <p:sp>
        <p:nvSpPr>
          <p:cNvPr id="17" name="Rectangle 16">
            <a:extLst>
              <a:ext uri="{FF2B5EF4-FFF2-40B4-BE49-F238E27FC236}">
                <a16:creationId xmlns:a16="http://schemas.microsoft.com/office/drawing/2014/main" id="{7E7AEDBB-6675-637C-46CC-ADD33D4D3A9C}"/>
              </a:ext>
            </a:extLst>
          </p:cNvPr>
          <p:cNvSpPr/>
          <p:nvPr/>
        </p:nvSpPr>
        <p:spPr>
          <a:xfrm>
            <a:off x="5797185" y="5211233"/>
            <a:ext cx="1830773" cy="933035"/>
          </a:xfrm>
          <a:prstGeom prst="rect">
            <a:avLst/>
          </a:prstGeom>
          <a:solidFill>
            <a:schemeClr val="accent2">
              <a:lumMod val="60000"/>
              <a:lumOff val="40000"/>
            </a:schemeClr>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Permit(s) Approved</a:t>
            </a:r>
          </a:p>
        </p:txBody>
      </p:sp>
      <p:sp>
        <p:nvSpPr>
          <p:cNvPr id="19" name="Arrow: Down 18">
            <a:extLst>
              <a:ext uri="{FF2B5EF4-FFF2-40B4-BE49-F238E27FC236}">
                <a16:creationId xmlns:a16="http://schemas.microsoft.com/office/drawing/2014/main" id="{3EB009AC-AC11-45AE-BED8-A5ABB0652656}"/>
              </a:ext>
            </a:extLst>
          </p:cNvPr>
          <p:cNvSpPr/>
          <p:nvPr/>
        </p:nvSpPr>
        <p:spPr>
          <a:xfrm rot="16200000">
            <a:off x="5312580" y="5395294"/>
            <a:ext cx="532081" cy="437129"/>
          </a:xfrm>
          <a:prstGeom prst="downArrow">
            <a:avLst/>
          </a:prstGeom>
          <a:solidFill>
            <a:schemeClr val="accent2">
              <a:lumMod val="60000"/>
              <a:lumOff val="40000"/>
            </a:schemeClr>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solidFill>
                <a:srgbClr val="000000"/>
              </a:solidFill>
            </a:endParaRPr>
          </a:p>
        </p:txBody>
      </p:sp>
      <p:sp>
        <p:nvSpPr>
          <p:cNvPr id="26" name="Arrow: Down 25">
            <a:extLst>
              <a:ext uri="{FF2B5EF4-FFF2-40B4-BE49-F238E27FC236}">
                <a16:creationId xmlns:a16="http://schemas.microsoft.com/office/drawing/2014/main" id="{DCB59218-E267-4AC8-0400-7B219441BCB1}"/>
              </a:ext>
            </a:extLst>
          </p:cNvPr>
          <p:cNvSpPr/>
          <p:nvPr/>
        </p:nvSpPr>
        <p:spPr>
          <a:xfrm rot="14135832">
            <a:off x="7835033" y="4874239"/>
            <a:ext cx="532081" cy="1115673"/>
          </a:xfrm>
          <a:prstGeom prst="downArrow">
            <a:avLst/>
          </a:prstGeom>
          <a:solidFill>
            <a:schemeClr val="accent2">
              <a:lumMod val="60000"/>
              <a:lumOff val="40000"/>
            </a:schemeClr>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dirty="0">
              <a:solidFill>
                <a:srgbClr val="000000"/>
              </a:solidFill>
            </a:endParaRPr>
          </a:p>
        </p:txBody>
      </p:sp>
      <p:sp>
        <p:nvSpPr>
          <p:cNvPr id="43" name="Rectangle 42">
            <a:extLst>
              <a:ext uri="{FF2B5EF4-FFF2-40B4-BE49-F238E27FC236}">
                <a16:creationId xmlns:a16="http://schemas.microsoft.com/office/drawing/2014/main" id="{DFDECE03-6C25-EFF6-CE92-3BAEE6D9156B}"/>
              </a:ext>
            </a:extLst>
          </p:cNvPr>
          <p:cNvSpPr/>
          <p:nvPr/>
        </p:nvSpPr>
        <p:spPr>
          <a:xfrm>
            <a:off x="364496" y="3935520"/>
            <a:ext cx="1533891" cy="1140310"/>
          </a:xfrm>
          <a:prstGeom prst="rect">
            <a:avLst/>
          </a:prstGeom>
          <a:solidFill>
            <a:srgbClr val="86EC6E"/>
          </a:solidFill>
          <a:ln>
            <a:solidFill>
              <a:srgbClr val="000000"/>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rgbClr val="000000"/>
                </a:solidFill>
              </a:rPr>
              <a:t>Approved NEPA doc</a:t>
            </a:r>
          </a:p>
        </p:txBody>
      </p:sp>
    </p:spTree>
    <p:extLst>
      <p:ext uri="{BB962C8B-B14F-4D97-AF65-F5344CB8AC3E}">
        <p14:creationId xmlns:p14="http://schemas.microsoft.com/office/powerpoint/2010/main" val="9108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10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000"/>
                                        <p:tgtEl>
                                          <p:spTgt spid="27"/>
                                        </p:tgtEl>
                                      </p:cBhvr>
                                    </p:animEffect>
                                    <p:anim calcmode="lin" valueType="num">
                                      <p:cBhvr>
                                        <p:cTn id="11" dur="1000" fill="hold"/>
                                        <p:tgtEl>
                                          <p:spTgt spid="27"/>
                                        </p:tgtEl>
                                        <p:attrNameLst>
                                          <p:attrName>ppt_x</p:attrName>
                                        </p:attrNameLst>
                                      </p:cBhvr>
                                      <p:tavLst>
                                        <p:tav tm="0">
                                          <p:val>
                                            <p:strVal val="#ppt_x"/>
                                          </p:val>
                                        </p:tav>
                                        <p:tav tm="100000">
                                          <p:val>
                                            <p:strVal val="#ppt_x"/>
                                          </p:val>
                                        </p:tav>
                                      </p:tavLst>
                                    </p:anim>
                                    <p:anim calcmode="lin" valueType="num">
                                      <p:cBhvr>
                                        <p:cTn id="12" dur="1000" fill="hold"/>
                                        <p:tgtEl>
                                          <p:spTgt spid="2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100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anim calcmode="lin" valueType="num">
                                      <p:cBhvr>
                                        <p:cTn id="16" dur="1000" fill="hold"/>
                                        <p:tgtEl>
                                          <p:spTgt spid="29"/>
                                        </p:tgtEl>
                                        <p:attrNameLst>
                                          <p:attrName>ppt_x</p:attrName>
                                        </p:attrNameLst>
                                      </p:cBhvr>
                                      <p:tavLst>
                                        <p:tav tm="0">
                                          <p:val>
                                            <p:strVal val="#ppt_x"/>
                                          </p:val>
                                        </p:tav>
                                        <p:tav tm="100000">
                                          <p:val>
                                            <p:strVal val="#ppt_x"/>
                                          </p:val>
                                        </p:tav>
                                      </p:tavLst>
                                    </p:anim>
                                    <p:anim calcmode="lin" valueType="num">
                                      <p:cBhvr>
                                        <p:cTn id="17" dur="1000" fill="hold"/>
                                        <p:tgtEl>
                                          <p:spTgt spid="2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 presetClass="entr" presetSubtype="0" fill="hold" grpId="0" nodeType="afterEffect">
                                  <p:stCondLst>
                                    <p:cond delay="100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1000"/>
                                  </p:stCondLst>
                                  <p:childTnLst>
                                    <p:set>
                                      <p:cBhvr>
                                        <p:cTn id="22" dur="1" fill="hold">
                                          <p:stCondLst>
                                            <p:cond delay="0"/>
                                          </p:stCondLst>
                                        </p:cTn>
                                        <p:tgtEl>
                                          <p:spTgt spid="17"/>
                                        </p:tgtEl>
                                        <p:attrNameLst>
                                          <p:attrName>style.visibility</p:attrName>
                                        </p:attrNameLst>
                                      </p:cBhvr>
                                      <p:to>
                                        <p:strVal val="visible"/>
                                      </p:to>
                                    </p:set>
                                  </p:childTnLst>
                                </p:cTn>
                              </p:par>
                            </p:childTnLst>
                          </p:cTn>
                        </p:par>
                        <p:par>
                          <p:cTn id="23" fill="hold">
                            <p:stCondLst>
                              <p:cond delay="3000"/>
                            </p:stCondLst>
                            <p:childTnLst>
                              <p:par>
                                <p:cTn id="24" presetID="1" presetClass="entr" presetSubtype="0" fill="hold" grpId="0" nodeType="afterEffect">
                                  <p:stCondLst>
                                    <p:cond delay="1000"/>
                                  </p:stCondLst>
                                  <p:childTnLst>
                                    <p:set>
                                      <p:cBhvr>
                                        <p:cTn id="25" dur="1" fill="hold">
                                          <p:stCondLst>
                                            <p:cond delay="0"/>
                                          </p:stCondLst>
                                        </p:cTn>
                                        <p:tgtEl>
                                          <p:spTgt spid="26"/>
                                        </p:tgtEl>
                                        <p:attrNameLst>
                                          <p:attrName>style.visibility</p:attrName>
                                        </p:attrNameLst>
                                      </p:cBhvr>
                                      <p:to>
                                        <p:strVal val="visible"/>
                                      </p:to>
                                    </p:set>
                                  </p:childTnLst>
                                </p:cTn>
                              </p:par>
                            </p:childTnLst>
                          </p:cTn>
                        </p:par>
                        <p:par>
                          <p:cTn id="26" fill="hold">
                            <p:stCondLst>
                              <p:cond delay="4000"/>
                            </p:stCondLst>
                            <p:childTnLst>
                              <p:par>
                                <p:cTn id="27" presetID="10" presetClass="entr" presetSubtype="0" fill="hold" grpId="0" nodeType="afterEffect">
                                  <p:stCondLst>
                                    <p:cond delay="100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3" grpId="0" animBg="1"/>
      <p:bldP spid="16" grpId="0" animBg="1"/>
      <p:bldP spid="17" grpId="0" animBg="1"/>
      <p:bldP spid="19" grpId="0" animBg="1"/>
      <p:bldP spid="2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7EFD75-0517-59E2-19EA-0956CA491FD6}"/>
              </a:ext>
            </a:extLst>
          </p:cNvPr>
          <p:cNvSpPr>
            <a:spLocks noGrp="1"/>
          </p:cNvSpPr>
          <p:nvPr>
            <p:ph idx="1"/>
          </p:nvPr>
        </p:nvSpPr>
        <p:spPr>
          <a:xfrm>
            <a:off x="438364" y="1824737"/>
            <a:ext cx="10197930" cy="4891314"/>
          </a:xfrm>
        </p:spPr>
        <p:txBody>
          <a:bodyPr>
            <a:normAutofit/>
          </a:bodyPr>
          <a:lstStyle/>
          <a:p>
            <a:pPr algn="l"/>
            <a:r>
              <a:rPr lang="en-US" sz="3200" dirty="0">
                <a:solidFill>
                  <a:srgbClr val="000000"/>
                </a:solidFill>
              </a:rPr>
              <a:t>What are the 3 main steps of the NEPA process?  </a:t>
            </a:r>
          </a:p>
          <a:p>
            <a:pPr marL="0" indent="0" algn="l">
              <a:buNone/>
            </a:pPr>
            <a:r>
              <a:rPr lang="en-US" sz="2800" b="0" dirty="0">
                <a:solidFill>
                  <a:srgbClr val="000000"/>
                </a:solidFill>
              </a:rPr>
              <a:t>                (list the 3 steps in order)</a:t>
            </a:r>
          </a:p>
          <a:p>
            <a:pPr marL="0" indent="0" algn="l">
              <a:buNone/>
            </a:pPr>
            <a:endParaRPr lang="en-US" sz="2800" b="0" dirty="0">
              <a:solidFill>
                <a:srgbClr val="000000"/>
              </a:solidFill>
            </a:endParaRPr>
          </a:p>
          <a:p>
            <a:pPr marL="0" indent="0" algn="l">
              <a:buNone/>
            </a:pPr>
            <a:endParaRPr lang="en-US" sz="2800" b="0" dirty="0">
              <a:solidFill>
                <a:srgbClr val="000000"/>
              </a:solidFill>
            </a:endParaRPr>
          </a:p>
          <a:p>
            <a:pPr marL="3541713" indent="-457200" algn="l">
              <a:buFont typeface="Wingdings" panose="05000000000000000000" pitchFamily="2" charset="2"/>
              <a:buChar char="Ø"/>
            </a:pPr>
            <a:r>
              <a:rPr lang="en-US" sz="2800" b="0" dirty="0">
                <a:solidFill>
                  <a:srgbClr val="000000"/>
                </a:solidFill>
              </a:rPr>
              <a:t>Resource ID</a:t>
            </a:r>
          </a:p>
          <a:p>
            <a:pPr marL="3084513" algn="l"/>
            <a:endParaRPr lang="en-US" sz="1400" b="0" dirty="0">
              <a:solidFill>
                <a:srgbClr val="000000"/>
              </a:solidFill>
            </a:endParaRPr>
          </a:p>
          <a:p>
            <a:pPr marL="3541713" indent="-457200" algn="l">
              <a:buFont typeface="Wingdings" panose="05000000000000000000" pitchFamily="2" charset="2"/>
              <a:buChar char="Ø"/>
            </a:pPr>
            <a:r>
              <a:rPr lang="en-US" sz="2800" b="0" dirty="0">
                <a:solidFill>
                  <a:srgbClr val="000000"/>
                </a:solidFill>
              </a:rPr>
              <a:t>Technical Studies</a:t>
            </a:r>
          </a:p>
          <a:p>
            <a:pPr marL="3084513" algn="l"/>
            <a:endParaRPr lang="en-US" sz="1400" b="0" dirty="0">
              <a:solidFill>
                <a:srgbClr val="000000"/>
              </a:solidFill>
            </a:endParaRPr>
          </a:p>
          <a:p>
            <a:pPr marL="3541713" indent="-457200" algn="l">
              <a:buFont typeface="Wingdings" panose="05000000000000000000" pitchFamily="2" charset="2"/>
              <a:buChar char="Ø"/>
            </a:pPr>
            <a:r>
              <a:rPr lang="en-US" sz="2800" b="0" dirty="0">
                <a:solidFill>
                  <a:srgbClr val="000000"/>
                </a:solidFill>
              </a:rPr>
              <a:t>NEPA Document</a:t>
            </a:r>
          </a:p>
          <a:p>
            <a:pPr marL="0" indent="0" algn="l">
              <a:buNone/>
            </a:pPr>
            <a:endParaRPr lang="en-US" sz="2800" b="0" dirty="0">
              <a:solidFill>
                <a:srgbClr val="000000"/>
              </a:solidFill>
            </a:endParaRPr>
          </a:p>
        </p:txBody>
      </p:sp>
      <p:grpSp>
        <p:nvGrpSpPr>
          <p:cNvPr id="7" name="Group 6">
            <a:extLst>
              <a:ext uri="{FF2B5EF4-FFF2-40B4-BE49-F238E27FC236}">
                <a16:creationId xmlns:a16="http://schemas.microsoft.com/office/drawing/2014/main" id="{D207A8A4-FE0A-ECAF-7D01-3D45D4E087A3}"/>
              </a:ext>
            </a:extLst>
          </p:cNvPr>
          <p:cNvGrpSpPr/>
          <p:nvPr/>
        </p:nvGrpSpPr>
        <p:grpSpPr>
          <a:xfrm>
            <a:off x="356898" y="531874"/>
            <a:ext cx="11478204" cy="937094"/>
            <a:chOff x="356898" y="531874"/>
            <a:chExt cx="11478204" cy="937094"/>
          </a:xfrm>
        </p:grpSpPr>
        <p:sp>
          <p:nvSpPr>
            <p:cNvPr id="8" name="Title 1">
              <a:extLst>
                <a:ext uri="{FF2B5EF4-FFF2-40B4-BE49-F238E27FC236}">
                  <a16:creationId xmlns:a16="http://schemas.microsoft.com/office/drawing/2014/main" id="{A561A477-58B4-9C99-4BC0-D719D771774A}"/>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Environmental Process Review</a:t>
              </a:r>
            </a:p>
          </p:txBody>
        </p:sp>
        <p:pic>
          <p:nvPicPr>
            <p:cNvPr id="9" name="Graphic 8" descr="Classroom with solid fill">
              <a:extLst>
                <a:ext uri="{FF2B5EF4-FFF2-40B4-BE49-F238E27FC236}">
                  <a16:creationId xmlns:a16="http://schemas.microsoft.com/office/drawing/2014/main" id="{7691F7D3-F227-C0BB-D078-50E399502D2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Tree>
    <p:extLst>
      <p:ext uri="{BB962C8B-B14F-4D97-AF65-F5344CB8AC3E}">
        <p14:creationId xmlns:p14="http://schemas.microsoft.com/office/powerpoint/2010/main" val="4239261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3D6D2-40BE-4062-E7A7-56BC3B6BBDF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0E101B-1A88-C7AD-8EFE-979605DACBFF}"/>
              </a:ext>
            </a:extLst>
          </p:cNvPr>
          <p:cNvSpPr>
            <a:spLocks noGrp="1"/>
          </p:cNvSpPr>
          <p:nvPr>
            <p:ph idx="1"/>
          </p:nvPr>
        </p:nvSpPr>
        <p:spPr>
          <a:xfrm>
            <a:off x="356898" y="1966686"/>
            <a:ext cx="11697546" cy="4891314"/>
          </a:xfrm>
        </p:spPr>
        <p:txBody>
          <a:bodyPr>
            <a:normAutofit/>
          </a:bodyPr>
          <a:lstStyle/>
          <a:p>
            <a:pPr algn="l"/>
            <a:r>
              <a:rPr lang="en-US" sz="3200" dirty="0">
                <a:solidFill>
                  <a:srgbClr val="000000"/>
                </a:solidFill>
              </a:rPr>
              <a:t>What two items are required for ENV certification for Let?  </a:t>
            </a:r>
          </a:p>
          <a:p>
            <a:pPr marL="0" indent="0" algn="l">
              <a:buNone/>
            </a:pPr>
            <a:endParaRPr lang="en-US" sz="3200" b="0" dirty="0">
              <a:solidFill>
                <a:srgbClr val="000000"/>
              </a:solidFill>
            </a:endParaRPr>
          </a:p>
          <a:p>
            <a:pPr marL="0" indent="0" algn="l">
              <a:buNone/>
            </a:pPr>
            <a:endParaRPr lang="en-US" sz="3200" b="0" dirty="0">
              <a:solidFill>
                <a:srgbClr val="000000"/>
              </a:solidFill>
            </a:endParaRPr>
          </a:p>
          <a:p>
            <a:pPr marL="3316288" algn="l">
              <a:buFont typeface="Wingdings" panose="05000000000000000000" pitchFamily="2" charset="2"/>
              <a:buChar char="Ø"/>
            </a:pPr>
            <a:r>
              <a:rPr lang="en-US" sz="2800" b="0" dirty="0">
                <a:solidFill>
                  <a:srgbClr val="000000"/>
                </a:solidFill>
              </a:rPr>
              <a:t>Approved Permit(s) </a:t>
            </a:r>
            <a:r>
              <a:rPr lang="en-US" sz="2800" b="0" dirty="0">
                <a:solidFill>
                  <a:srgbClr val="0070C0"/>
                </a:solidFill>
              </a:rPr>
              <a:t>(</a:t>
            </a:r>
            <a:r>
              <a:rPr lang="en-US" sz="2800" b="0" i="1" dirty="0">
                <a:solidFill>
                  <a:srgbClr val="0070C0"/>
                </a:solidFill>
              </a:rPr>
              <a:t>if applicable</a:t>
            </a:r>
            <a:r>
              <a:rPr lang="en-US" sz="2800" b="0" dirty="0">
                <a:solidFill>
                  <a:srgbClr val="0070C0"/>
                </a:solidFill>
              </a:rPr>
              <a:t>)</a:t>
            </a:r>
          </a:p>
          <a:p>
            <a:pPr marL="3316288" algn="l">
              <a:buFont typeface="Wingdings" panose="05000000000000000000" pitchFamily="2" charset="2"/>
              <a:buChar char="Ø"/>
            </a:pPr>
            <a:endParaRPr lang="en-US" sz="1400" b="0" dirty="0">
              <a:solidFill>
                <a:srgbClr val="000000"/>
              </a:solidFill>
            </a:endParaRPr>
          </a:p>
          <a:p>
            <a:pPr marL="3316288" algn="l">
              <a:buFont typeface="Wingdings" panose="05000000000000000000" pitchFamily="2" charset="2"/>
              <a:buChar char="Ø"/>
            </a:pPr>
            <a:r>
              <a:rPr lang="en-US" sz="2800" b="0" dirty="0">
                <a:solidFill>
                  <a:srgbClr val="000000"/>
                </a:solidFill>
              </a:rPr>
              <a:t>Approved NEPA Reevaluation</a:t>
            </a:r>
          </a:p>
          <a:p>
            <a:pPr marL="0" indent="0" algn="l">
              <a:buNone/>
            </a:pPr>
            <a:endParaRPr lang="en-US" sz="3200" b="0" dirty="0">
              <a:solidFill>
                <a:srgbClr val="000000"/>
              </a:solidFill>
            </a:endParaRPr>
          </a:p>
        </p:txBody>
      </p:sp>
      <p:grpSp>
        <p:nvGrpSpPr>
          <p:cNvPr id="7" name="Group 6">
            <a:extLst>
              <a:ext uri="{FF2B5EF4-FFF2-40B4-BE49-F238E27FC236}">
                <a16:creationId xmlns:a16="http://schemas.microsoft.com/office/drawing/2014/main" id="{B0579575-04E5-7CD1-0E19-7FA8D91CE349}"/>
              </a:ext>
            </a:extLst>
          </p:cNvPr>
          <p:cNvGrpSpPr/>
          <p:nvPr/>
        </p:nvGrpSpPr>
        <p:grpSpPr>
          <a:xfrm>
            <a:off x="356898" y="531874"/>
            <a:ext cx="11478204" cy="937094"/>
            <a:chOff x="356898" y="531874"/>
            <a:chExt cx="11478204" cy="937094"/>
          </a:xfrm>
        </p:grpSpPr>
        <p:sp>
          <p:nvSpPr>
            <p:cNvPr id="8" name="Title 1">
              <a:extLst>
                <a:ext uri="{FF2B5EF4-FFF2-40B4-BE49-F238E27FC236}">
                  <a16:creationId xmlns:a16="http://schemas.microsoft.com/office/drawing/2014/main" id="{CB33916E-93C8-F6FB-59E7-7B0AD60A478A}"/>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Environmental Process Review</a:t>
              </a:r>
            </a:p>
          </p:txBody>
        </p:sp>
        <p:pic>
          <p:nvPicPr>
            <p:cNvPr id="9" name="Graphic 8" descr="Classroom with solid fill">
              <a:extLst>
                <a:ext uri="{FF2B5EF4-FFF2-40B4-BE49-F238E27FC236}">
                  <a16:creationId xmlns:a16="http://schemas.microsoft.com/office/drawing/2014/main" id="{A662118A-2C99-77CA-5A7F-52B5288037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Tree>
    <p:extLst>
      <p:ext uri="{BB962C8B-B14F-4D97-AF65-F5344CB8AC3E}">
        <p14:creationId xmlns:p14="http://schemas.microsoft.com/office/powerpoint/2010/main" val="361773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24A75-2C8C-DF9F-D9E8-0F19DC27C57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39FAC0-E868-3795-AC22-3BD6D0EFDC1C}"/>
              </a:ext>
            </a:extLst>
          </p:cNvPr>
          <p:cNvSpPr>
            <a:spLocks noGrp="1"/>
          </p:cNvSpPr>
          <p:nvPr>
            <p:ph idx="1"/>
          </p:nvPr>
        </p:nvSpPr>
        <p:spPr>
          <a:xfrm>
            <a:off x="356898" y="1491662"/>
            <a:ext cx="11286462" cy="4891314"/>
          </a:xfrm>
        </p:spPr>
        <p:txBody>
          <a:bodyPr>
            <a:normAutofit/>
          </a:bodyPr>
          <a:lstStyle/>
          <a:p>
            <a:pPr marL="0" indent="0" algn="l">
              <a:buNone/>
            </a:pPr>
            <a:endParaRPr lang="en-US" sz="3200" dirty="0">
              <a:solidFill>
                <a:srgbClr val="000000"/>
              </a:solidFill>
            </a:endParaRPr>
          </a:p>
          <a:p>
            <a:pPr algn="l"/>
            <a:r>
              <a:rPr lang="en-US" sz="3200" dirty="0">
                <a:solidFill>
                  <a:srgbClr val="000000"/>
                </a:solidFill>
              </a:rPr>
              <a:t>Why is the environmental process critical path to ROW authorization?   </a:t>
            </a:r>
            <a:r>
              <a:rPr lang="en-US" sz="2800" b="0" dirty="0">
                <a:solidFill>
                  <a:srgbClr val="000000"/>
                </a:solidFill>
              </a:rPr>
              <a:t>(list 2 reasons)</a:t>
            </a:r>
          </a:p>
          <a:p>
            <a:pPr algn="l"/>
            <a:endParaRPr lang="en-US" sz="2800" b="0" dirty="0">
              <a:solidFill>
                <a:srgbClr val="000000"/>
              </a:solidFill>
            </a:endParaRPr>
          </a:p>
          <a:p>
            <a:pPr marL="457200" indent="-457200" algn="l">
              <a:buFont typeface="Wingdings" panose="05000000000000000000" pitchFamily="2" charset="2"/>
              <a:buChar char="Ø"/>
            </a:pPr>
            <a:r>
              <a:rPr lang="en-US" sz="2800" b="0" dirty="0">
                <a:solidFill>
                  <a:srgbClr val="000000"/>
                </a:solidFill>
              </a:rPr>
              <a:t>Without an approved environmental document, environmental certification cannot be issued. </a:t>
            </a:r>
          </a:p>
          <a:p>
            <a:pPr marL="457200" indent="-457200" algn="l">
              <a:buFont typeface="Wingdings" panose="05000000000000000000" pitchFamily="2" charset="2"/>
              <a:buChar char="Ø"/>
            </a:pPr>
            <a:endParaRPr lang="en-US" sz="1400" b="0" dirty="0">
              <a:solidFill>
                <a:srgbClr val="000000"/>
              </a:solidFill>
            </a:endParaRPr>
          </a:p>
          <a:p>
            <a:pPr marL="457200" indent="-457200" algn="l">
              <a:buFont typeface="Wingdings" panose="05000000000000000000" pitchFamily="2" charset="2"/>
              <a:buChar char="Ø"/>
            </a:pPr>
            <a:r>
              <a:rPr lang="en-US" sz="2800" b="0" dirty="0">
                <a:solidFill>
                  <a:srgbClr val="000000"/>
                </a:solidFill>
              </a:rPr>
              <a:t>The L&amp;D needs the environmental approval date. The ROW plans need the L&amp;D approval date. </a:t>
            </a:r>
          </a:p>
        </p:txBody>
      </p:sp>
      <p:grpSp>
        <p:nvGrpSpPr>
          <p:cNvPr id="5" name="Group 4">
            <a:extLst>
              <a:ext uri="{FF2B5EF4-FFF2-40B4-BE49-F238E27FC236}">
                <a16:creationId xmlns:a16="http://schemas.microsoft.com/office/drawing/2014/main" id="{BF11C297-00F0-AB42-C70E-1C8BE53DD80E}"/>
              </a:ext>
            </a:extLst>
          </p:cNvPr>
          <p:cNvGrpSpPr/>
          <p:nvPr/>
        </p:nvGrpSpPr>
        <p:grpSpPr>
          <a:xfrm>
            <a:off x="356898" y="531874"/>
            <a:ext cx="11478204" cy="937094"/>
            <a:chOff x="356898" y="531874"/>
            <a:chExt cx="11478204" cy="937094"/>
          </a:xfrm>
        </p:grpSpPr>
        <p:sp>
          <p:nvSpPr>
            <p:cNvPr id="6" name="Title 1">
              <a:extLst>
                <a:ext uri="{FF2B5EF4-FFF2-40B4-BE49-F238E27FC236}">
                  <a16:creationId xmlns:a16="http://schemas.microsoft.com/office/drawing/2014/main" id="{B8E40D51-E762-7724-86E9-2CBBD88FD6DC}"/>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Environmental Process Review</a:t>
              </a:r>
            </a:p>
          </p:txBody>
        </p:sp>
        <p:pic>
          <p:nvPicPr>
            <p:cNvPr id="9" name="Graphic 8" descr="Classroom with solid fill">
              <a:extLst>
                <a:ext uri="{FF2B5EF4-FFF2-40B4-BE49-F238E27FC236}">
                  <a16:creationId xmlns:a16="http://schemas.microsoft.com/office/drawing/2014/main" id="{818D5168-AA34-A6E5-1AF8-6638FF33365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Tree>
    <p:extLst>
      <p:ext uri="{BB962C8B-B14F-4D97-AF65-F5344CB8AC3E}">
        <p14:creationId xmlns:p14="http://schemas.microsoft.com/office/powerpoint/2010/main" val="3417848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8B325-6C7C-02D3-92F0-0F2CEA812A9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B8EE33-C638-B200-90FA-682BB042E20E}"/>
              </a:ext>
            </a:extLst>
          </p:cNvPr>
          <p:cNvSpPr>
            <a:spLocks noGrp="1"/>
          </p:cNvSpPr>
          <p:nvPr>
            <p:ph idx="1"/>
          </p:nvPr>
        </p:nvSpPr>
        <p:spPr>
          <a:xfrm>
            <a:off x="438364" y="1727201"/>
            <a:ext cx="10344234" cy="4891314"/>
          </a:xfrm>
        </p:spPr>
        <p:txBody>
          <a:bodyPr>
            <a:normAutofit/>
          </a:bodyPr>
          <a:lstStyle/>
          <a:p>
            <a:pPr algn="l"/>
            <a:r>
              <a:rPr lang="en-US" sz="3200" b="1" dirty="0">
                <a:solidFill>
                  <a:srgbClr val="000000"/>
                </a:solidFill>
              </a:rPr>
              <a:t>What are the levels of a NEPA documents?</a:t>
            </a:r>
          </a:p>
          <a:p>
            <a:pPr algn="l"/>
            <a:endParaRPr lang="en-US" sz="3600" dirty="0">
              <a:solidFill>
                <a:srgbClr val="000000"/>
              </a:solidFill>
            </a:endParaRPr>
          </a:p>
          <a:p>
            <a:pPr algn="l">
              <a:buClr>
                <a:schemeClr val="bg1"/>
              </a:buClr>
            </a:pPr>
            <a:r>
              <a:rPr lang="en-US" sz="2800" b="0" dirty="0">
                <a:solidFill>
                  <a:srgbClr val="000000"/>
                </a:solidFill>
              </a:rPr>
              <a:t>A.  CE, Technical Studies, EA</a:t>
            </a:r>
          </a:p>
          <a:p>
            <a:pPr marL="514350" indent="-514350" algn="l">
              <a:buClr>
                <a:schemeClr val="bg1"/>
              </a:buClr>
              <a:buAutoNum type="alphaUcPeriod"/>
            </a:pPr>
            <a:endParaRPr lang="en-US" sz="1400" b="0" dirty="0">
              <a:solidFill>
                <a:srgbClr val="000000"/>
              </a:solidFill>
            </a:endParaRPr>
          </a:p>
          <a:p>
            <a:pPr algn="l">
              <a:buClr>
                <a:schemeClr val="bg1"/>
              </a:buClr>
            </a:pPr>
            <a:r>
              <a:rPr lang="en-US" sz="2800" b="0" dirty="0">
                <a:solidFill>
                  <a:srgbClr val="000000"/>
                </a:solidFill>
              </a:rPr>
              <a:t>B.  Resource ID, Technical Studies, CE</a:t>
            </a:r>
          </a:p>
          <a:p>
            <a:pPr marL="514350" indent="-514350" algn="l">
              <a:buClr>
                <a:schemeClr val="bg1"/>
              </a:buClr>
              <a:buAutoNum type="alphaUcPeriod"/>
            </a:pPr>
            <a:endParaRPr lang="en-US" sz="1400" b="0" dirty="0">
              <a:solidFill>
                <a:srgbClr val="000000"/>
              </a:solidFill>
            </a:endParaRPr>
          </a:p>
          <a:p>
            <a:pPr algn="l">
              <a:buClr>
                <a:schemeClr val="bg1"/>
              </a:buClr>
            </a:pPr>
            <a:r>
              <a:rPr lang="en-US" sz="2800" b="0" dirty="0">
                <a:solidFill>
                  <a:srgbClr val="000000"/>
                </a:solidFill>
              </a:rPr>
              <a:t>C.  CE, EA, EIS</a:t>
            </a:r>
          </a:p>
          <a:p>
            <a:pPr marL="514350" indent="-514350" algn="l">
              <a:buClr>
                <a:schemeClr val="bg1"/>
              </a:buClr>
              <a:buAutoNum type="alphaUcPeriod"/>
            </a:pPr>
            <a:endParaRPr lang="en-US" sz="1400" b="0" dirty="0">
              <a:solidFill>
                <a:srgbClr val="000000"/>
              </a:solidFill>
            </a:endParaRPr>
          </a:p>
          <a:p>
            <a:pPr algn="l">
              <a:buClr>
                <a:schemeClr val="bg1"/>
              </a:buClr>
            </a:pPr>
            <a:r>
              <a:rPr lang="en-US" sz="2800" b="0" dirty="0">
                <a:solidFill>
                  <a:srgbClr val="000000"/>
                </a:solidFill>
              </a:rPr>
              <a:t>D.  PCE, CE, EA</a:t>
            </a:r>
          </a:p>
          <a:p>
            <a:pPr marL="0" indent="0" algn="l">
              <a:buNone/>
            </a:pPr>
            <a:endParaRPr lang="en-US" sz="3600" dirty="0">
              <a:solidFill>
                <a:srgbClr val="000000"/>
              </a:solidFill>
            </a:endParaRPr>
          </a:p>
        </p:txBody>
      </p:sp>
      <p:grpSp>
        <p:nvGrpSpPr>
          <p:cNvPr id="7" name="Group 6">
            <a:extLst>
              <a:ext uri="{FF2B5EF4-FFF2-40B4-BE49-F238E27FC236}">
                <a16:creationId xmlns:a16="http://schemas.microsoft.com/office/drawing/2014/main" id="{97117F42-4433-B7CF-3DC2-088E89FA1564}"/>
              </a:ext>
            </a:extLst>
          </p:cNvPr>
          <p:cNvGrpSpPr/>
          <p:nvPr/>
        </p:nvGrpSpPr>
        <p:grpSpPr>
          <a:xfrm>
            <a:off x="356898" y="531874"/>
            <a:ext cx="11478204" cy="937094"/>
            <a:chOff x="356898" y="531874"/>
            <a:chExt cx="11478204" cy="937094"/>
          </a:xfrm>
        </p:grpSpPr>
        <p:sp>
          <p:nvSpPr>
            <p:cNvPr id="8" name="Title 1">
              <a:extLst>
                <a:ext uri="{FF2B5EF4-FFF2-40B4-BE49-F238E27FC236}">
                  <a16:creationId xmlns:a16="http://schemas.microsoft.com/office/drawing/2014/main" id="{AA3076A6-CF5E-2D10-D79F-ACDD2C13DFD7}"/>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NEPA Review of Part 1 </a:t>
              </a:r>
            </a:p>
          </p:txBody>
        </p:sp>
        <p:pic>
          <p:nvPicPr>
            <p:cNvPr id="9" name="Graphic 8" descr="Classroom with solid fill">
              <a:extLst>
                <a:ext uri="{FF2B5EF4-FFF2-40B4-BE49-F238E27FC236}">
                  <a16:creationId xmlns:a16="http://schemas.microsoft.com/office/drawing/2014/main" id="{6A060717-B28B-9485-E5A5-845ED5EEB45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Tree>
    <p:extLst>
      <p:ext uri="{BB962C8B-B14F-4D97-AF65-F5344CB8AC3E}">
        <p14:creationId xmlns:p14="http://schemas.microsoft.com/office/powerpoint/2010/main" val="1634192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75790-4C97-52B2-2E32-0565539E069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EC04B0-86DD-C023-654E-FA1681CDE6C8}"/>
              </a:ext>
            </a:extLst>
          </p:cNvPr>
          <p:cNvSpPr>
            <a:spLocks noGrp="1"/>
          </p:cNvSpPr>
          <p:nvPr>
            <p:ph idx="1"/>
          </p:nvPr>
        </p:nvSpPr>
        <p:spPr>
          <a:xfrm>
            <a:off x="356898" y="1741646"/>
            <a:ext cx="11051370" cy="4891314"/>
          </a:xfrm>
        </p:spPr>
        <p:txBody>
          <a:bodyPr>
            <a:normAutofit/>
          </a:bodyPr>
          <a:lstStyle/>
          <a:p>
            <a:pPr algn="l"/>
            <a:r>
              <a:rPr lang="en-US" sz="3200" dirty="0">
                <a:solidFill>
                  <a:srgbClr val="000000"/>
                </a:solidFill>
              </a:rPr>
              <a:t>Why is the environmental process critical path to CST authorization?         </a:t>
            </a:r>
            <a:r>
              <a:rPr lang="en-US" sz="2800" b="0" dirty="0">
                <a:solidFill>
                  <a:srgbClr val="000000"/>
                </a:solidFill>
              </a:rPr>
              <a:t>(list 2 reasons)</a:t>
            </a:r>
          </a:p>
          <a:p>
            <a:pPr algn="l"/>
            <a:endParaRPr lang="en-US" sz="2800" b="0" dirty="0">
              <a:solidFill>
                <a:srgbClr val="000000"/>
              </a:solidFill>
            </a:endParaRPr>
          </a:p>
          <a:p>
            <a:pPr algn="l"/>
            <a:endParaRPr lang="en-US" sz="2800" b="0" dirty="0">
              <a:solidFill>
                <a:srgbClr val="000000"/>
              </a:solidFill>
            </a:endParaRPr>
          </a:p>
          <a:p>
            <a:pPr marL="457200" indent="-457200" algn="l">
              <a:buFont typeface="Wingdings" panose="05000000000000000000" pitchFamily="2" charset="2"/>
              <a:buChar char="Ø"/>
            </a:pPr>
            <a:r>
              <a:rPr lang="en-US" sz="2800" b="0" dirty="0">
                <a:solidFill>
                  <a:srgbClr val="000000"/>
                </a:solidFill>
              </a:rPr>
              <a:t>Without an approved environmental document or reevaluation, environmental certification cannot be issued. </a:t>
            </a:r>
          </a:p>
          <a:p>
            <a:pPr marL="457200" indent="-457200" algn="l">
              <a:buFont typeface="Wingdings" panose="05000000000000000000" pitchFamily="2" charset="2"/>
              <a:buChar char="Ø"/>
            </a:pPr>
            <a:endParaRPr lang="en-US" sz="1400" b="0" dirty="0">
              <a:solidFill>
                <a:srgbClr val="000000"/>
              </a:solidFill>
            </a:endParaRPr>
          </a:p>
          <a:p>
            <a:pPr marL="457200" indent="-457200" algn="l">
              <a:buFont typeface="Wingdings" panose="05000000000000000000" pitchFamily="2" charset="2"/>
              <a:buChar char="Ø"/>
            </a:pPr>
            <a:r>
              <a:rPr lang="en-US" sz="2800" b="0" dirty="0">
                <a:solidFill>
                  <a:srgbClr val="000000"/>
                </a:solidFill>
              </a:rPr>
              <a:t>CST fund authorization requires an environmental certification. </a:t>
            </a:r>
          </a:p>
        </p:txBody>
      </p:sp>
      <p:grpSp>
        <p:nvGrpSpPr>
          <p:cNvPr id="5" name="Group 4">
            <a:extLst>
              <a:ext uri="{FF2B5EF4-FFF2-40B4-BE49-F238E27FC236}">
                <a16:creationId xmlns:a16="http://schemas.microsoft.com/office/drawing/2014/main" id="{2FE09DE6-FE03-24BD-5186-0D9651E3A1D3}"/>
              </a:ext>
            </a:extLst>
          </p:cNvPr>
          <p:cNvGrpSpPr/>
          <p:nvPr/>
        </p:nvGrpSpPr>
        <p:grpSpPr>
          <a:xfrm>
            <a:off x="356898" y="531874"/>
            <a:ext cx="11478204" cy="937094"/>
            <a:chOff x="356898" y="531874"/>
            <a:chExt cx="11478204" cy="937094"/>
          </a:xfrm>
        </p:grpSpPr>
        <p:sp>
          <p:nvSpPr>
            <p:cNvPr id="6" name="Title 1">
              <a:extLst>
                <a:ext uri="{FF2B5EF4-FFF2-40B4-BE49-F238E27FC236}">
                  <a16:creationId xmlns:a16="http://schemas.microsoft.com/office/drawing/2014/main" id="{C9CA90B9-5725-F791-BDD0-C80B6DB6A4CB}"/>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Environmental Process Review</a:t>
              </a:r>
            </a:p>
          </p:txBody>
        </p:sp>
        <p:pic>
          <p:nvPicPr>
            <p:cNvPr id="9" name="Graphic 8" descr="Classroom with solid fill">
              <a:extLst>
                <a:ext uri="{FF2B5EF4-FFF2-40B4-BE49-F238E27FC236}">
                  <a16:creationId xmlns:a16="http://schemas.microsoft.com/office/drawing/2014/main" id="{3A2761E8-9EF3-1B7A-3C2F-06EF522CA4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Tree>
    <p:extLst>
      <p:ext uri="{BB962C8B-B14F-4D97-AF65-F5344CB8AC3E}">
        <p14:creationId xmlns:p14="http://schemas.microsoft.com/office/powerpoint/2010/main" val="1683826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71110" y="487734"/>
            <a:ext cx="7766936" cy="1051668"/>
          </a:xfrm>
        </p:spPr>
        <p:txBody>
          <a:bodyPr anchor="t"/>
          <a:lstStyle/>
          <a:p>
            <a:pPr algn="ctr"/>
            <a:r>
              <a:rPr lang="en-US" sz="3600" dirty="0"/>
              <a:t>Environmental Permits</a:t>
            </a:r>
          </a:p>
        </p:txBody>
      </p:sp>
      <p:graphicFrame>
        <p:nvGraphicFramePr>
          <p:cNvPr id="9" name="Table 8">
            <a:extLst>
              <a:ext uri="{FF2B5EF4-FFF2-40B4-BE49-F238E27FC236}">
                <a16:creationId xmlns:a16="http://schemas.microsoft.com/office/drawing/2014/main" id="{9DD605F1-C1A8-AE75-00C2-37AAF595CD03}"/>
              </a:ext>
            </a:extLst>
          </p:cNvPr>
          <p:cNvGraphicFramePr>
            <a:graphicFrameLocks noGrp="1"/>
          </p:cNvGraphicFramePr>
          <p:nvPr>
            <p:extLst>
              <p:ext uri="{D42A27DB-BD31-4B8C-83A1-F6EECF244321}">
                <p14:modId xmlns:p14="http://schemas.microsoft.com/office/powerpoint/2010/main" val="2361952228"/>
              </p:ext>
            </p:extLst>
          </p:nvPr>
        </p:nvGraphicFramePr>
        <p:xfrm>
          <a:off x="600075" y="1150206"/>
          <a:ext cx="10991850" cy="5447984"/>
        </p:xfrm>
        <a:graphic>
          <a:graphicData uri="http://schemas.openxmlformats.org/drawingml/2006/table">
            <a:tbl>
              <a:tblPr firstRow="1" bandRow="1">
                <a:tableStyleId>{5C22544A-7EE6-4342-B048-85BDC9FD1C3A}</a:tableStyleId>
              </a:tblPr>
              <a:tblGrid>
                <a:gridCol w="3076575">
                  <a:extLst>
                    <a:ext uri="{9D8B030D-6E8A-4147-A177-3AD203B41FA5}">
                      <a16:colId xmlns:a16="http://schemas.microsoft.com/office/drawing/2014/main" val="2220428626"/>
                    </a:ext>
                  </a:extLst>
                </a:gridCol>
                <a:gridCol w="2971800">
                  <a:extLst>
                    <a:ext uri="{9D8B030D-6E8A-4147-A177-3AD203B41FA5}">
                      <a16:colId xmlns:a16="http://schemas.microsoft.com/office/drawing/2014/main" val="4035718583"/>
                    </a:ext>
                  </a:extLst>
                </a:gridCol>
                <a:gridCol w="4943475">
                  <a:extLst>
                    <a:ext uri="{9D8B030D-6E8A-4147-A177-3AD203B41FA5}">
                      <a16:colId xmlns:a16="http://schemas.microsoft.com/office/drawing/2014/main" val="3461293228"/>
                    </a:ext>
                  </a:extLst>
                </a:gridCol>
              </a:tblGrid>
              <a:tr h="1077624">
                <a:tc>
                  <a:txBody>
                    <a:bodyPr/>
                    <a:lstStyle/>
                    <a:p>
                      <a:pPr algn="ctr"/>
                      <a:r>
                        <a:rPr lang="en-US" sz="2400" dirty="0">
                          <a:solidFill>
                            <a:schemeClr val="bg1"/>
                          </a:solidFill>
                        </a:rPr>
                        <a:t>Permit</a:t>
                      </a:r>
                    </a:p>
                  </a:txBody>
                  <a:tcPr anchor="ctr">
                    <a:solidFill>
                      <a:schemeClr val="accent6">
                        <a:lumMod val="50000"/>
                      </a:schemeClr>
                    </a:solidFill>
                  </a:tcPr>
                </a:tc>
                <a:tc>
                  <a:txBody>
                    <a:bodyPr/>
                    <a:lstStyle/>
                    <a:p>
                      <a:pPr algn="ctr"/>
                      <a:r>
                        <a:rPr lang="en-US" sz="2400" dirty="0">
                          <a:solidFill>
                            <a:schemeClr val="bg1"/>
                          </a:solidFill>
                        </a:rPr>
                        <a:t>Agency</a:t>
                      </a:r>
                    </a:p>
                  </a:txBody>
                  <a:tcPr anchor="ctr">
                    <a:solidFill>
                      <a:schemeClr val="accent6">
                        <a:lumMod val="50000"/>
                      </a:schemeClr>
                    </a:solidFill>
                  </a:tcPr>
                </a:tc>
                <a:tc>
                  <a:txBody>
                    <a:bodyPr/>
                    <a:lstStyle/>
                    <a:p>
                      <a:pPr algn="ctr"/>
                      <a:r>
                        <a:rPr lang="en-US" sz="2400" dirty="0">
                          <a:solidFill>
                            <a:schemeClr val="bg1"/>
                          </a:solidFill>
                        </a:rPr>
                        <a:t>Permitted Activity</a:t>
                      </a:r>
                    </a:p>
                  </a:txBody>
                  <a:tcPr anchor="ctr">
                    <a:solidFill>
                      <a:schemeClr val="accent6">
                        <a:lumMod val="50000"/>
                      </a:schemeClr>
                    </a:solidFill>
                  </a:tcPr>
                </a:tc>
                <a:extLst>
                  <a:ext uri="{0D108BD9-81ED-4DB2-BD59-A6C34878D82A}">
                    <a16:rowId xmlns:a16="http://schemas.microsoft.com/office/drawing/2014/main" val="838975652"/>
                  </a:ext>
                </a:extLst>
              </a:tr>
              <a:tr h="1092590">
                <a:tc>
                  <a:txBody>
                    <a:bodyPr/>
                    <a:lstStyle/>
                    <a:p>
                      <a:r>
                        <a:rPr lang="en-US" sz="2000" dirty="0">
                          <a:solidFill>
                            <a:schemeClr val="bg1"/>
                          </a:solidFill>
                        </a:rPr>
                        <a:t>Section 404 of the Clean Water Act</a:t>
                      </a:r>
                    </a:p>
                  </a:txBody>
                  <a:tcPr>
                    <a:solidFill>
                      <a:schemeClr val="accent6">
                        <a:lumMod val="75000"/>
                      </a:schemeClr>
                    </a:solidFill>
                  </a:tcPr>
                </a:tc>
                <a:tc>
                  <a:txBody>
                    <a:bodyPr/>
                    <a:lstStyle/>
                    <a:p>
                      <a:r>
                        <a:rPr lang="en-US" sz="2000" dirty="0">
                          <a:solidFill>
                            <a:schemeClr val="bg1"/>
                          </a:solidFill>
                        </a:rPr>
                        <a:t>US Army Corps of Engineers (USACE)</a:t>
                      </a:r>
                    </a:p>
                  </a:txBody>
                  <a:tcPr>
                    <a:solidFill>
                      <a:schemeClr val="accent6">
                        <a:lumMod val="75000"/>
                      </a:schemeClr>
                    </a:solidFill>
                  </a:tcPr>
                </a:tc>
                <a:tc>
                  <a:txBody>
                    <a:bodyPr/>
                    <a:lstStyle/>
                    <a:p>
                      <a:r>
                        <a:rPr lang="en-US" sz="2000" dirty="0">
                          <a:solidFill>
                            <a:schemeClr val="bg1"/>
                          </a:solidFill>
                        </a:rPr>
                        <a:t>Impacts to waters of the US (wetlands, open waters, &amp; streams)</a:t>
                      </a:r>
                    </a:p>
                  </a:txBody>
                  <a:tcPr>
                    <a:solidFill>
                      <a:schemeClr val="accent6">
                        <a:lumMod val="75000"/>
                      </a:schemeClr>
                    </a:solidFill>
                  </a:tcPr>
                </a:tc>
                <a:extLst>
                  <a:ext uri="{0D108BD9-81ED-4DB2-BD59-A6C34878D82A}">
                    <a16:rowId xmlns:a16="http://schemas.microsoft.com/office/drawing/2014/main" val="2920306541"/>
                  </a:ext>
                </a:extLst>
              </a:tr>
              <a:tr h="1092590">
                <a:tc>
                  <a:txBody>
                    <a:bodyPr/>
                    <a:lstStyle/>
                    <a:p>
                      <a:r>
                        <a:rPr lang="en-US" sz="2000" dirty="0">
                          <a:solidFill>
                            <a:srgbClr val="000000"/>
                          </a:solidFill>
                        </a:rPr>
                        <a:t>Stream Buffer Variance (SBV)</a:t>
                      </a:r>
                    </a:p>
                  </a:txBody>
                  <a:tcPr>
                    <a:solidFill>
                      <a:schemeClr val="accent6">
                        <a:lumMod val="60000"/>
                        <a:lumOff val="40000"/>
                      </a:schemeClr>
                    </a:solidFill>
                  </a:tcPr>
                </a:tc>
                <a:tc>
                  <a:txBody>
                    <a:bodyPr/>
                    <a:lstStyle/>
                    <a:p>
                      <a:r>
                        <a:rPr lang="en-US" sz="2000" dirty="0">
                          <a:solidFill>
                            <a:srgbClr val="000000"/>
                          </a:solidFill>
                        </a:rPr>
                        <a:t>Georgia Environmental Protection Division (GAEPD)</a:t>
                      </a:r>
                    </a:p>
                  </a:txBody>
                  <a:tcPr>
                    <a:solidFill>
                      <a:schemeClr val="accent6">
                        <a:lumMod val="60000"/>
                        <a:lumOff val="40000"/>
                      </a:schemeClr>
                    </a:solidFill>
                  </a:tcPr>
                </a:tc>
                <a:tc>
                  <a:txBody>
                    <a:bodyPr/>
                    <a:lstStyle/>
                    <a:p>
                      <a:r>
                        <a:rPr lang="en-US" sz="2000" dirty="0">
                          <a:solidFill>
                            <a:srgbClr val="000000"/>
                          </a:solidFill>
                        </a:rPr>
                        <a:t>Impacts to state mandated buffers</a:t>
                      </a:r>
                    </a:p>
                  </a:txBody>
                  <a:tcPr>
                    <a:solidFill>
                      <a:schemeClr val="accent6">
                        <a:lumMod val="60000"/>
                        <a:lumOff val="40000"/>
                      </a:schemeClr>
                    </a:solidFill>
                  </a:tcPr>
                </a:tc>
                <a:extLst>
                  <a:ext uri="{0D108BD9-81ED-4DB2-BD59-A6C34878D82A}">
                    <a16:rowId xmlns:a16="http://schemas.microsoft.com/office/drawing/2014/main" val="1577313033"/>
                  </a:ext>
                </a:extLst>
              </a:tr>
              <a:tr h="1092590">
                <a:tc>
                  <a:txBody>
                    <a:bodyPr/>
                    <a:lstStyle/>
                    <a:p>
                      <a:r>
                        <a:rPr lang="en-US" sz="2000" dirty="0">
                          <a:solidFill>
                            <a:srgbClr val="000000"/>
                          </a:solidFill>
                        </a:rPr>
                        <a:t>Section 408 of the Rivers &amp; Harbors Act</a:t>
                      </a:r>
                    </a:p>
                  </a:txBody>
                  <a:tcPr>
                    <a:solidFill>
                      <a:schemeClr val="accent6">
                        <a:lumMod val="40000"/>
                        <a:lumOff val="60000"/>
                      </a:schemeClr>
                    </a:solidFill>
                  </a:tcPr>
                </a:tc>
                <a:tc>
                  <a:txBody>
                    <a:bodyPr/>
                    <a:lstStyle/>
                    <a:p>
                      <a:r>
                        <a:rPr lang="en-US" sz="2000" dirty="0">
                          <a:solidFill>
                            <a:srgbClr val="000000"/>
                          </a:solidFill>
                        </a:rPr>
                        <a:t>USACE</a:t>
                      </a:r>
                    </a:p>
                  </a:txBody>
                  <a:tcPr>
                    <a:solidFill>
                      <a:schemeClr val="accent6">
                        <a:lumMod val="40000"/>
                        <a:lumOff val="60000"/>
                      </a:schemeClr>
                    </a:solidFill>
                  </a:tcPr>
                </a:tc>
                <a:tc>
                  <a:txBody>
                    <a:bodyPr/>
                    <a:lstStyle/>
                    <a:p>
                      <a:r>
                        <a:rPr lang="en-US" sz="2000" dirty="0">
                          <a:solidFill>
                            <a:srgbClr val="000000"/>
                          </a:solidFill>
                        </a:rPr>
                        <a:t>Impacts to USACE owned-land</a:t>
                      </a:r>
                    </a:p>
                  </a:txBody>
                  <a:tcPr>
                    <a:solidFill>
                      <a:schemeClr val="accent6">
                        <a:lumMod val="40000"/>
                        <a:lumOff val="60000"/>
                      </a:schemeClr>
                    </a:solidFill>
                  </a:tcPr>
                </a:tc>
                <a:extLst>
                  <a:ext uri="{0D108BD9-81ED-4DB2-BD59-A6C34878D82A}">
                    <a16:rowId xmlns:a16="http://schemas.microsoft.com/office/drawing/2014/main" val="1648674376"/>
                  </a:ext>
                </a:extLst>
              </a:tr>
              <a:tr h="1092590">
                <a:tc>
                  <a:txBody>
                    <a:bodyPr/>
                    <a:lstStyle/>
                    <a:p>
                      <a:r>
                        <a:rPr lang="en-US" sz="2000" dirty="0">
                          <a:solidFill>
                            <a:srgbClr val="000000"/>
                          </a:solidFill>
                        </a:rPr>
                        <a:t>Section 26a of TVA</a:t>
                      </a:r>
                    </a:p>
                  </a:txBody>
                  <a:tcPr>
                    <a:solidFill>
                      <a:schemeClr val="accent6">
                        <a:lumMod val="20000"/>
                        <a:lumOff val="80000"/>
                      </a:schemeClr>
                    </a:solidFill>
                  </a:tcPr>
                </a:tc>
                <a:tc>
                  <a:txBody>
                    <a:bodyPr/>
                    <a:lstStyle/>
                    <a:p>
                      <a:r>
                        <a:rPr lang="en-US" sz="2000" dirty="0">
                          <a:solidFill>
                            <a:srgbClr val="000000"/>
                          </a:solidFill>
                        </a:rPr>
                        <a:t>Tennessee Valley Authority Act (TVA)</a:t>
                      </a:r>
                    </a:p>
                  </a:txBody>
                  <a:tcPr>
                    <a:solidFill>
                      <a:schemeClr val="accent6">
                        <a:lumMod val="20000"/>
                        <a:lumOff val="80000"/>
                      </a:schemeClr>
                    </a:solidFill>
                  </a:tcPr>
                </a:tc>
                <a:tc>
                  <a:txBody>
                    <a:bodyPr/>
                    <a:lstStyle/>
                    <a:p>
                      <a:r>
                        <a:rPr lang="en-US" sz="2000" dirty="0">
                          <a:solidFill>
                            <a:srgbClr val="000000"/>
                          </a:solidFill>
                        </a:rPr>
                        <a:t>Impacts to Tennessee River, its floodplain, or its tributaries</a:t>
                      </a:r>
                    </a:p>
                  </a:txBody>
                  <a:tcPr>
                    <a:solidFill>
                      <a:schemeClr val="accent6">
                        <a:lumMod val="20000"/>
                        <a:lumOff val="80000"/>
                      </a:schemeClr>
                    </a:solidFill>
                  </a:tcPr>
                </a:tc>
                <a:extLst>
                  <a:ext uri="{0D108BD9-81ED-4DB2-BD59-A6C34878D82A}">
                    <a16:rowId xmlns:a16="http://schemas.microsoft.com/office/drawing/2014/main" val="892619921"/>
                  </a:ext>
                </a:extLst>
              </a:tr>
            </a:tbl>
          </a:graphicData>
        </a:graphic>
      </p:graphicFrame>
    </p:spTree>
    <p:extLst>
      <p:ext uri="{BB962C8B-B14F-4D97-AF65-F5344CB8AC3E}">
        <p14:creationId xmlns:p14="http://schemas.microsoft.com/office/powerpoint/2010/main" val="26005010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91F9B-4058-6919-E454-A5F01E80AE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BE8AEB-D162-0C81-DD69-1AB49F76619E}"/>
              </a:ext>
            </a:extLst>
          </p:cNvPr>
          <p:cNvSpPr>
            <a:spLocks noGrp="1"/>
          </p:cNvSpPr>
          <p:nvPr>
            <p:ph type="ctrTitle"/>
          </p:nvPr>
        </p:nvSpPr>
        <p:spPr>
          <a:xfrm>
            <a:off x="2688610" y="627434"/>
            <a:ext cx="7766936" cy="1051668"/>
          </a:xfrm>
        </p:spPr>
        <p:txBody>
          <a:bodyPr anchor="t"/>
          <a:lstStyle/>
          <a:p>
            <a:pPr algn="ctr"/>
            <a:r>
              <a:rPr lang="en-US" sz="3600" dirty="0"/>
              <a:t>Environmental Regulations </a:t>
            </a:r>
          </a:p>
        </p:txBody>
      </p:sp>
      <p:graphicFrame>
        <p:nvGraphicFramePr>
          <p:cNvPr id="3" name="Table 2">
            <a:extLst>
              <a:ext uri="{FF2B5EF4-FFF2-40B4-BE49-F238E27FC236}">
                <a16:creationId xmlns:a16="http://schemas.microsoft.com/office/drawing/2014/main" id="{26053B1A-2939-CAF1-3A6F-006415DDE4A5}"/>
              </a:ext>
            </a:extLst>
          </p:cNvPr>
          <p:cNvGraphicFramePr>
            <a:graphicFrameLocks noGrp="1"/>
          </p:cNvGraphicFramePr>
          <p:nvPr>
            <p:extLst>
              <p:ext uri="{D42A27DB-BD31-4B8C-83A1-F6EECF244321}">
                <p14:modId xmlns:p14="http://schemas.microsoft.com/office/powerpoint/2010/main" val="4178283518"/>
              </p:ext>
            </p:extLst>
          </p:nvPr>
        </p:nvGraphicFramePr>
        <p:xfrm>
          <a:off x="342900" y="1447800"/>
          <a:ext cx="11506200" cy="5085080"/>
        </p:xfrm>
        <a:graphic>
          <a:graphicData uri="http://schemas.openxmlformats.org/drawingml/2006/table">
            <a:tbl>
              <a:tblPr firstRow="1" bandRow="1">
                <a:tableStyleId>{5C22544A-7EE6-4342-B048-85BDC9FD1C3A}</a:tableStyleId>
              </a:tblPr>
              <a:tblGrid>
                <a:gridCol w="3302000">
                  <a:extLst>
                    <a:ext uri="{9D8B030D-6E8A-4147-A177-3AD203B41FA5}">
                      <a16:colId xmlns:a16="http://schemas.microsoft.com/office/drawing/2014/main" val="3968335490"/>
                    </a:ext>
                  </a:extLst>
                </a:gridCol>
                <a:gridCol w="3619500">
                  <a:extLst>
                    <a:ext uri="{9D8B030D-6E8A-4147-A177-3AD203B41FA5}">
                      <a16:colId xmlns:a16="http://schemas.microsoft.com/office/drawing/2014/main" val="3293534785"/>
                    </a:ext>
                  </a:extLst>
                </a:gridCol>
                <a:gridCol w="4584700">
                  <a:extLst>
                    <a:ext uri="{9D8B030D-6E8A-4147-A177-3AD203B41FA5}">
                      <a16:colId xmlns:a16="http://schemas.microsoft.com/office/drawing/2014/main" val="780298598"/>
                    </a:ext>
                  </a:extLst>
                </a:gridCol>
              </a:tblGrid>
              <a:tr h="939800">
                <a:tc>
                  <a:txBody>
                    <a:bodyPr/>
                    <a:lstStyle/>
                    <a:p>
                      <a:pPr algn="ctr"/>
                      <a:r>
                        <a:rPr lang="en-US" sz="2400" dirty="0">
                          <a:solidFill>
                            <a:schemeClr val="bg1"/>
                          </a:solidFill>
                        </a:rPr>
                        <a:t>Permit</a:t>
                      </a:r>
                    </a:p>
                  </a:txBody>
                  <a:tcPr anchor="ctr">
                    <a:solidFill>
                      <a:schemeClr val="tx1">
                        <a:lumMod val="50000"/>
                      </a:schemeClr>
                    </a:solidFill>
                  </a:tcPr>
                </a:tc>
                <a:tc>
                  <a:txBody>
                    <a:bodyPr/>
                    <a:lstStyle/>
                    <a:p>
                      <a:pPr algn="ctr"/>
                      <a:r>
                        <a:rPr lang="en-US" sz="2400" dirty="0">
                          <a:solidFill>
                            <a:schemeClr val="bg1"/>
                          </a:solidFill>
                        </a:rPr>
                        <a:t>Agency</a:t>
                      </a:r>
                    </a:p>
                  </a:txBody>
                  <a:tcPr anchor="ctr">
                    <a:solidFill>
                      <a:schemeClr val="tx1">
                        <a:lumMod val="50000"/>
                      </a:schemeClr>
                    </a:solidFill>
                  </a:tcPr>
                </a:tc>
                <a:tc>
                  <a:txBody>
                    <a:bodyPr/>
                    <a:lstStyle/>
                    <a:p>
                      <a:pPr algn="ctr"/>
                      <a:r>
                        <a:rPr lang="en-US" sz="2400" dirty="0">
                          <a:solidFill>
                            <a:schemeClr val="bg1"/>
                          </a:solidFill>
                        </a:rPr>
                        <a:t>Permitted Activity</a:t>
                      </a:r>
                    </a:p>
                  </a:txBody>
                  <a:tcPr anchor="ctr">
                    <a:solidFill>
                      <a:schemeClr val="tx1">
                        <a:lumMod val="50000"/>
                      </a:schemeClr>
                    </a:solidFill>
                  </a:tcPr>
                </a:tc>
                <a:extLst>
                  <a:ext uri="{0D108BD9-81ED-4DB2-BD59-A6C34878D82A}">
                    <a16:rowId xmlns:a16="http://schemas.microsoft.com/office/drawing/2014/main" val="3409987179"/>
                  </a:ext>
                </a:extLst>
              </a:tr>
              <a:tr h="1807633">
                <a:tc>
                  <a:txBody>
                    <a:bodyPr/>
                    <a:lstStyle/>
                    <a:p>
                      <a:r>
                        <a:rPr lang="en-US" sz="2000" dirty="0">
                          <a:solidFill>
                            <a:schemeClr val="bg1"/>
                          </a:solidFill>
                        </a:rPr>
                        <a:t>Section 4(f) of the US Department of Transportation Act of 1966</a:t>
                      </a:r>
                    </a:p>
                  </a:txBody>
                  <a:tcPr>
                    <a:solidFill>
                      <a:schemeClr val="tx1">
                        <a:lumMod val="75000"/>
                      </a:schemeClr>
                    </a:solidFill>
                  </a:tcPr>
                </a:tc>
                <a:tc>
                  <a:txBody>
                    <a:bodyPr/>
                    <a:lstStyle/>
                    <a:p>
                      <a:r>
                        <a:rPr lang="en-US" sz="2000" dirty="0">
                          <a:solidFill>
                            <a:schemeClr val="bg1"/>
                          </a:solidFill>
                        </a:rPr>
                        <a:t>Federal Highway Administration (FHWA)</a:t>
                      </a:r>
                    </a:p>
                  </a:txBody>
                  <a:tcPr>
                    <a:solidFill>
                      <a:schemeClr val="tx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rPr>
                        <a:t>Publicly owned parks and recreation lands, wildlife and waterfowl refuges, and any public or private historic site listed or eligible for listing on the National Register of Historic Places. </a:t>
                      </a:r>
                    </a:p>
                    <a:p>
                      <a:endParaRPr lang="en-US" sz="2000" dirty="0">
                        <a:solidFill>
                          <a:schemeClr val="bg1"/>
                        </a:solidFill>
                      </a:endParaRPr>
                    </a:p>
                  </a:txBody>
                  <a:tcPr>
                    <a:solidFill>
                      <a:schemeClr val="tx1">
                        <a:lumMod val="75000"/>
                      </a:schemeClr>
                    </a:solidFill>
                  </a:tcPr>
                </a:tc>
                <a:extLst>
                  <a:ext uri="{0D108BD9-81ED-4DB2-BD59-A6C34878D82A}">
                    <a16:rowId xmlns:a16="http://schemas.microsoft.com/office/drawing/2014/main" val="2961604040"/>
                  </a:ext>
                </a:extLst>
              </a:tr>
              <a:tr h="18076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rPr>
                        <a:t>Section 106 of the National Historic Preservation Act of 1966</a:t>
                      </a:r>
                    </a:p>
                    <a:p>
                      <a:endParaRPr lang="en-US" sz="2000" dirty="0">
                        <a:solidFill>
                          <a:schemeClr val="bg1"/>
                        </a:solidFill>
                      </a:endParaRPr>
                    </a:p>
                  </a:txBody>
                  <a:tcPr>
                    <a:solidFill>
                      <a:schemeClr val="tx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rPr>
                        <a:t>Coordination between FHWA, SHPO, tribal historic preservation office (THPO); and other project specific  consulting parties </a:t>
                      </a:r>
                    </a:p>
                    <a:p>
                      <a:endParaRPr lang="en-US" sz="2000" dirty="0">
                        <a:solidFill>
                          <a:schemeClr val="bg1"/>
                        </a:solidFill>
                      </a:endParaRPr>
                    </a:p>
                  </a:txBody>
                  <a:tcPr>
                    <a:solidFill>
                      <a:schemeClr val="tx1">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bg1"/>
                          </a:solidFill>
                        </a:rPr>
                        <a:t>Identifies and assesses the effects of a listed and eligible historic properties (buildings, structures, archaeological sites, districts, and landscapes) including public views and concerns about preservation.</a:t>
                      </a:r>
                    </a:p>
                    <a:p>
                      <a:endParaRPr lang="en-US" sz="2000" dirty="0">
                        <a:solidFill>
                          <a:schemeClr val="bg1"/>
                        </a:solidFill>
                      </a:endParaRPr>
                    </a:p>
                  </a:txBody>
                  <a:tcPr>
                    <a:solidFill>
                      <a:schemeClr val="tx1">
                        <a:lumMod val="60000"/>
                        <a:lumOff val="40000"/>
                      </a:schemeClr>
                    </a:solidFill>
                  </a:tcPr>
                </a:tc>
                <a:extLst>
                  <a:ext uri="{0D108BD9-81ED-4DB2-BD59-A6C34878D82A}">
                    <a16:rowId xmlns:a16="http://schemas.microsoft.com/office/drawing/2014/main" val="717416488"/>
                  </a:ext>
                </a:extLst>
              </a:tr>
            </a:tbl>
          </a:graphicData>
        </a:graphic>
      </p:graphicFrame>
    </p:spTree>
    <p:extLst>
      <p:ext uri="{BB962C8B-B14F-4D97-AF65-F5344CB8AC3E}">
        <p14:creationId xmlns:p14="http://schemas.microsoft.com/office/powerpoint/2010/main" val="16310428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62297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529644-0998-E683-20B3-513E0A18B70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427F62-65C2-FC5B-07FA-F1CC9B8DBFE4}"/>
              </a:ext>
            </a:extLst>
          </p:cNvPr>
          <p:cNvSpPr>
            <a:spLocks noGrp="1"/>
          </p:cNvSpPr>
          <p:nvPr>
            <p:ph idx="1"/>
          </p:nvPr>
        </p:nvSpPr>
        <p:spPr>
          <a:xfrm>
            <a:off x="356898" y="1605280"/>
            <a:ext cx="11652222" cy="5130799"/>
          </a:xfrm>
        </p:spPr>
        <p:txBody>
          <a:bodyPr>
            <a:noAutofit/>
          </a:bodyPr>
          <a:lstStyle/>
          <a:p>
            <a:pPr algn="l"/>
            <a:r>
              <a:rPr lang="en-US" sz="3200" dirty="0">
                <a:solidFill>
                  <a:srgbClr val="000000"/>
                </a:solidFill>
              </a:rPr>
              <a:t>Which statement is not true about NEPA?</a:t>
            </a:r>
          </a:p>
          <a:p>
            <a:pPr marL="0" indent="0" algn="l">
              <a:buNone/>
            </a:pPr>
            <a:endParaRPr lang="en-US" sz="2800" b="0" dirty="0">
              <a:solidFill>
                <a:srgbClr val="000000"/>
              </a:solidFill>
            </a:endParaRPr>
          </a:p>
          <a:p>
            <a:pPr marL="512763" indent="-512763" algn="l">
              <a:buClr>
                <a:schemeClr val="bg1"/>
              </a:buClr>
            </a:pPr>
            <a:r>
              <a:rPr lang="en-US" sz="2800" b="0" dirty="0">
                <a:solidFill>
                  <a:srgbClr val="000000"/>
                </a:solidFill>
              </a:rPr>
              <a:t>A.  It is needed to document the results (i.e. decisions) related to the environmental process.</a:t>
            </a:r>
          </a:p>
          <a:p>
            <a:pPr marL="514350" indent="-514350" algn="l">
              <a:buClr>
                <a:schemeClr val="bg1"/>
              </a:buClr>
              <a:buAutoNum type="alphaUcPeriod"/>
            </a:pPr>
            <a:endParaRPr lang="en-US" sz="1400" b="0" dirty="0">
              <a:solidFill>
                <a:srgbClr val="000000"/>
              </a:solidFill>
            </a:endParaRPr>
          </a:p>
          <a:p>
            <a:pPr marL="573088" indent="-573088" algn="l">
              <a:buClr>
                <a:schemeClr val="bg1"/>
              </a:buClr>
            </a:pPr>
            <a:r>
              <a:rPr lang="en-US" sz="2800" b="0" dirty="0">
                <a:solidFill>
                  <a:srgbClr val="000000"/>
                </a:solidFill>
              </a:rPr>
              <a:t>B.  NEPA stands for the National Environmental Policy Act. </a:t>
            </a:r>
          </a:p>
          <a:p>
            <a:pPr marL="514350" indent="-514350" algn="l">
              <a:buClr>
                <a:schemeClr val="bg1"/>
              </a:buClr>
              <a:buAutoNum type="alphaUcPeriod"/>
            </a:pPr>
            <a:endParaRPr lang="en-US" sz="1400" b="0" dirty="0">
              <a:solidFill>
                <a:srgbClr val="000000"/>
              </a:solidFill>
            </a:endParaRPr>
          </a:p>
          <a:p>
            <a:pPr marL="573088" indent="-573088" algn="l">
              <a:buClr>
                <a:schemeClr val="bg1"/>
              </a:buClr>
            </a:pPr>
            <a:r>
              <a:rPr lang="en-US" sz="2800" b="0" dirty="0">
                <a:solidFill>
                  <a:srgbClr val="000000"/>
                </a:solidFill>
              </a:rPr>
              <a:t>C.  It is required for projects that involve federal funds or want to maintain eligibility for federal funds.</a:t>
            </a:r>
          </a:p>
          <a:p>
            <a:pPr marL="573088" indent="-573088" algn="l">
              <a:buClr>
                <a:schemeClr val="bg1"/>
              </a:buClr>
              <a:buAutoNum type="alphaUcPeriod" startAt="3"/>
            </a:pPr>
            <a:endParaRPr lang="en-US" sz="1400" b="0" dirty="0">
              <a:solidFill>
                <a:srgbClr val="000000"/>
              </a:solidFill>
            </a:endParaRPr>
          </a:p>
          <a:p>
            <a:pPr marL="0" indent="0" algn="l">
              <a:buClr>
                <a:schemeClr val="bg1"/>
              </a:buClr>
              <a:buNone/>
            </a:pPr>
            <a:r>
              <a:rPr lang="en-US" sz="2800" b="0" dirty="0">
                <a:solidFill>
                  <a:srgbClr val="000000"/>
                </a:solidFill>
              </a:rPr>
              <a:t>D. It is required on all GDOT projects.</a:t>
            </a:r>
          </a:p>
        </p:txBody>
      </p:sp>
      <p:grpSp>
        <p:nvGrpSpPr>
          <p:cNvPr id="7" name="Group 6">
            <a:extLst>
              <a:ext uri="{FF2B5EF4-FFF2-40B4-BE49-F238E27FC236}">
                <a16:creationId xmlns:a16="http://schemas.microsoft.com/office/drawing/2014/main" id="{1665B2E5-ECBC-AE9D-EE7C-91CA114786CD}"/>
              </a:ext>
            </a:extLst>
          </p:cNvPr>
          <p:cNvGrpSpPr/>
          <p:nvPr/>
        </p:nvGrpSpPr>
        <p:grpSpPr>
          <a:xfrm>
            <a:off x="356898" y="531874"/>
            <a:ext cx="11478204" cy="937094"/>
            <a:chOff x="356898" y="531874"/>
            <a:chExt cx="11478204" cy="937094"/>
          </a:xfrm>
        </p:grpSpPr>
        <p:sp>
          <p:nvSpPr>
            <p:cNvPr id="8" name="Title 1">
              <a:extLst>
                <a:ext uri="{FF2B5EF4-FFF2-40B4-BE49-F238E27FC236}">
                  <a16:creationId xmlns:a16="http://schemas.microsoft.com/office/drawing/2014/main" id="{9213D303-708B-F995-2D61-358CFF19887A}"/>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NEPA Review of Part 1 </a:t>
              </a:r>
            </a:p>
          </p:txBody>
        </p:sp>
        <p:pic>
          <p:nvPicPr>
            <p:cNvPr id="9" name="Graphic 8" descr="Classroom with solid fill">
              <a:extLst>
                <a:ext uri="{FF2B5EF4-FFF2-40B4-BE49-F238E27FC236}">
                  <a16:creationId xmlns:a16="http://schemas.microsoft.com/office/drawing/2014/main" id="{3C54FA76-A671-E4F0-48FD-24D81C1F6C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Tree>
    <p:extLst>
      <p:ext uri="{BB962C8B-B14F-4D97-AF65-F5344CB8AC3E}">
        <p14:creationId xmlns:p14="http://schemas.microsoft.com/office/powerpoint/2010/main" val="2739824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8" end="8"/>
                                            </p:txEl>
                                          </p:spTgt>
                                        </p:tgtEl>
                                        <p:attrNameLst>
                                          <p:attrName>style.color</p:attrName>
                                        </p:attrNameLst>
                                      </p:cBhvr>
                                      <p:to>
                                        <a:srgbClr val="F0B31D"/>
                                      </p:to>
                                    </p:animClr>
                                    <p:animClr clrSpc="rgb" dir="cw">
                                      <p:cBhvr>
                                        <p:cTn id="7" dur="500" fill="hold"/>
                                        <p:tgtEl>
                                          <p:spTgt spid="3">
                                            <p:txEl>
                                              <p:pRg st="8" end="8"/>
                                            </p:txEl>
                                          </p:spTgt>
                                        </p:tgtEl>
                                        <p:attrNameLst>
                                          <p:attrName>fillcolor</p:attrName>
                                        </p:attrNameLst>
                                      </p:cBhvr>
                                      <p:to>
                                        <a:srgbClr val="F0B31D"/>
                                      </p:to>
                                    </p:animClr>
                                    <p:set>
                                      <p:cBhvr>
                                        <p:cTn id="8" dur="500" fill="hold"/>
                                        <p:tgtEl>
                                          <p:spTgt spid="3">
                                            <p:txEl>
                                              <p:pRg st="8" end="8"/>
                                            </p:txEl>
                                          </p:spTgt>
                                        </p:tgtEl>
                                        <p:attrNameLst>
                                          <p:attrName>fill.type</p:attrName>
                                        </p:attrNameLst>
                                      </p:cBhvr>
                                      <p:to>
                                        <p:strVal val="solid"/>
                                      </p:to>
                                    </p:set>
                                    <p:set>
                                      <p:cBhvr>
                                        <p:cTn id="9" dur="500" fill="hold"/>
                                        <p:tgtEl>
                                          <p:spTgt spid="3">
                                            <p:txEl>
                                              <p:pRg st="8" end="8"/>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F4095-1043-E533-E536-6266D0A43B0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B74628-18B6-E972-D7EF-8D9C5B54C277}"/>
              </a:ext>
            </a:extLst>
          </p:cNvPr>
          <p:cNvSpPr>
            <a:spLocks noGrp="1"/>
          </p:cNvSpPr>
          <p:nvPr>
            <p:ph idx="1"/>
          </p:nvPr>
        </p:nvSpPr>
        <p:spPr>
          <a:xfrm>
            <a:off x="438364" y="1727201"/>
            <a:ext cx="11157769" cy="5130799"/>
          </a:xfrm>
        </p:spPr>
        <p:txBody>
          <a:bodyPr>
            <a:noAutofit/>
          </a:bodyPr>
          <a:lstStyle/>
          <a:p>
            <a:pPr algn="l"/>
            <a:r>
              <a:rPr lang="en-US" sz="3200" dirty="0">
                <a:solidFill>
                  <a:srgbClr val="000000"/>
                </a:solidFill>
              </a:rPr>
              <a:t>Which is the correct order for the environmental special studies process?</a:t>
            </a:r>
          </a:p>
          <a:p>
            <a:pPr marL="0" indent="0" algn="l">
              <a:buNone/>
            </a:pPr>
            <a:endParaRPr lang="en-US" sz="2800" b="0" dirty="0">
              <a:solidFill>
                <a:srgbClr val="000000"/>
              </a:solidFill>
            </a:endParaRPr>
          </a:p>
          <a:p>
            <a:pPr algn="l">
              <a:buClr>
                <a:schemeClr val="bg1"/>
              </a:buClr>
            </a:pPr>
            <a:r>
              <a:rPr lang="en-US" sz="2800" b="0" dirty="0">
                <a:solidFill>
                  <a:srgbClr val="000000"/>
                </a:solidFill>
              </a:rPr>
              <a:t>A.  Field work, technical studies reports, resource ID reports, A3M</a:t>
            </a:r>
          </a:p>
          <a:p>
            <a:pPr marL="514350" indent="-514350" algn="l">
              <a:buClr>
                <a:schemeClr val="bg1"/>
              </a:buClr>
              <a:buAutoNum type="alphaUcPeriod"/>
            </a:pPr>
            <a:endParaRPr lang="en-US" sz="1400" b="0" dirty="0">
              <a:solidFill>
                <a:srgbClr val="000000"/>
              </a:solidFill>
            </a:endParaRPr>
          </a:p>
          <a:p>
            <a:pPr algn="l">
              <a:buClr>
                <a:schemeClr val="bg1"/>
              </a:buClr>
            </a:pPr>
            <a:r>
              <a:rPr lang="en-US" sz="2800" b="0" dirty="0">
                <a:solidFill>
                  <a:srgbClr val="000000"/>
                </a:solidFill>
              </a:rPr>
              <a:t>B.  Resource ID reports, field work, A3M , technical studies reports</a:t>
            </a:r>
          </a:p>
          <a:p>
            <a:pPr marL="514350" indent="-514350" algn="l">
              <a:buClr>
                <a:schemeClr val="bg1"/>
              </a:buClr>
              <a:buAutoNum type="alphaUcPeriod"/>
            </a:pPr>
            <a:endParaRPr lang="en-US" sz="1400" b="0" dirty="0">
              <a:solidFill>
                <a:srgbClr val="000000"/>
              </a:solidFill>
            </a:endParaRPr>
          </a:p>
          <a:p>
            <a:pPr algn="l">
              <a:buClr>
                <a:schemeClr val="bg1"/>
              </a:buClr>
            </a:pPr>
            <a:r>
              <a:rPr lang="en-US" sz="2800" b="0" dirty="0">
                <a:solidFill>
                  <a:srgbClr val="000000"/>
                </a:solidFill>
              </a:rPr>
              <a:t>C.  Field work, A3M, resource ID reports, technical studies reports</a:t>
            </a:r>
          </a:p>
          <a:p>
            <a:pPr marL="514350" indent="-514350" algn="l">
              <a:buClr>
                <a:schemeClr val="bg1"/>
              </a:buClr>
              <a:buAutoNum type="alphaUcPeriod" startAt="3"/>
            </a:pPr>
            <a:endParaRPr lang="en-US" sz="1400" b="0" dirty="0">
              <a:solidFill>
                <a:srgbClr val="000000"/>
              </a:solidFill>
            </a:endParaRPr>
          </a:p>
          <a:p>
            <a:pPr marL="403225" indent="-403225" algn="l">
              <a:buClr>
                <a:schemeClr val="bg1"/>
              </a:buClr>
              <a:buNone/>
            </a:pPr>
            <a:r>
              <a:rPr lang="en-US" sz="2800" b="0" dirty="0">
                <a:solidFill>
                  <a:srgbClr val="000000"/>
                </a:solidFill>
              </a:rPr>
              <a:t>D. Field work, resource ID reports, A3M, technical studies reports</a:t>
            </a:r>
          </a:p>
        </p:txBody>
      </p:sp>
      <p:sp>
        <p:nvSpPr>
          <p:cNvPr id="6" name="Oval 5">
            <a:extLst>
              <a:ext uri="{FF2B5EF4-FFF2-40B4-BE49-F238E27FC236}">
                <a16:creationId xmlns:a16="http://schemas.microsoft.com/office/drawing/2014/main" id="{83E21B37-C317-DA24-1019-D192D30849A3}"/>
              </a:ext>
            </a:extLst>
          </p:cNvPr>
          <p:cNvSpPr/>
          <p:nvPr/>
        </p:nvSpPr>
        <p:spPr>
          <a:xfrm>
            <a:off x="695048" y="3897086"/>
            <a:ext cx="1309133" cy="1458686"/>
          </a:xfrm>
          <a:prstGeom prst="ellipse">
            <a:avLst/>
          </a:prstGeom>
          <a:ln>
            <a:solidFill>
              <a:srgbClr val="00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solidFill>
                  <a:srgbClr val="000000"/>
                </a:solidFill>
              </a:rPr>
              <a:t>Field Work</a:t>
            </a:r>
          </a:p>
        </p:txBody>
      </p:sp>
      <p:sp>
        <p:nvSpPr>
          <p:cNvPr id="7" name="Arrow: Right 6">
            <a:extLst>
              <a:ext uri="{FF2B5EF4-FFF2-40B4-BE49-F238E27FC236}">
                <a16:creationId xmlns:a16="http://schemas.microsoft.com/office/drawing/2014/main" id="{F4A523C4-EB4C-5545-AD1C-344976F3C93F}"/>
              </a:ext>
            </a:extLst>
          </p:cNvPr>
          <p:cNvSpPr/>
          <p:nvPr/>
        </p:nvSpPr>
        <p:spPr>
          <a:xfrm>
            <a:off x="2091261" y="4506686"/>
            <a:ext cx="957943" cy="489857"/>
          </a:xfrm>
          <a:prstGeom prst="rightArrow">
            <a:avLst/>
          </a:prstGeom>
          <a:solidFill>
            <a:schemeClr val="bg1"/>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8" name="Rectangle: Rounded Corners 7">
            <a:extLst>
              <a:ext uri="{FF2B5EF4-FFF2-40B4-BE49-F238E27FC236}">
                <a16:creationId xmlns:a16="http://schemas.microsoft.com/office/drawing/2014/main" id="{3035C3C0-AE38-704C-EBD4-870C218A06D6}"/>
              </a:ext>
            </a:extLst>
          </p:cNvPr>
          <p:cNvSpPr/>
          <p:nvPr/>
        </p:nvSpPr>
        <p:spPr>
          <a:xfrm>
            <a:off x="3070978" y="4071257"/>
            <a:ext cx="1653422" cy="1284515"/>
          </a:xfrm>
          <a:prstGeom prst="roundRect">
            <a:avLst/>
          </a:prstGeom>
          <a:solidFill>
            <a:schemeClr val="bg1"/>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rPr>
              <a:t>Resource ID reports</a:t>
            </a:r>
          </a:p>
        </p:txBody>
      </p:sp>
      <p:sp>
        <p:nvSpPr>
          <p:cNvPr id="9" name="Arrow: Right 8">
            <a:extLst>
              <a:ext uri="{FF2B5EF4-FFF2-40B4-BE49-F238E27FC236}">
                <a16:creationId xmlns:a16="http://schemas.microsoft.com/office/drawing/2014/main" id="{763467B4-BBCF-7C31-FD53-679791AF8602}"/>
              </a:ext>
            </a:extLst>
          </p:cNvPr>
          <p:cNvSpPr/>
          <p:nvPr/>
        </p:nvSpPr>
        <p:spPr>
          <a:xfrm>
            <a:off x="4823579" y="4506686"/>
            <a:ext cx="957943" cy="489857"/>
          </a:xfrm>
          <a:prstGeom prst="rightArrow">
            <a:avLst/>
          </a:prstGeom>
          <a:solidFill>
            <a:schemeClr val="bg1"/>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0" name="Isosceles Triangle 9">
            <a:extLst>
              <a:ext uri="{FF2B5EF4-FFF2-40B4-BE49-F238E27FC236}">
                <a16:creationId xmlns:a16="http://schemas.microsoft.com/office/drawing/2014/main" id="{171E4011-1ADA-49B1-C415-93D015898EDF}"/>
              </a:ext>
            </a:extLst>
          </p:cNvPr>
          <p:cNvSpPr/>
          <p:nvPr/>
        </p:nvSpPr>
        <p:spPr>
          <a:xfrm>
            <a:off x="5704117" y="3701144"/>
            <a:ext cx="1763485" cy="1654628"/>
          </a:xfrm>
          <a:prstGeom prst="triangle">
            <a:avLst/>
          </a:prstGeom>
          <a:solidFill>
            <a:schemeClr val="bg1"/>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rPr>
              <a:t>A3M</a:t>
            </a:r>
          </a:p>
        </p:txBody>
      </p:sp>
      <p:sp>
        <p:nvSpPr>
          <p:cNvPr id="11" name="Arrow: Right 10">
            <a:extLst>
              <a:ext uri="{FF2B5EF4-FFF2-40B4-BE49-F238E27FC236}">
                <a16:creationId xmlns:a16="http://schemas.microsoft.com/office/drawing/2014/main" id="{2EA8C7A6-BA55-D7B4-FA38-79F3F8776A7B}"/>
              </a:ext>
            </a:extLst>
          </p:cNvPr>
          <p:cNvSpPr/>
          <p:nvPr/>
        </p:nvSpPr>
        <p:spPr>
          <a:xfrm>
            <a:off x="7390197" y="4572000"/>
            <a:ext cx="957943" cy="489857"/>
          </a:xfrm>
          <a:prstGeom prst="rightArrow">
            <a:avLst/>
          </a:prstGeom>
          <a:solidFill>
            <a:schemeClr val="bg1"/>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endParaRPr>
          </a:p>
        </p:txBody>
      </p:sp>
      <p:sp>
        <p:nvSpPr>
          <p:cNvPr id="12" name="Rectangle: Rounded Corners 11">
            <a:extLst>
              <a:ext uri="{FF2B5EF4-FFF2-40B4-BE49-F238E27FC236}">
                <a16:creationId xmlns:a16="http://schemas.microsoft.com/office/drawing/2014/main" id="{B328D53F-3D2C-73A1-19F0-7248F3C839FA}"/>
              </a:ext>
            </a:extLst>
          </p:cNvPr>
          <p:cNvSpPr/>
          <p:nvPr/>
        </p:nvSpPr>
        <p:spPr>
          <a:xfrm>
            <a:off x="8534399" y="4109356"/>
            <a:ext cx="1654629" cy="1284515"/>
          </a:xfrm>
          <a:prstGeom prst="roundRect">
            <a:avLst/>
          </a:prstGeom>
          <a:solidFill>
            <a:schemeClr val="bg1"/>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rPr>
              <a:t>Technical studies reports</a:t>
            </a:r>
          </a:p>
        </p:txBody>
      </p:sp>
      <p:grpSp>
        <p:nvGrpSpPr>
          <p:cNvPr id="14" name="Group 13">
            <a:extLst>
              <a:ext uri="{FF2B5EF4-FFF2-40B4-BE49-F238E27FC236}">
                <a16:creationId xmlns:a16="http://schemas.microsoft.com/office/drawing/2014/main" id="{056B38BB-310C-2A77-2F29-6FF48F4923DF}"/>
              </a:ext>
            </a:extLst>
          </p:cNvPr>
          <p:cNvGrpSpPr/>
          <p:nvPr/>
        </p:nvGrpSpPr>
        <p:grpSpPr>
          <a:xfrm>
            <a:off x="356898" y="531874"/>
            <a:ext cx="11478204" cy="937094"/>
            <a:chOff x="356898" y="531874"/>
            <a:chExt cx="11478204" cy="937094"/>
          </a:xfrm>
        </p:grpSpPr>
        <p:sp>
          <p:nvSpPr>
            <p:cNvPr id="15" name="Title 1">
              <a:extLst>
                <a:ext uri="{FF2B5EF4-FFF2-40B4-BE49-F238E27FC236}">
                  <a16:creationId xmlns:a16="http://schemas.microsoft.com/office/drawing/2014/main" id="{570C760D-E349-F210-329A-E80A0A7A425E}"/>
                </a:ext>
              </a:extLst>
            </p:cNvPr>
            <p:cNvSpPr txBox="1">
              <a:spLocks/>
            </p:cNvSpPr>
            <p:nvPr/>
          </p:nvSpPr>
          <p:spPr>
            <a:xfrm>
              <a:off x="356898" y="531874"/>
              <a:ext cx="11478204" cy="914400"/>
            </a:xfrm>
            <a:prstGeom prst="rect">
              <a:avLst/>
            </a:prstGeom>
            <a:solidFill>
              <a:srgbClr val="1C6F47"/>
            </a:solidFill>
          </p:spPr>
          <p:txBody>
            <a:bodyPr anchor="b">
              <a:normAutofit/>
            </a:bodyPr>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400" dirty="0">
                  <a:solidFill>
                    <a:schemeClr val="bg1"/>
                  </a:solidFill>
                </a:rPr>
                <a:t>NEPA Review of Part 1 </a:t>
              </a:r>
            </a:p>
          </p:txBody>
        </p:sp>
        <p:pic>
          <p:nvPicPr>
            <p:cNvPr id="16" name="Graphic 15" descr="Classroom with solid fill">
              <a:extLst>
                <a:ext uri="{FF2B5EF4-FFF2-40B4-BE49-F238E27FC236}">
                  <a16:creationId xmlns:a16="http://schemas.microsoft.com/office/drawing/2014/main" id="{48093870-A5CF-C200-DAA7-A677D8F3BDD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364" y="554568"/>
              <a:ext cx="914400" cy="914400"/>
            </a:xfrm>
            <a:prstGeom prst="rect">
              <a:avLst/>
            </a:prstGeom>
          </p:spPr>
        </p:pic>
      </p:grpSp>
    </p:spTree>
    <p:extLst>
      <p:ext uri="{BB962C8B-B14F-4D97-AF65-F5344CB8AC3E}">
        <p14:creationId xmlns:p14="http://schemas.microsoft.com/office/powerpoint/2010/main" val="1725178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hidden"/>
                                      </p:to>
                                    </p:set>
                                  </p:childTnLst>
                                </p:cTn>
                              </p:par>
                            </p:childTnLst>
                          </p:cTn>
                        </p:par>
                        <p:par>
                          <p:cTn id="11" fill="hold">
                            <p:stCondLst>
                              <p:cond delay="0"/>
                            </p:stCondLst>
                            <p:childTnLst>
                              <p:par>
                                <p:cTn id="12" presetID="42"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31536-B8CA-2C69-E0F2-3B8FE462F5BB}"/>
            </a:ext>
          </a:extLst>
        </p:cNvPr>
        <p:cNvGrpSpPr/>
        <p:nvPr/>
      </p:nvGrpSpPr>
      <p:grpSpPr>
        <a:xfrm>
          <a:off x="0" y="0"/>
          <a:ext cx="0" cy="0"/>
          <a:chOff x="0" y="0"/>
          <a:chExt cx="0" cy="0"/>
        </a:xfrm>
      </p:grpSpPr>
      <p:grpSp>
        <p:nvGrpSpPr>
          <p:cNvPr id="18" name="Group 17">
            <a:extLst>
              <a:ext uri="{FF2B5EF4-FFF2-40B4-BE49-F238E27FC236}">
                <a16:creationId xmlns:a16="http://schemas.microsoft.com/office/drawing/2014/main" id="{ADC94046-536B-BB14-5065-2E6EDA0DB48B}"/>
              </a:ext>
            </a:extLst>
          </p:cNvPr>
          <p:cNvGrpSpPr/>
          <p:nvPr/>
        </p:nvGrpSpPr>
        <p:grpSpPr>
          <a:xfrm>
            <a:off x="4057422" y="1908558"/>
            <a:ext cx="4077155" cy="4010486"/>
            <a:chOff x="1752019" y="1735482"/>
            <a:chExt cx="2212711" cy="2482069"/>
          </a:xfrm>
        </p:grpSpPr>
        <p:grpSp>
          <p:nvGrpSpPr>
            <p:cNvPr id="10" name="Group 9">
              <a:extLst>
                <a:ext uri="{FF2B5EF4-FFF2-40B4-BE49-F238E27FC236}">
                  <a16:creationId xmlns:a16="http://schemas.microsoft.com/office/drawing/2014/main" id="{50C568A8-6D61-5A91-9289-F063AF29FA45}"/>
                </a:ext>
              </a:extLst>
            </p:cNvPr>
            <p:cNvGrpSpPr/>
            <p:nvPr/>
          </p:nvGrpSpPr>
          <p:grpSpPr>
            <a:xfrm>
              <a:off x="1752019" y="1771187"/>
              <a:ext cx="2212711" cy="2446364"/>
              <a:chOff x="678823" y="2532119"/>
              <a:chExt cx="2212711" cy="2446364"/>
            </a:xfrm>
          </p:grpSpPr>
          <p:sp>
            <p:nvSpPr>
              <p:cNvPr id="4" name="Rectangle 3">
                <a:extLst>
                  <a:ext uri="{FF2B5EF4-FFF2-40B4-BE49-F238E27FC236}">
                    <a16:creationId xmlns:a16="http://schemas.microsoft.com/office/drawing/2014/main" id="{513A70AE-8A39-7F2D-9DCE-4A116E83ED0C}"/>
                  </a:ext>
                </a:extLst>
              </p:cNvPr>
              <p:cNvSpPr/>
              <p:nvPr/>
            </p:nvSpPr>
            <p:spPr>
              <a:xfrm>
                <a:off x="935915" y="2532119"/>
                <a:ext cx="1698527" cy="1565122"/>
              </a:xfrm>
              <a:prstGeom prst="rect">
                <a:avLst/>
              </a:prstGeom>
              <a:solidFill>
                <a:schemeClr val="accent2">
                  <a:lumMod val="60000"/>
                  <a:lumOff val="40000"/>
                  <a:alpha val="6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6B978B3B-33BA-B8E1-0375-F7CE9754456A}"/>
                  </a:ext>
                </a:extLst>
              </p:cNvPr>
              <p:cNvSpPr txBox="1"/>
              <p:nvPr/>
            </p:nvSpPr>
            <p:spPr>
              <a:xfrm>
                <a:off x="678823" y="4311798"/>
                <a:ext cx="2212711" cy="666685"/>
              </a:xfrm>
              <a:prstGeom prst="rect">
                <a:avLst/>
              </a:prstGeom>
              <a:noFill/>
            </p:spPr>
            <p:txBody>
              <a:bodyPr wrap="square" rtlCol="0">
                <a:spAutoFit/>
              </a:bodyPr>
              <a:lstStyle/>
              <a:p>
                <a:pPr algn="ctr"/>
                <a:r>
                  <a:rPr lang="en-US" sz="3200" dirty="0">
                    <a:solidFill>
                      <a:srgbClr val="000000"/>
                    </a:solidFill>
                  </a:rPr>
                  <a:t>Components of the  NEPA document</a:t>
                </a:r>
              </a:p>
            </p:txBody>
          </p:sp>
        </p:grpSp>
        <p:pic>
          <p:nvPicPr>
            <p:cNvPr id="13" name="Graphic 12" descr="Closed book outline">
              <a:extLst>
                <a:ext uri="{FF2B5EF4-FFF2-40B4-BE49-F238E27FC236}">
                  <a16:creationId xmlns:a16="http://schemas.microsoft.com/office/drawing/2014/main" id="{D59A4AA6-1B5E-03CA-CF2F-4AF9A4F262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53256" y="1735482"/>
              <a:ext cx="1617258" cy="1617258"/>
            </a:xfrm>
            <a:prstGeom prst="rect">
              <a:avLst/>
            </a:prstGeom>
          </p:spPr>
        </p:pic>
        <p:sp>
          <p:nvSpPr>
            <p:cNvPr id="16" name="TextBox 15">
              <a:extLst>
                <a:ext uri="{FF2B5EF4-FFF2-40B4-BE49-F238E27FC236}">
                  <a16:creationId xmlns:a16="http://schemas.microsoft.com/office/drawing/2014/main" id="{6CD1C23B-2FE9-4C44-F7EB-6F4AC9682044}"/>
                </a:ext>
              </a:extLst>
            </p:cNvPr>
            <p:cNvSpPr txBox="1"/>
            <p:nvPr/>
          </p:nvSpPr>
          <p:spPr>
            <a:xfrm>
              <a:off x="2486241" y="1962164"/>
              <a:ext cx="859972" cy="361914"/>
            </a:xfrm>
            <a:prstGeom prst="rect">
              <a:avLst/>
            </a:prstGeom>
            <a:noFill/>
          </p:spPr>
          <p:txBody>
            <a:bodyPr wrap="square" rtlCol="0">
              <a:spAutoFit/>
            </a:bodyPr>
            <a:lstStyle/>
            <a:p>
              <a:r>
                <a:rPr lang="en-US" sz="3200" b="1" dirty="0"/>
                <a:t>NEPA</a:t>
              </a:r>
            </a:p>
          </p:txBody>
        </p:sp>
      </p:grpSp>
    </p:spTree>
    <p:extLst>
      <p:ext uri="{BB962C8B-B14F-4D97-AF65-F5344CB8AC3E}">
        <p14:creationId xmlns:p14="http://schemas.microsoft.com/office/powerpoint/2010/main" val="2501178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87296" y="625126"/>
            <a:ext cx="10097104" cy="1209817"/>
          </a:xfrm>
        </p:spPr>
        <p:txBody>
          <a:bodyPr anchor="t"/>
          <a:lstStyle/>
          <a:p>
            <a:pPr algn="ctr"/>
            <a:r>
              <a:rPr lang="en-US" sz="3600" dirty="0"/>
              <a:t>What is evaluated under NEPA?</a:t>
            </a:r>
          </a:p>
        </p:txBody>
      </p:sp>
      <p:sp>
        <p:nvSpPr>
          <p:cNvPr id="3" name="Subtitle 2"/>
          <p:cNvSpPr>
            <a:spLocks noGrp="1"/>
          </p:cNvSpPr>
          <p:nvPr>
            <p:ph type="subTitle" idx="1"/>
          </p:nvPr>
        </p:nvSpPr>
        <p:spPr>
          <a:xfrm>
            <a:off x="600375" y="1336232"/>
            <a:ext cx="10991249" cy="4469028"/>
          </a:xfrm>
        </p:spPr>
        <p:txBody>
          <a:bodyPr>
            <a:noAutofit/>
          </a:bodyPr>
          <a:lstStyle/>
          <a:p>
            <a:pPr algn="l"/>
            <a:r>
              <a:rPr lang="en-US" sz="2800" b="0" dirty="0">
                <a:solidFill>
                  <a:srgbClr val="000000"/>
                </a:solidFill>
              </a:rPr>
              <a:t>Environmental studies include, but not limited to:</a:t>
            </a:r>
          </a:p>
          <a:p>
            <a:pPr algn="l"/>
            <a:endParaRPr lang="en-US" sz="1400" b="0" dirty="0">
              <a:solidFill>
                <a:srgbClr val="000000"/>
              </a:solidFill>
            </a:endParaRPr>
          </a:p>
          <a:p>
            <a:pPr marL="285750" indent="-285750" algn="l">
              <a:buFont typeface="Arial" panose="020B0604020202020204" pitchFamily="34" charset="0"/>
              <a:buChar char="•"/>
            </a:pPr>
            <a:r>
              <a:rPr lang="en-US" sz="2800" b="0" dirty="0">
                <a:solidFill>
                  <a:srgbClr val="000000"/>
                </a:solidFill>
              </a:rPr>
              <a:t>Historical &amp; Archaeological Resources (aka </a:t>
            </a:r>
            <a:r>
              <a:rPr lang="en-US" sz="2800" dirty="0">
                <a:solidFill>
                  <a:srgbClr val="0070C0"/>
                </a:solidFill>
              </a:rPr>
              <a:t>Cultural Resources</a:t>
            </a:r>
            <a:r>
              <a:rPr lang="en-US" sz="2800" b="0" dirty="0">
                <a:solidFill>
                  <a:srgbClr val="000000"/>
                </a:solidFill>
              </a:rPr>
              <a:t>)</a:t>
            </a:r>
          </a:p>
          <a:p>
            <a:pPr marL="285750" indent="-285750" algn="l">
              <a:buFont typeface="Arial" panose="020B0604020202020204" pitchFamily="34" charset="0"/>
              <a:buChar char="•"/>
            </a:pPr>
            <a:endParaRPr lang="en-US" sz="1400" b="0" dirty="0">
              <a:solidFill>
                <a:srgbClr val="000000"/>
              </a:solidFill>
            </a:endParaRPr>
          </a:p>
          <a:p>
            <a:pPr marL="285750" indent="-285750" algn="l">
              <a:buFont typeface="Arial" panose="020B0604020202020204" pitchFamily="34" charset="0"/>
              <a:buChar char="•"/>
            </a:pPr>
            <a:r>
              <a:rPr lang="en-US" sz="2800" dirty="0">
                <a:solidFill>
                  <a:srgbClr val="0070C0"/>
                </a:solidFill>
              </a:rPr>
              <a:t>Air</a:t>
            </a:r>
            <a:r>
              <a:rPr lang="en-US" sz="2800" b="0" dirty="0">
                <a:solidFill>
                  <a:srgbClr val="000000"/>
                </a:solidFill>
              </a:rPr>
              <a:t> </a:t>
            </a:r>
            <a:r>
              <a:rPr lang="en-US" sz="2800" dirty="0">
                <a:solidFill>
                  <a:srgbClr val="0070C0"/>
                </a:solidFill>
              </a:rPr>
              <a:t>&amp; Noise Quality</a:t>
            </a:r>
          </a:p>
          <a:p>
            <a:pPr marL="285750" indent="-285750" algn="l">
              <a:buFont typeface="Arial" panose="020B0604020202020204" pitchFamily="34" charset="0"/>
              <a:buChar char="•"/>
            </a:pPr>
            <a:endParaRPr lang="en-US" sz="1400" dirty="0">
              <a:solidFill>
                <a:srgbClr val="0070C0"/>
              </a:solidFill>
            </a:endParaRPr>
          </a:p>
          <a:p>
            <a:pPr marL="285750" indent="-285750" algn="l">
              <a:buFont typeface="Arial" panose="020B0604020202020204" pitchFamily="34" charset="0"/>
              <a:buChar char="•"/>
            </a:pPr>
            <a:r>
              <a:rPr lang="en-US" sz="2800" dirty="0">
                <a:solidFill>
                  <a:srgbClr val="0070C0"/>
                </a:solidFill>
              </a:rPr>
              <a:t>Ecology</a:t>
            </a:r>
          </a:p>
          <a:p>
            <a:pPr marL="285750" indent="-285750" algn="l">
              <a:buFont typeface="Arial" panose="020B0604020202020204" pitchFamily="34" charset="0"/>
              <a:buChar char="•"/>
            </a:pPr>
            <a:endParaRPr lang="en-US" sz="1400" dirty="0">
              <a:solidFill>
                <a:srgbClr val="0070C0"/>
              </a:solidFill>
            </a:endParaRPr>
          </a:p>
          <a:p>
            <a:pPr marL="285750" indent="-285750" algn="l">
              <a:buFont typeface="Arial" panose="020B0604020202020204" pitchFamily="34" charset="0"/>
              <a:buChar char="•"/>
            </a:pPr>
            <a:r>
              <a:rPr lang="en-US" sz="2800" b="0" dirty="0">
                <a:solidFill>
                  <a:srgbClr val="000000"/>
                </a:solidFill>
              </a:rPr>
              <a:t>Land Use</a:t>
            </a:r>
          </a:p>
          <a:p>
            <a:pPr marL="285750" indent="-285750" algn="l">
              <a:buFont typeface="Arial" panose="020B0604020202020204" pitchFamily="34" charset="0"/>
              <a:buChar char="•"/>
            </a:pPr>
            <a:endParaRPr lang="en-US" sz="1400" b="0" dirty="0">
              <a:solidFill>
                <a:srgbClr val="000000"/>
              </a:solidFill>
            </a:endParaRPr>
          </a:p>
          <a:p>
            <a:pPr marL="285750" indent="-285750" algn="l">
              <a:buFont typeface="Arial" panose="020B0604020202020204" pitchFamily="34" charset="0"/>
              <a:buChar char="•"/>
            </a:pPr>
            <a:r>
              <a:rPr lang="en-US" sz="2800" b="0" dirty="0">
                <a:solidFill>
                  <a:srgbClr val="000000"/>
                </a:solidFill>
              </a:rPr>
              <a:t>Community Impacts</a:t>
            </a:r>
          </a:p>
          <a:p>
            <a:pPr marL="285750" indent="-285750" algn="l">
              <a:buFont typeface="Arial" panose="020B0604020202020204" pitchFamily="34" charset="0"/>
              <a:buChar char="•"/>
            </a:pPr>
            <a:endParaRPr lang="en-US" sz="1400" b="0" dirty="0">
              <a:solidFill>
                <a:srgbClr val="000000"/>
              </a:solidFill>
            </a:endParaRPr>
          </a:p>
          <a:p>
            <a:pPr marL="285750" indent="-285750" algn="l">
              <a:buFont typeface="Arial" panose="020B0604020202020204" pitchFamily="34" charset="0"/>
              <a:buChar char="•"/>
            </a:pPr>
            <a:r>
              <a:rPr lang="en-US" sz="2800" b="0" dirty="0">
                <a:solidFill>
                  <a:srgbClr val="000000"/>
                </a:solidFill>
              </a:rPr>
              <a:t>Public Involvement</a:t>
            </a:r>
          </a:p>
          <a:p>
            <a:pPr marL="285750" indent="-285750" algn="l">
              <a:buFont typeface="Arial" panose="020B0604020202020204" pitchFamily="34" charset="0"/>
              <a:buChar char="•"/>
            </a:pPr>
            <a:endParaRPr lang="en-US" sz="2800" b="0" dirty="0">
              <a:solidFill>
                <a:srgbClr val="000000"/>
              </a:solidFill>
            </a:endParaRPr>
          </a:p>
          <a:p>
            <a:pPr algn="l"/>
            <a:endParaRPr lang="en-US" sz="2800" b="0" dirty="0">
              <a:solidFill>
                <a:srgbClr val="000000"/>
              </a:solidFill>
            </a:endParaRPr>
          </a:p>
        </p:txBody>
      </p:sp>
      <p:pic>
        <p:nvPicPr>
          <p:cNvPr id="5" name="Picture 4" descr="Diagram&#10;&#10;Description automatically generated">
            <a:extLst>
              <a:ext uri="{FF2B5EF4-FFF2-40B4-BE49-F238E27FC236}">
                <a16:creationId xmlns:a16="http://schemas.microsoft.com/office/drawing/2014/main" id="{95EDD6D5-9360-47FB-B10A-2EEA3B5052BB}"/>
              </a:ext>
            </a:extLst>
          </p:cNvPr>
          <p:cNvPicPr>
            <a:picLocks noChangeAspect="1"/>
          </p:cNvPicPr>
          <p:nvPr/>
        </p:nvPicPr>
        <p:blipFill>
          <a:blip r:embed="rId3"/>
          <a:stretch>
            <a:fillRect/>
          </a:stretch>
        </p:blipFill>
        <p:spPr>
          <a:xfrm>
            <a:off x="7567788" y="2994899"/>
            <a:ext cx="3412297" cy="3648170"/>
          </a:xfrm>
          <a:prstGeom prst="rect">
            <a:avLst/>
          </a:prstGeom>
        </p:spPr>
      </p:pic>
    </p:spTree>
    <p:extLst>
      <p:ext uri="{BB962C8B-B14F-4D97-AF65-F5344CB8AC3E}">
        <p14:creationId xmlns:p14="http://schemas.microsoft.com/office/powerpoint/2010/main" val="365453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4" end="4"/>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3">
                                            <p:txEl>
                                              <p:pRg st="8" end="8"/>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1000"/>
                                  </p:stCondLst>
                                  <p:childTnLst>
                                    <p:set>
                                      <p:cBhvr>
                                        <p:cTn id="21"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809C2-5A8E-1446-2718-DC0EB7BB56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7FCCF6-358E-DB51-8CCB-F583A0C7837D}"/>
              </a:ext>
            </a:extLst>
          </p:cNvPr>
          <p:cNvSpPr>
            <a:spLocks noGrp="1"/>
          </p:cNvSpPr>
          <p:nvPr>
            <p:ph type="ctrTitle"/>
          </p:nvPr>
        </p:nvSpPr>
        <p:spPr>
          <a:xfrm>
            <a:off x="2087492" y="536279"/>
            <a:ext cx="9922933" cy="3114817"/>
          </a:xfrm>
        </p:spPr>
        <p:txBody>
          <a:bodyPr anchor="t"/>
          <a:lstStyle/>
          <a:p>
            <a:pPr algn="ctr"/>
            <a:r>
              <a:rPr lang="en-US" sz="3600" dirty="0"/>
              <a:t>What is Community Impacts?</a:t>
            </a:r>
          </a:p>
        </p:txBody>
      </p:sp>
      <p:sp>
        <p:nvSpPr>
          <p:cNvPr id="3" name="Subtitle 2">
            <a:extLst>
              <a:ext uri="{FF2B5EF4-FFF2-40B4-BE49-F238E27FC236}">
                <a16:creationId xmlns:a16="http://schemas.microsoft.com/office/drawing/2014/main" id="{E316D699-79C3-80BC-BB14-486C7C5D528E}"/>
              </a:ext>
            </a:extLst>
          </p:cNvPr>
          <p:cNvSpPr>
            <a:spLocks noGrp="1"/>
          </p:cNvSpPr>
          <p:nvPr>
            <p:ph type="subTitle" idx="1"/>
          </p:nvPr>
        </p:nvSpPr>
        <p:spPr>
          <a:xfrm>
            <a:off x="3986784" y="2546509"/>
            <a:ext cx="7668768" cy="4469028"/>
          </a:xfrm>
        </p:spPr>
        <p:txBody>
          <a:bodyPr>
            <a:noAutofit/>
          </a:bodyPr>
          <a:lstStyle/>
          <a:p>
            <a:pPr algn="l"/>
            <a:r>
              <a:rPr lang="en-US" sz="2800" b="0" dirty="0">
                <a:solidFill>
                  <a:srgbClr val="000000"/>
                </a:solidFill>
              </a:rPr>
              <a:t>Community Impacts ensure fair distribution of environmental:</a:t>
            </a:r>
          </a:p>
          <a:p>
            <a:pPr algn="l"/>
            <a:r>
              <a:rPr lang="en-US" sz="2800" b="0" dirty="0">
                <a:solidFill>
                  <a:srgbClr val="000000"/>
                </a:solidFill>
              </a:rPr>
              <a:t> </a:t>
            </a:r>
          </a:p>
          <a:p>
            <a:pPr marL="285750" indent="-285750" algn="l">
              <a:buFont typeface="Arial" panose="020B0604020202020204" pitchFamily="34" charset="0"/>
              <a:buChar char="•"/>
            </a:pPr>
            <a:r>
              <a:rPr lang="en-US" sz="2800" b="0" dirty="0">
                <a:solidFill>
                  <a:srgbClr val="000000"/>
                </a:solidFill>
              </a:rPr>
              <a:t>Benefits &amp;</a:t>
            </a:r>
          </a:p>
          <a:p>
            <a:pPr marL="285750" indent="-285750" algn="l">
              <a:buFont typeface="Arial" panose="020B0604020202020204" pitchFamily="34" charset="0"/>
              <a:buChar char="•"/>
            </a:pPr>
            <a:endParaRPr lang="en-US" sz="1400" b="0" dirty="0">
              <a:solidFill>
                <a:srgbClr val="000000"/>
              </a:solidFill>
            </a:endParaRPr>
          </a:p>
          <a:p>
            <a:pPr marL="285750" indent="-285750" algn="l">
              <a:buFont typeface="Arial" panose="020B0604020202020204" pitchFamily="34" charset="0"/>
              <a:buChar char="•"/>
            </a:pPr>
            <a:r>
              <a:rPr lang="en-US" sz="2800" b="0" dirty="0">
                <a:solidFill>
                  <a:srgbClr val="000000"/>
                </a:solidFill>
              </a:rPr>
              <a:t>Burdens</a:t>
            </a:r>
          </a:p>
          <a:p>
            <a:pPr marL="285750" indent="-285750" algn="l">
              <a:buFont typeface="Arial" panose="020B0604020202020204" pitchFamily="34" charset="0"/>
              <a:buChar char="•"/>
            </a:pPr>
            <a:endParaRPr lang="en-US" sz="2800" b="0" dirty="0">
              <a:solidFill>
                <a:srgbClr val="000000"/>
              </a:solidFill>
            </a:endParaRPr>
          </a:p>
          <a:p>
            <a:pPr algn="l"/>
            <a:endParaRPr lang="en-US" sz="2800" b="0" dirty="0">
              <a:solidFill>
                <a:srgbClr val="000000"/>
              </a:solidFill>
            </a:endParaRPr>
          </a:p>
        </p:txBody>
      </p:sp>
      <p:sp>
        <p:nvSpPr>
          <p:cNvPr id="8" name="Callout: Left Arrow 7">
            <a:extLst>
              <a:ext uri="{FF2B5EF4-FFF2-40B4-BE49-F238E27FC236}">
                <a16:creationId xmlns:a16="http://schemas.microsoft.com/office/drawing/2014/main" id="{D7826C11-E61E-3AFD-409B-A2F272643B07}"/>
              </a:ext>
            </a:extLst>
          </p:cNvPr>
          <p:cNvSpPr/>
          <p:nvPr/>
        </p:nvSpPr>
        <p:spPr>
          <a:xfrm>
            <a:off x="6178756" y="3651096"/>
            <a:ext cx="4402157" cy="1872983"/>
          </a:xfrm>
          <a:prstGeom prst="leftArrowCallou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rPr>
              <a:t>With respect to minority &amp; low-income populations</a:t>
            </a:r>
          </a:p>
        </p:txBody>
      </p:sp>
      <p:pic>
        <p:nvPicPr>
          <p:cNvPr id="10" name="Picture 9">
            <a:extLst>
              <a:ext uri="{FF2B5EF4-FFF2-40B4-BE49-F238E27FC236}">
                <a16:creationId xmlns:a16="http://schemas.microsoft.com/office/drawing/2014/main" id="{CB37CC32-AE01-EF05-D666-FED5E046AEA3}"/>
              </a:ext>
            </a:extLst>
          </p:cNvPr>
          <p:cNvPicPr>
            <a:picLocks noChangeAspect="1"/>
          </p:cNvPicPr>
          <p:nvPr/>
        </p:nvPicPr>
        <p:blipFill>
          <a:blip r:embed="rId3"/>
          <a:stretch>
            <a:fillRect/>
          </a:stretch>
        </p:blipFill>
        <p:spPr>
          <a:xfrm>
            <a:off x="283076" y="536279"/>
            <a:ext cx="3608832" cy="6194280"/>
          </a:xfrm>
          <a:prstGeom prst="rect">
            <a:avLst/>
          </a:prstGeom>
        </p:spPr>
      </p:pic>
    </p:spTree>
    <p:extLst>
      <p:ext uri="{BB962C8B-B14F-4D97-AF65-F5344CB8AC3E}">
        <p14:creationId xmlns:p14="http://schemas.microsoft.com/office/powerpoint/2010/main" val="122098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par>
                          <p:cTn id="13" fill="hold">
                            <p:stCondLst>
                              <p:cond delay="2000"/>
                            </p:stCondLst>
                            <p:childTnLst>
                              <p:par>
                                <p:cTn id="14" presetID="42" presetClass="entr" presetSubtype="0" fill="hold" grpId="0" nodeType="afterEffect">
                                  <p:stCondLst>
                                    <p:cond delay="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9087" y="729566"/>
            <a:ext cx="2827409" cy="3114817"/>
          </a:xfrm>
        </p:spPr>
        <p:txBody>
          <a:bodyPr anchor="t"/>
          <a:lstStyle/>
          <a:p>
            <a:pPr algn="l"/>
            <a:r>
              <a:rPr lang="en-US" sz="3600" dirty="0"/>
              <a:t>What is Public Involvement?</a:t>
            </a:r>
          </a:p>
        </p:txBody>
      </p:sp>
      <p:sp>
        <p:nvSpPr>
          <p:cNvPr id="3" name="Subtitle 2"/>
          <p:cNvSpPr>
            <a:spLocks noGrp="1"/>
          </p:cNvSpPr>
          <p:nvPr>
            <p:ph type="subTitle" idx="1"/>
          </p:nvPr>
        </p:nvSpPr>
        <p:spPr>
          <a:xfrm>
            <a:off x="481385" y="3236899"/>
            <a:ext cx="2394265" cy="4593519"/>
          </a:xfrm>
        </p:spPr>
        <p:txBody>
          <a:bodyPr>
            <a:noAutofit/>
          </a:bodyPr>
          <a:lstStyle/>
          <a:p>
            <a:pPr algn="l"/>
            <a:r>
              <a:rPr lang="en-US" sz="2800" b="0" dirty="0">
                <a:solidFill>
                  <a:srgbClr val="000000"/>
                </a:solidFill>
              </a:rPr>
              <a:t>Encourages and solicits public input</a:t>
            </a:r>
          </a:p>
          <a:p>
            <a:pPr algn="l"/>
            <a:endParaRPr lang="en-US" sz="2800" b="0" dirty="0">
              <a:solidFill>
                <a:srgbClr val="000000"/>
              </a:solidFill>
            </a:endParaRPr>
          </a:p>
        </p:txBody>
      </p:sp>
      <p:pic>
        <p:nvPicPr>
          <p:cNvPr id="9" name="Picture 8" descr="Cartoon of a person sitting on a blanket with a computer and a person sitting on a blanket&#10;&#10;AI-generated content may be incorrect.">
            <a:extLst>
              <a:ext uri="{FF2B5EF4-FFF2-40B4-BE49-F238E27FC236}">
                <a16:creationId xmlns:a16="http://schemas.microsoft.com/office/drawing/2014/main" id="{DA6E0D83-AB2A-75A5-CF25-4BB40FA89B8C}"/>
              </a:ext>
            </a:extLst>
          </p:cNvPr>
          <p:cNvPicPr>
            <a:picLocks noChangeAspect="1"/>
          </p:cNvPicPr>
          <p:nvPr/>
        </p:nvPicPr>
        <p:blipFill>
          <a:blip r:embed="rId3"/>
          <a:stretch>
            <a:fillRect/>
          </a:stretch>
        </p:blipFill>
        <p:spPr>
          <a:xfrm>
            <a:off x="5401056" y="545831"/>
            <a:ext cx="6309559" cy="6597105"/>
          </a:xfrm>
          <a:prstGeom prst="rect">
            <a:avLst/>
          </a:prstGeom>
        </p:spPr>
      </p:pic>
    </p:spTree>
    <p:extLst>
      <p:ext uri="{BB962C8B-B14F-4D97-AF65-F5344CB8AC3E}">
        <p14:creationId xmlns:p14="http://schemas.microsoft.com/office/powerpoint/2010/main" val="1763263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F1ABEEE9-BA71-4616-81F1-7982AA51A953}"/>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AEACD388-E75D-4117-A899-6B29C78B33CC}"/>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E1592FFD-140C-4D45-9F08-D71DD562A44B}"/>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2F9FEF35-EBC1-46FB-9675-5432E965D6ED}"/>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3880BA54-38A2-42C4-A186-C75473FA01D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Widescreen_v2-GSLT5XPNFK3</Template>
  <TotalTime>203</TotalTime>
  <Words>3262</Words>
  <Application>Microsoft Office PowerPoint</Application>
  <PresentationFormat>Widescreen</PresentationFormat>
  <Paragraphs>425</Paragraphs>
  <Slides>33</Slides>
  <Notes>32</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33</vt:i4>
      </vt:variant>
    </vt:vector>
  </HeadingPairs>
  <TitlesOfParts>
    <vt:vector size="44" baseType="lpstr">
      <vt:lpstr>Aptos</vt:lpstr>
      <vt:lpstr>Arial</vt:lpstr>
      <vt:lpstr>Calibri</vt:lpstr>
      <vt:lpstr>HelveticaNeueLT Com 55 Roman</vt:lpstr>
      <vt:lpstr>ITC Avant Garde Std Md</vt:lpstr>
      <vt:lpstr>Wingdings</vt:lpstr>
      <vt:lpstr>Title Slide Option #1</vt:lpstr>
      <vt:lpstr>Title Slide Option #2</vt:lpstr>
      <vt:lpstr>One Vertical Photo on Right Layout</vt:lpstr>
      <vt:lpstr>Three Horizontal Photos at Bottom Layout</vt:lpstr>
      <vt:lpstr>Two Horizontal Photos on Right  Layout</vt:lpstr>
      <vt:lpstr>NEPA 101: Environmental Overview for Federally Funded Projects</vt:lpstr>
      <vt:lpstr>Learning Objectives</vt:lpstr>
      <vt:lpstr>PowerPoint Presentation</vt:lpstr>
      <vt:lpstr>PowerPoint Presentation</vt:lpstr>
      <vt:lpstr>PowerPoint Presentation</vt:lpstr>
      <vt:lpstr>PowerPoint Presentation</vt:lpstr>
      <vt:lpstr>What is evaluated under NEPA?</vt:lpstr>
      <vt:lpstr>What is Community Impacts?</vt:lpstr>
      <vt:lpstr>What is Public Involvement?</vt:lpstr>
      <vt:lpstr>PowerPoint Presentation</vt:lpstr>
      <vt:lpstr>What is Public Involvement?</vt:lpstr>
      <vt:lpstr>Types of Public Involvement: PIOH</vt:lpstr>
      <vt:lpstr>Types of Public Involvement: PIOH</vt:lpstr>
      <vt:lpstr>Types of Public Involvement: PHOH</vt:lpstr>
      <vt:lpstr>PIOH vs PHOH</vt:lpstr>
      <vt:lpstr>NEPA document is developed after Technical Studies are approved.</vt:lpstr>
      <vt:lpstr>PDP Environmental Process</vt:lpstr>
      <vt:lpstr>Schedule Recovery  (Potential Solution)</vt:lpstr>
      <vt:lpstr>Design Changes &amp; Technical Studies</vt:lpstr>
      <vt:lpstr>PowerPoint Presentation</vt:lpstr>
      <vt:lpstr>NEPA Document &amp; ROW Authorization</vt:lpstr>
      <vt:lpstr>PowerPoint Presentation</vt:lpstr>
      <vt:lpstr>PowerPoint Presentation</vt:lpstr>
      <vt:lpstr>NEPA Re-evaluation Document &amp; Let</vt:lpstr>
      <vt:lpstr>PowerPoint Presentation</vt:lpstr>
      <vt:lpstr>PowerPoint Presentation</vt:lpstr>
      <vt:lpstr>PowerPoint Presentation</vt:lpstr>
      <vt:lpstr>PowerPoint Presentation</vt:lpstr>
      <vt:lpstr>PowerPoint Presentation</vt:lpstr>
      <vt:lpstr>PowerPoint Presentation</vt:lpstr>
      <vt:lpstr>Environmental Permits</vt:lpstr>
      <vt:lpstr>Environmental Regulations </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2</cp:revision>
  <cp:lastPrinted>2018-07-03T12:41:58Z</cp:lastPrinted>
  <dcterms:created xsi:type="dcterms:W3CDTF">2025-09-25T18:04:34Z</dcterms:created>
  <dcterms:modified xsi:type="dcterms:W3CDTF">2025-10-29T00:58:02Z</dcterms:modified>
</cp:coreProperties>
</file>