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56"/>
  </p:notesMasterIdLst>
  <p:handoutMasterIdLst>
    <p:handoutMasterId r:id="rId57"/>
  </p:handoutMasterIdLst>
  <p:sldIdLst>
    <p:sldId id="262" r:id="rId6"/>
    <p:sldId id="256" r:id="rId7"/>
    <p:sldId id="334" r:id="rId8"/>
    <p:sldId id="296" r:id="rId9"/>
    <p:sldId id="311" r:id="rId10"/>
    <p:sldId id="270" r:id="rId11"/>
    <p:sldId id="335" r:id="rId12"/>
    <p:sldId id="260" r:id="rId13"/>
    <p:sldId id="271" r:id="rId14"/>
    <p:sldId id="313" r:id="rId15"/>
    <p:sldId id="263" r:id="rId16"/>
    <p:sldId id="312" r:id="rId17"/>
    <p:sldId id="297" r:id="rId18"/>
    <p:sldId id="324" r:id="rId19"/>
    <p:sldId id="325" r:id="rId20"/>
    <p:sldId id="336" r:id="rId21"/>
    <p:sldId id="258" r:id="rId22"/>
    <p:sldId id="265" r:id="rId23"/>
    <p:sldId id="278" r:id="rId24"/>
    <p:sldId id="259" r:id="rId25"/>
    <p:sldId id="300" r:id="rId26"/>
    <p:sldId id="343" r:id="rId27"/>
    <p:sldId id="301" r:id="rId28"/>
    <p:sldId id="264" r:id="rId29"/>
    <p:sldId id="299" r:id="rId30"/>
    <p:sldId id="279" r:id="rId31"/>
    <p:sldId id="280" r:id="rId32"/>
    <p:sldId id="273" r:id="rId33"/>
    <p:sldId id="272" r:id="rId34"/>
    <p:sldId id="291" r:id="rId35"/>
    <p:sldId id="282" r:id="rId36"/>
    <p:sldId id="314" r:id="rId37"/>
    <p:sldId id="295" r:id="rId38"/>
    <p:sldId id="315" r:id="rId39"/>
    <p:sldId id="283" r:id="rId40"/>
    <p:sldId id="293" r:id="rId41"/>
    <p:sldId id="294" r:id="rId42"/>
    <p:sldId id="284" r:id="rId43"/>
    <p:sldId id="302" r:id="rId44"/>
    <p:sldId id="316" r:id="rId45"/>
    <p:sldId id="288" r:id="rId46"/>
    <p:sldId id="317" r:id="rId47"/>
    <p:sldId id="285" r:id="rId48"/>
    <p:sldId id="337" r:id="rId49"/>
    <p:sldId id="338" r:id="rId50"/>
    <p:sldId id="339" r:id="rId51"/>
    <p:sldId id="340" r:id="rId52"/>
    <p:sldId id="341" r:id="rId53"/>
    <p:sldId id="342" r:id="rId54"/>
    <p:sldId id="266" r:id="rId5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D7B41"/>
    <a:srgbClr val="045594"/>
    <a:srgbClr val="085694"/>
    <a:srgbClr val="13784B"/>
    <a:srgbClr val="1C6F47"/>
    <a:srgbClr val="6D6E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BE32AC-AF83-4E71-B738-52BDA6237432}" v="511" dt="2025-10-29T00:04:53.8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9659" autoAdjust="0"/>
  </p:normalViewPr>
  <p:slideViewPr>
    <p:cSldViewPr snapToGrid="0">
      <p:cViewPr varScale="1">
        <p:scale>
          <a:sx n="69" d="100"/>
          <a:sy n="69" d="100"/>
        </p:scale>
        <p:origin x="1351" y="27"/>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undo custSel addSld modSld">
      <pc:chgData name="Heidi Schneider" userId="d04c962a-8450-4fd9-b1ff-442e3d3ea2e5" providerId="ADAL" clId="{79EDD41D-44E5-4D84-BEB9-F58F110BBF61}" dt="2025-10-29T00:04:53.863" v="4279" actId="20577"/>
      <pc:docMkLst>
        <pc:docMk/>
      </pc:docMkLst>
      <pc:sldChg chg="modSp mod">
        <pc:chgData name="Heidi Schneider" userId="d04c962a-8450-4fd9-b1ff-442e3d3ea2e5" providerId="ADAL" clId="{79EDD41D-44E5-4D84-BEB9-F58F110BBF61}" dt="2025-10-28T15:22:03.944" v="47" actId="1076"/>
        <pc:sldMkLst>
          <pc:docMk/>
          <pc:sldMk cId="1099241559" sldId="256"/>
        </pc:sldMkLst>
        <pc:spChg chg="mod">
          <ac:chgData name="Heidi Schneider" userId="d04c962a-8450-4fd9-b1ff-442e3d3ea2e5" providerId="ADAL" clId="{79EDD41D-44E5-4D84-BEB9-F58F110BBF61}" dt="2025-10-28T15:21:29.532" v="39" actId="207"/>
          <ac:spMkLst>
            <pc:docMk/>
            <pc:sldMk cId="1099241559" sldId="256"/>
            <ac:spMk id="4" creationId="{0A535E39-AFC0-320C-82C7-2A408E27559A}"/>
          </ac:spMkLst>
        </pc:spChg>
        <pc:spChg chg="mod">
          <ac:chgData name="Heidi Schneider" userId="d04c962a-8450-4fd9-b1ff-442e3d3ea2e5" providerId="ADAL" clId="{79EDD41D-44E5-4D84-BEB9-F58F110BBF61}" dt="2025-10-28T15:21:37.788" v="42" actId="207"/>
          <ac:spMkLst>
            <pc:docMk/>
            <pc:sldMk cId="1099241559" sldId="256"/>
            <ac:spMk id="12" creationId="{47622E97-C6A3-1997-3E3E-4572EC105C78}"/>
          </ac:spMkLst>
        </pc:spChg>
        <pc:spChg chg="mod">
          <ac:chgData name="Heidi Schneider" userId="d04c962a-8450-4fd9-b1ff-442e3d3ea2e5" providerId="ADAL" clId="{79EDD41D-44E5-4D84-BEB9-F58F110BBF61}" dt="2025-10-28T15:21:43.228" v="44" actId="207"/>
          <ac:spMkLst>
            <pc:docMk/>
            <pc:sldMk cId="1099241559" sldId="256"/>
            <ac:spMk id="37" creationId="{B24917BA-C61B-BA5D-6CB2-3905FF0D88F5}"/>
          </ac:spMkLst>
        </pc:spChg>
        <pc:grpChg chg="mod">
          <ac:chgData name="Heidi Schneider" userId="d04c962a-8450-4fd9-b1ff-442e3d3ea2e5" providerId="ADAL" clId="{79EDD41D-44E5-4D84-BEB9-F58F110BBF61}" dt="2025-10-28T15:22:03.944" v="47" actId="1076"/>
          <ac:grpSpMkLst>
            <pc:docMk/>
            <pc:sldMk cId="1099241559" sldId="256"/>
            <ac:grpSpMk id="30" creationId="{D6ED09A9-94E2-F575-C2F0-DC0462142171}"/>
          </ac:grpSpMkLst>
        </pc:grpChg>
      </pc:sldChg>
      <pc:sldChg chg="modSp mod modAnim modNotesTx">
        <pc:chgData name="Heidi Schneider" userId="d04c962a-8450-4fd9-b1ff-442e3d3ea2e5" providerId="ADAL" clId="{79EDD41D-44E5-4D84-BEB9-F58F110BBF61}" dt="2025-10-28T15:30:09.904" v="207"/>
        <pc:sldMkLst>
          <pc:docMk/>
          <pc:sldMk cId="2156620968" sldId="258"/>
        </pc:sldMkLst>
        <pc:spChg chg="mod">
          <ac:chgData name="Heidi Schneider" userId="d04c962a-8450-4fd9-b1ff-442e3d3ea2e5" providerId="ADAL" clId="{79EDD41D-44E5-4D84-BEB9-F58F110BBF61}" dt="2025-10-28T15:28:05.078" v="157" actId="692"/>
          <ac:spMkLst>
            <pc:docMk/>
            <pc:sldMk cId="2156620968" sldId="258"/>
            <ac:spMk id="6" creationId="{B590EAFA-C091-DE31-2E72-A9B6B3B4D92B}"/>
          </ac:spMkLst>
        </pc:spChg>
        <pc:spChg chg="mod">
          <ac:chgData name="Heidi Schneider" userId="d04c962a-8450-4fd9-b1ff-442e3d3ea2e5" providerId="ADAL" clId="{79EDD41D-44E5-4D84-BEB9-F58F110BBF61}" dt="2025-10-28T15:28:13.155" v="159" actId="692"/>
          <ac:spMkLst>
            <pc:docMk/>
            <pc:sldMk cId="2156620968" sldId="258"/>
            <ac:spMk id="7" creationId="{C119E627-941A-590D-B63C-AFE40E8A7B3E}"/>
          </ac:spMkLst>
        </pc:spChg>
        <pc:spChg chg="mod">
          <ac:chgData name="Heidi Schneider" userId="d04c962a-8450-4fd9-b1ff-442e3d3ea2e5" providerId="ADAL" clId="{79EDD41D-44E5-4D84-BEB9-F58F110BBF61}" dt="2025-10-28T15:28:10.288" v="158" actId="692"/>
          <ac:spMkLst>
            <pc:docMk/>
            <pc:sldMk cId="2156620968" sldId="258"/>
            <ac:spMk id="8" creationId="{6551390C-2A48-54C2-8767-1E449B303596}"/>
          </ac:spMkLst>
        </pc:spChg>
      </pc:sldChg>
      <pc:sldChg chg="modAnim modNotesTx">
        <pc:chgData name="Heidi Schneider" userId="d04c962a-8450-4fd9-b1ff-442e3d3ea2e5" providerId="ADAL" clId="{79EDD41D-44E5-4D84-BEB9-F58F110BBF61}" dt="2025-10-28T15:35:55.187" v="683"/>
        <pc:sldMkLst>
          <pc:docMk/>
          <pc:sldMk cId="3700729437" sldId="259"/>
        </pc:sldMkLst>
      </pc:sldChg>
      <pc:sldChg chg="modSp">
        <pc:chgData name="Heidi Schneider" userId="d04c962a-8450-4fd9-b1ff-442e3d3ea2e5" providerId="ADAL" clId="{79EDD41D-44E5-4D84-BEB9-F58F110BBF61}" dt="2025-10-28T15:23:58.942" v="62" actId="255"/>
        <pc:sldMkLst>
          <pc:docMk/>
          <pc:sldMk cId="1040250092" sldId="260"/>
        </pc:sldMkLst>
        <pc:spChg chg="mod">
          <ac:chgData name="Heidi Schneider" userId="d04c962a-8450-4fd9-b1ff-442e3d3ea2e5" providerId="ADAL" clId="{79EDD41D-44E5-4D84-BEB9-F58F110BBF61}" dt="2025-10-28T15:23:36.892" v="57" actId="255"/>
          <ac:spMkLst>
            <pc:docMk/>
            <pc:sldMk cId="1040250092" sldId="260"/>
            <ac:spMk id="12" creationId="{ACAFC0B2-48B1-3AD6-3E96-3CF5007C5E33}"/>
          </ac:spMkLst>
        </pc:spChg>
        <pc:spChg chg="mod">
          <ac:chgData name="Heidi Schneider" userId="d04c962a-8450-4fd9-b1ff-442e3d3ea2e5" providerId="ADAL" clId="{79EDD41D-44E5-4D84-BEB9-F58F110BBF61}" dt="2025-10-28T15:23:45.426" v="59" actId="255"/>
          <ac:spMkLst>
            <pc:docMk/>
            <pc:sldMk cId="1040250092" sldId="260"/>
            <ac:spMk id="13" creationId="{1BE93883-F042-B204-DA65-0BB8C9EED032}"/>
          </ac:spMkLst>
        </pc:spChg>
        <pc:spChg chg="mod">
          <ac:chgData name="Heidi Schneider" userId="d04c962a-8450-4fd9-b1ff-442e3d3ea2e5" providerId="ADAL" clId="{79EDD41D-44E5-4D84-BEB9-F58F110BBF61}" dt="2025-10-28T15:23:58.942" v="62" actId="255"/>
          <ac:spMkLst>
            <pc:docMk/>
            <pc:sldMk cId="1040250092" sldId="260"/>
            <ac:spMk id="14" creationId="{ED67E483-B872-B7CC-AF64-944B1FB25A3A}"/>
          </ac:spMkLst>
        </pc:spChg>
      </pc:sldChg>
      <pc:sldChg chg="modNotes modNotesTx">
        <pc:chgData name="Heidi Schneider" userId="d04c962a-8450-4fd9-b1ff-442e3d3ea2e5" providerId="ADAL" clId="{79EDD41D-44E5-4D84-BEB9-F58F110BBF61}" dt="2025-10-28T15:26:00.998" v="93"/>
        <pc:sldMkLst>
          <pc:docMk/>
          <pc:sldMk cId="777133225" sldId="263"/>
        </pc:sldMkLst>
      </pc:sldChg>
      <pc:sldChg chg="modSp mod modAnim">
        <pc:chgData name="Heidi Schneider" userId="d04c962a-8450-4fd9-b1ff-442e3d3ea2e5" providerId="ADAL" clId="{79EDD41D-44E5-4D84-BEB9-F58F110BBF61}" dt="2025-10-28T18:20:17.803" v="1963"/>
        <pc:sldMkLst>
          <pc:docMk/>
          <pc:sldMk cId="3061495202" sldId="264"/>
        </pc:sldMkLst>
        <pc:spChg chg="mod">
          <ac:chgData name="Heidi Schneider" userId="d04c962a-8450-4fd9-b1ff-442e3d3ea2e5" providerId="ADAL" clId="{79EDD41D-44E5-4D84-BEB9-F58F110BBF61}" dt="2025-10-28T18:18:18.821" v="1936" actId="1076"/>
          <ac:spMkLst>
            <pc:docMk/>
            <pc:sldMk cId="3061495202" sldId="264"/>
            <ac:spMk id="6" creationId="{00000000-0000-0000-0000-000000000000}"/>
          </ac:spMkLst>
        </pc:spChg>
        <pc:spChg chg="mod">
          <ac:chgData name="Heidi Schneider" userId="d04c962a-8450-4fd9-b1ff-442e3d3ea2e5" providerId="ADAL" clId="{79EDD41D-44E5-4D84-BEB9-F58F110BBF61}" dt="2025-10-28T18:18:23.654" v="1937" actId="692"/>
          <ac:spMkLst>
            <pc:docMk/>
            <pc:sldMk cId="3061495202" sldId="264"/>
            <ac:spMk id="8" creationId="{00000000-0000-0000-0000-000000000000}"/>
          </ac:spMkLst>
        </pc:spChg>
      </pc:sldChg>
      <pc:sldChg chg="modNotes">
        <pc:chgData name="Heidi Schneider" userId="d04c962a-8450-4fd9-b1ff-442e3d3ea2e5" providerId="ADAL" clId="{79EDD41D-44E5-4D84-BEB9-F58F110BBF61}" dt="2025-10-28T15:26:00.998" v="93"/>
        <pc:sldMkLst>
          <pc:docMk/>
          <pc:sldMk cId="1117938383" sldId="270"/>
        </pc:sldMkLst>
      </pc:sldChg>
      <pc:sldChg chg="modSp mod">
        <pc:chgData name="Heidi Schneider" userId="d04c962a-8450-4fd9-b1ff-442e3d3ea2e5" providerId="ADAL" clId="{79EDD41D-44E5-4D84-BEB9-F58F110BBF61}" dt="2025-10-28T15:24:21.633" v="63" actId="1076"/>
        <pc:sldMkLst>
          <pc:docMk/>
          <pc:sldMk cId="2955144249" sldId="271"/>
        </pc:sldMkLst>
        <pc:spChg chg="mod">
          <ac:chgData name="Heidi Schneider" userId="d04c962a-8450-4fd9-b1ff-442e3d3ea2e5" providerId="ADAL" clId="{79EDD41D-44E5-4D84-BEB9-F58F110BBF61}" dt="2025-10-28T15:24:21.633" v="63" actId="1076"/>
          <ac:spMkLst>
            <pc:docMk/>
            <pc:sldMk cId="2955144249" sldId="271"/>
            <ac:spMk id="3" creationId="{00000000-0000-0000-0000-000000000000}"/>
          </ac:spMkLst>
        </pc:spChg>
      </pc:sldChg>
      <pc:sldChg chg="modSp mod">
        <pc:chgData name="Heidi Schneider" userId="d04c962a-8450-4fd9-b1ff-442e3d3ea2e5" providerId="ADAL" clId="{79EDD41D-44E5-4D84-BEB9-F58F110BBF61}" dt="2025-10-28T18:23:37.369" v="1987" actId="692"/>
        <pc:sldMkLst>
          <pc:docMk/>
          <pc:sldMk cId="2643096322" sldId="272"/>
        </pc:sldMkLst>
        <pc:spChg chg="mod">
          <ac:chgData name="Heidi Schneider" userId="d04c962a-8450-4fd9-b1ff-442e3d3ea2e5" providerId="ADAL" clId="{79EDD41D-44E5-4D84-BEB9-F58F110BBF61}" dt="2025-10-28T18:23:20.866" v="1977" actId="692"/>
          <ac:spMkLst>
            <pc:docMk/>
            <pc:sldMk cId="2643096322" sldId="272"/>
            <ac:spMk id="12" creationId="{00000000-0000-0000-0000-000000000000}"/>
          </ac:spMkLst>
        </pc:spChg>
        <pc:spChg chg="mod">
          <ac:chgData name="Heidi Schneider" userId="d04c962a-8450-4fd9-b1ff-442e3d3ea2e5" providerId="ADAL" clId="{79EDD41D-44E5-4D84-BEB9-F58F110BBF61}" dt="2025-10-28T18:23:37.369" v="1987" actId="692"/>
          <ac:spMkLst>
            <pc:docMk/>
            <pc:sldMk cId="2643096322" sldId="272"/>
            <ac:spMk id="14" creationId="{84161AF0-F9AB-6ACA-C71E-721EBEA0FE47}"/>
          </ac:spMkLst>
        </pc:spChg>
        <pc:spChg chg="mod">
          <ac:chgData name="Heidi Schneider" userId="d04c962a-8450-4fd9-b1ff-442e3d3ea2e5" providerId="ADAL" clId="{79EDD41D-44E5-4D84-BEB9-F58F110BBF61}" dt="2025-10-28T18:23:20.866" v="1977" actId="692"/>
          <ac:spMkLst>
            <pc:docMk/>
            <pc:sldMk cId="2643096322" sldId="272"/>
            <ac:spMk id="16" creationId="{00000000-0000-0000-0000-000000000000}"/>
          </ac:spMkLst>
        </pc:spChg>
        <pc:spChg chg="mod">
          <ac:chgData name="Heidi Schneider" userId="d04c962a-8450-4fd9-b1ff-442e3d3ea2e5" providerId="ADAL" clId="{79EDD41D-44E5-4D84-BEB9-F58F110BBF61}" dt="2025-10-28T18:23:20.866" v="1977" actId="692"/>
          <ac:spMkLst>
            <pc:docMk/>
            <pc:sldMk cId="2643096322" sldId="272"/>
            <ac:spMk id="20" creationId="{00000000-0000-0000-0000-000000000000}"/>
          </ac:spMkLst>
        </pc:spChg>
        <pc:spChg chg="mod">
          <ac:chgData name="Heidi Schneider" userId="d04c962a-8450-4fd9-b1ff-442e3d3ea2e5" providerId="ADAL" clId="{79EDD41D-44E5-4D84-BEB9-F58F110BBF61}" dt="2025-10-28T18:23:20.866" v="1977" actId="692"/>
          <ac:spMkLst>
            <pc:docMk/>
            <pc:sldMk cId="2643096322" sldId="272"/>
            <ac:spMk id="21" creationId="{00000000-0000-0000-0000-000000000000}"/>
          </ac:spMkLst>
        </pc:spChg>
        <pc:spChg chg="mod">
          <ac:chgData name="Heidi Schneider" userId="d04c962a-8450-4fd9-b1ff-442e3d3ea2e5" providerId="ADAL" clId="{79EDD41D-44E5-4D84-BEB9-F58F110BBF61}" dt="2025-10-28T18:23:20.866" v="1977" actId="692"/>
          <ac:spMkLst>
            <pc:docMk/>
            <pc:sldMk cId="2643096322" sldId="272"/>
            <ac:spMk id="22" creationId="{00000000-0000-0000-0000-000000000000}"/>
          </ac:spMkLst>
        </pc:spChg>
        <pc:spChg chg="mod">
          <ac:chgData name="Heidi Schneider" userId="d04c962a-8450-4fd9-b1ff-442e3d3ea2e5" providerId="ADAL" clId="{79EDD41D-44E5-4D84-BEB9-F58F110BBF61}" dt="2025-10-28T18:23:20.866" v="1977" actId="692"/>
          <ac:spMkLst>
            <pc:docMk/>
            <pc:sldMk cId="2643096322" sldId="272"/>
            <ac:spMk id="29" creationId="{00000000-0000-0000-0000-000000000000}"/>
          </ac:spMkLst>
        </pc:spChg>
        <pc:spChg chg="mod">
          <ac:chgData name="Heidi Schneider" userId="d04c962a-8450-4fd9-b1ff-442e3d3ea2e5" providerId="ADAL" clId="{79EDD41D-44E5-4D84-BEB9-F58F110BBF61}" dt="2025-10-28T18:23:20.866" v="1977" actId="692"/>
          <ac:spMkLst>
            <pc:docMk/>
            <pc:sldMk cId="2643096322" sldId="272"/>
            <ac:spMk id="33" creationId="{8D9387B9-56F3-E475-36F6-05FB47D7CF16}"/>
          </ac:spMkLst>
        </pc:spChg>
        <pc:spChg chg="mod">
          <ac:chgData name="Heidi Schneider" userId="d04c962a-8450-4fd9-b1ff-442e3d3ea2e5" providerId="ADAL" clId="{79EDD41D-44E5-4D84-BEB9-F58F110BBF61}" dt="2025-10-28T18:23:20.866" v="1977" actId="692"/>
          <ac:spMkLst>
            <pc:docMk/>
            <pc:sldMk cId="2643096322" sldId="272"/>
            <ac:spMk id="34" creationId="{64037742-4DE6-FA40-AE1E-3F54002DE602}"/>
          </ac:spMkLst>
        </pc:spChg>
        <pc:spChg chg="mod">
          <ac:chgData name="Heidi Schneider" userId="d04c962a-8450-4fd9-b1ff-442e3d3ea2e5" providerId="ADAL" clId="{79EDD41D-44E5-4D84-BEB9-F58F110BBF61}" dt="2025-10-28T18:23:20.866" v="1977" actId="692"/>
          <ac:spMkLst>
            <pc:docMk/>
            <pc:sldMk cId="2643096322" sldId="272"/>
            <ac:spMk id="36" creationId="{C18B9B4F-23AD-3D9E-851F-EA7E666A2832}"/>
          </ac:spMkLst>
        </pc:spChg>
        <pc:spChg chg="mod">
          <ac:chgData name="Heidi Schneider" userId="d04c962a-8450-4fd9-b1ff-442e3d3ea2e5" providerId="ADAL" clId="{79EDD41D-44E5-4D84-BEB9-F58F110BBF61}" dt="2025-10-28T18:23:20.866" v="1977" actId="692"/>
          <ac:spMkLst>
            <pc:docMk/>
            <pc:sldMk cId="2643096322" sldId="272"/>
            <ac:spMk id="37" creationId="{5755A10A-461B-F7B4-BB7E-46C2BC3B41AB}"/>
          </ac:spMkLst>
        </pc:spChg>
      </pc:sldChg>
      <pc:sldChg chg="modSp mod">
        <pc:chgData name="Heidi Schneider" userId="d04c962a-8450-4fd9-b1ff-442e3d3ea2e5" providerId="ADAL" clId="{79EDD41D-44E5-4D84-BEB9-F58F110BBF61}" dt="2025-10-28T23:27:54.589" v="2447" actId="1076"/>
        <pc:sldMkLst>
          <pc:docMk/>
          <pc:sldMk cId="80900964" sldId="273"/>
        </pc:sldMkLst>
        <pc:spChg chg="mod">
          <ac:chgData name="Heidi Schneider" userId="d04c962a-8450-4fd9-b1ff-442e3d3ea2e5" providerId="ADAL" clId="{79EDD41D-44E5-4D84-BEB9-F58F110BBF61}" dt="2025-10-28T18:22:10.328" v="1969" actId="692"/>
          <ac:spMkLst>
            <pc:docMk/>
            <pc:sldMk cId="80900964" sldId="273"/>
            <ac:spMk id="12" creationId="{00000000-0000-0000-0000-000000000000}"/>
          </ac:spMkLst>
        </pc:spChg>
        <pc:spChg chg="mod">
          <ac:chgData name="Heidi Schneider" userId="d04c962a-8450-4fd9-b1ff-442e3d3ea2e5" providerId="ADAL" clId="{79EDD41D-44E5-4D84-BEB9-F58F110BBF61}" dt="2025-10-28T18:21:43.057" v="1964" actId="692"/>
          <ac:spMkLst>
            <pc:docMk/>
            <pc:sldMk cId="80900964" sldId="273"/>
            <ac:spMk id="13" creationId="{00000000-0000-0000-0000-000000000000}"/>
          </ac:spMkLst>
        </pc:spChg>
        <pc:spChg chg="mod">
          <ac:chgData name="Heidi Schneider" userId="d04c962a-8450-4fd9-b1ff-442e3d3ea2e5" providerId="ADAL" clId="{79EDD41D-44E5-4D84-BEB9-F58F110BBF61}" dt="2025-10-28T18:21:50.155" v="1966" actId="692"/>
          <ac:spMkLst>
            <pc:docMk/>
            <pc:sldMk cId="80900964" sldId="273"/>
            <ac:spMk id="16" creationId="{00000000-0000-0000-0000-000000000000}"/>
          </ac:spMkLst>
        </pc:spChg>
        <pc:spChg chg="mod">
          <ac:chgData name="Heidi Schneider" userId="d04c962a-8450-4fd9-b1ff-442e3d3ea2e5" providerId="ADAL" clId="{79EDD41D-44E5-4D84-BEB9-F58F110BBF61}" dt="2025-10-28T18:22:49.802" v="1974" actId="692"/>
          <ac:spMkLst>
            <pc:docMk/>
            <pc:sldMk cId="80900964" sldId="273"/>
            <ac:spMk id="17" creationId="{00000000-0000-0000-0000-000000000000}"/>
          </ac:spMkLst>
        </pc:spChg>
        <pc:spChg chg="mod">
          <ac:chgData name="Heidi Schneider" userId="d04c962a-8450-4fd9-b1ff-442e3d3ea2e5" providerId="ADAL" clId="{79EDD41D-44E5-4D84-BEB9-F58F110BBF61}" dt="2025-10-28T18:22:46.220" v="1973" actId="692"/>
          <ac:spMkLst>
            <pc:docMk/>
            <pc:sldMk cId="80900964" sldId="273"/>
            <ac:spMk id="18" creationId="{00000000-0000-0000-0000-000000000000}"/>
          </ac:spMkLst>
        </pc:spChg>
        <pc:spChg chg="mod">
          <ac:chgData name="Heidi Schneider" userId="d04c962a-8450-4fd9-b1ff-442e3d3ea2e5" providerId="ADAL" clId="{79EDD41D-44E5-4D84-BEB9-F58F110BBF61}" dt="2025-10-28T18:22:34.568" v="1970" actId="692"/>
          <ac:spMkLst>
            <pc:docMk/>
            <pc:sldMk cId="80900964" sldId="273"/>
            <ac:spMk id="20" creationId="{00000000-0000-0000-0000-000000000000}"/>
          </ac:spMkLst>
        </pc:spChg>
        <pc:spChg chg="mod">
          <ac:chgData name="Heidi Schneider" userId="d04c962a-8450-4fd9-b1ff-442e3d3ea2e5" providerId="ADAL" clId="{79EDD41D-44E5-4D84-BEB9-F58F110BBF61}" dt="2025-10-28T18:22:59.852" v="1976" actId="692"/>
          <ac:spMkLst>
            <pc:docMk/>
            <pc:sldMk cId="80900964" sldId="273"/>
            <ac:spMk id="21" creationId="{00000000-0000-0000-0000-000000000000}"/>
          </ac:spMkLst>
        </pc:spChg>
        <pc:spChg chg="mod">
          <ac:chgData name="Heidi Schneider" userId="d04c962a-8450-4fd9-b1ff-442e3d3ea2e5" providerId="ADAL" clId="{79EDD41D-44E5-4D84-BEB9-F58F110BBF61}" dt="2025-10-28T18:21:46.270" v="1965" actId="692"/>
          <ac:spMkLst>
            <pc:docMk/>
            <pc:sldMk cId="80900964" sldId="273"/>
            <ac:spMk id="22" creationId="{00000000-0000-0000-0000-000000000000}"/>
          </ac:spMkLst>
        </pc:spChg>
        <pc:spChg chg="mod">
          <ac:chgData name="Heidi Schneider" userId="d04c962a-8450-4fd9-b1ff-442e3d3ea2e5" providerId="ADAL" clId="{79EDD41D-44E5-4D84-BEB9-F58F110BBF61}" dt="2025-10-28T18:22:38.553" v="1971" actId="692"/>
          <ac:spMkLst>
            <pc:docMk/>
            <pc:sldMk cId="80900964" sldId="273"/>
            <ac:spMk id="23" creationId="{00000000-0000-0000-0000-000000000000}"/>
          </ac:spMkLst>
        </pc:spChg>
        <pc:spChg chg="mod">
          <ac:chgData name="Heidi Schneider" userId="d04c962a-8450-4fd9-b1ff-442e3d3ea2e5" providerId="ADAL" clId="{79EDD41D-44E5-4D84-BEB9-F58F110BBF61}" dt="2025-10-28T18:22:54.289" v="1975" actId="692"/>
          <ac:spMkLst>
            <pc:docMk/>
            <pc:sldMk cId="80900964" sldId="273"/>
            <ac:spMk id="24" creationId="{00000000-0000-0000-0000-000000000000}"/>
          </ac:spMkLst>
        </pc:spChg>
        <pc:spChg chg="mod">
          <ac:chgData name="Heidi Schneider" userId="d04c962a-8450-4fd9-b1ff-442e3d3ea2e5" providerId="ADAL" clId="{79EDD41D-44E5-4D84-BEB9-F58F110BBF61}" dt="2025-10-28T18:22:01.804" v="1968" actId="692"/>
          <ac:spMkLst>
            <pc:docMk/>
            <pc:sldMk cId="80900964" sldId="273"/>
            <ac:spMk id="26" creationId="{00000000-0000-0000-0000-000000000000}"/>
          </ac:spMkLst>
        </pc:spChg>
        <pc:spChg chg="mod">
          <ac:chgData name="Heidi Schneider" userId="d04c962a-8450-4fd9-b1ff-442e3d3ea2e5" providerId="ADAL" clId="{79EDD41D-44E5-4D84-BEB9-F58F110BBF61}" dt="2025-10-28T18:21:56.441" v="1967" actId="692"/>
          <ac:spMkLst>
            <pc:docMk/>
            <pc:sldMk cId="80900964" sldId="273"/>
            <ac:spMk id="28" creationId="{00000000-0000-0000-0000-000000000000}"/>
          </ac:spMkLst>
        </pc:spChg>
        <pc:spChg chg="mod">
          <ac:chgData name="Heidi Schneider" userId="d04c962a-8450-4fd9-b1ff-442e3d3ea2e5" providerId="ADAL" clId="{79EDD41D-44E5-4D84-BEB9-F58F110BBF61}" dt="2025-10-28T18:22:41.690" v="1972" actId="692"/>
          <ac:spMkLst>
            <pc:docMk/>
            <pc:sldMk cId="80900964" sldId="273"/>
            <ac:spMk id="37" creationId="{2D7F7771-2FD0-4056-8A1F-790D17B6784A}"/>
          </ac:spMkLst>
        </pc:spChg>
        <pc:cxnChg chg="mod">
          <ac:chgData name="Heidi Schneider" userId="d04c962a-8450-4fd9-b1ff-442e3d3ea2e5" providerId="ADAL" clId="{79EDD41D-44E5-4D84-BEB9-F58F110BBF61}" dt="2025-10-28T23:27:54.589" v="2447" actId="1076"/>
          <ac:cxnSpMkLst>
            <pc:docMk/>
            <pc:sldMk cId="80900964" sldId="273"/>
            <ac:cxnSpMk id="14" creationId="{114FB6A8-BD24-D8C2-F9E8-D4E6D5289776}"/>
          </ac:cxnSpMkLst>
        </pc:cxnChg>
      </pc:sldChg>
      <pc:sldChg chg="modSp modAnim">
        <pc:chgData name="Heidi Schneider" userId="d04c962a-8450-4fd9-b1ff-442e3d3ea2e5" providerId="ADAL" clId="{79EDD41D-44E5-4D84-BEB9-F58F110BBF61}" dt="2025-10-28T23:57:54.387" v="4266"/>
        <pc:sldMkLst>
          <pc:docMk/>
          <pc:sldMk cId="1298719431" sldId="278"/>
        </pc:sldMkLst>
        <pc:spChg chg="mod">
          <ac:chgData name="Heidi Schneider" userId="d04c962a-8450-4fd9-b1ff-442e3d3ea2e5" providerId="ADAL" clId="{79EDD41D-44E5-4D84-BEB9-F58F110BBF61}" dt="2025-10-28T15:31:26.604" v="214" actId="20577"/>
          <ac:spMkLst>
            <pc:docMk/>
            <pc:sldMk cId="1298719431" sldId="278"/>
            <ac:spMk id="3" creationId="{00000000-0000-0000-0000-000000000000}"/>
          </ac:spMkLst>
        </pc:spChg>
      </pc:sldChg>
      <pc:sldChg chg="modSp mod">
        <pc:chgData name="Heidi Schneider" userId="d04c962a-8450-4fd9-b1ff-442e3d3ea2e5" providerId="ADAL" clId="{79EDD41D-44E5-4D84-BEB9-F58F110BBF61}" dt="2025-10-29T00:00:27.321" v="4267" actId="692"/>
        <pc:sldMkLst>
          <pc:docMk/>
          <pc:sldMk cId="278485116" sldId="280"/>
        </pc:sldMkLst>
        <pc:spChg chg="mod">
          <ac:chgData name="Heidi Schneider" userId="d04c962a-8450-4fd9-b1ff-442e3d3ea2e5" providerId="ADAL" clId="{79EDD41D-44E5-4D84-BEB9-F58F110BBF61}" dt="2025-10-29T00:00:27.321" v="4267" actId="692"/>
          <ac:spMkLst>
            <pc:docMk/>
            <pc:sldMk cId="278485116" sldId="280"/>
            <ac:spMk id="24" creationId="{00000000-0000-0000-0000-000000000000}"/>
          </ac:spMkLst>
        </pc:spChg>
      </pc:sldChg>
      <pc:sldChg chg="modSp mod">
        <pc:chgData name="Heidi Schneider" userId="d04c962a-8450-4fd9-b1ff-442e3d3ea2e5" providerId="ADAL" clId="{79EDD41D-44E5-4D84-BEB9-F58F110BBF61}" dt="2025-10-28T23:31:11.022" v="2493" actId="1076"/>
        <pc:sldMkLst>
          <pc:docMk/>
          <pc:sldMk cId="1880530362" sldId="282"/>
        </pc:sldMkLst>
        <pc:spChg chg="mod">
          <ac:chgData name="Heidi Schneider" userId="d04c962a-8450-4fd9-b1ff-442e3d3ea2e5" providerId="ADAL" clId="{79EDD41D-44E5-4D84-BEB9-F58F110BBF61}" dt="2025-10-28T23:31:11.022" v="2493" actId="1076"/>
          <ac:spMkLst>
            <pc:docMk/>
            <pc:sldMk cId="1880530362" sldId="282"/>
            <ac:spMk id="3" creationId="{F0B34072-A354-464C-A4CA-1B1EF7E529D2}"/>
          </ac:spMkLst>
        </pc:spChg>
        <pc:picChg chg="mod">
          <ac:chgData name="Heidi Schneider" userId="d04c962a-8450-4fd9-b1ff-442e3d3ea2e5" providerId="ADAL" clId="{79EDD41D-44E5-4D84-BEB9-F58F110BBF61}" dt="2025-10-28T18:24:13.335" v="1991" actId="692"/>
          <ac:picMkLst>
            <pc:docMk/>
            <pc:sldMk cId="1880530362" sldId="282"/>
            <ac:picMk id="5" creationId="{1F86485B-C82F-4B35-A09D-0F31D7075A8C}"/>
          </ac:picMkLst>
        </pc:picChg>
      </pc:sldChg>
      <pc:sldChg chg="modSp mod modNotesTx">
        <pc:chgData name="Heidi Schneider" userId="d04c962a-8450-4fd9-b1ff-442e3d3ea2e5" providerId="ADAL" clId="{79EDD41D-44E5-4D84-BEB9-F58F110BBF61}" dt="2025-10-28T23:39:21.716" v="3145" actId="20577"/>
        <pc:sldMkLst>
          <pc:docMk/>
          <pc:sldMk cId="2778362071" sldId="283"/>
        </pc:sldMkLst>
        <pc:spChg chg="mod">
          <ac:chgData name="Heidi Schneider" userId="d04c962a-8450-4fd9-b1ff-442e3d3ea2e5" providerId="ADAL" clId="{79EDD41D-44E5-4D84-BEB9-F58F110BBF61}" dt="2025-10-28T23:32:50.743" v="2503" actId="20577"/>
          <ac:spMkLst>
            <pc:docMk/>
            <pc:sldMk cId="2778362071" sldId="283"/>
            <ac:spMk id="3" creationId="{F0B34072-A354-464C-A4CA-1B1EF7E529D2}"/>
          </ac:spMkLst>
        </pc:spChg>
        <pc:picChg chg="mod">
          <ac:chgData name="Heidi Schneider" userId="d04c962a-8450-4fd9-b1ff-442e3d3ea2e5" providerId="ADAL" clId="{79EDD41D-44E5-4D84-BEB9-F58F110BBF61}" dt="2025-10-28T18:24:47.369" v="1995" actId="692"/>
          <ac:picMkLst>
            <pc:docMk/>
            <pc:sldMk cId="2778362071" sldId="283"/>
            <ac:picMk id="11" creationId="{F37D7BC9-08E1-12AC-D8A9-4F88B9230B4E}"/>
          </ac:picMkLst>
        </pc:picChg>
      </pc:sldChg>
      <pc:sldChg chg="modSp mod modAnim modNotesTx">
        <pc:chgData name="Heidi Schneider" userId="d04c962a-8450-4fd9-b1ff-442e3d3ea2e5" providerId="ADAL" clId="{79EDD41D-44E5-4D84-BEB9-F58F110BBF61}" dt="2025-10-29T00:04:12.268" v="4278"/>
        <pc:sldMkLst>
          <pc:docMk/>
          <pc:sldMk cId="2260148517" sldId="284"/>
        </pc:sldMkLst>
        <pc:spChg chg="mod">
          <ac:chgData name="Heidi Schneider" userId="d04c962a-8450-4fd9-b1ff-442e3d3ea2e5" providerId="ADAL" clId="{79EDD41D-44E5-4D84-BEB9-F58F110BBF61}" dt="2025-10-28T23:36:05.502" v="2627" actId="1076"/>
          <ac:spMkLst>
            <pc:docMk/>
            <pc:sldMk cId="2260148517" sldId="284"/>
            <ac:spMk id="3" creationId="{F0B34072-A354-464C-A4CA-1B1EF7E529D2}"/>
          </ac:spMkLst>
        </pc:spChg>
      </pc:sldChg>
      <pc:sldChg chg="modSp mod modNotesTx">
        <pc:chgData name="Heidi Schneider" userId="d04c962a-8450-4fd9-b1ff-442e3d3ea2e5" providerId="ADAL" clId="{79EDD41D-44E5-4D84-BEB9-F58F110BBF61}" dt="2025-10-28T23:52:28.967" v="4090" actId="20577"/>
        <pc:sldMkLst>
          <pc:docMk/>
          <pc:sldMk cId="31542050" sldId="285"/>
        </pc:sldMkLst>
        <pc:spChg chg="mod">
          <ac:chgData name="Heidi Schneider" userId="d04c962a-8450-4fd9-b1ff-442e3d3ea2e5" providerId="ADAL" clId="{79EDD41D-44E5-4D84-BEB9-F58F110BBF61}" dt="2025-10-28T23:49:28.022" v="3935" actId="255"/>
          <ac:spMkLst>
            <pc:docMk/>
            <pc:sldMk cId="31542050" sldId="285"/>
            <ac:spMk id="3" creationId="{F0B34072-A354-464C-A4CA-1B1EF7E529D2}"/>
          </ac:spMkLst>
        </pc:spChg>
        <pc:spChg chg="mod">
          <ac:chgData name="Heidi Schneider" userId="d04c962a-8450-4fd9-b1ff-442e3d3ea2e5" providerId="ADAL" clId="{79EDD41D-44E5-4D84-BEB9-F58F110BBF61}" dt="2025-10-28T23:51:09.510" v="3941" actId="692"/>
          <ac:spMkLst>
            <pc:docMk/>
            <pc:sldMk cId="31542050" sldId="285"/>
            <ac:spMk id="8" creationId="{72EA99A2-632D-4AC1-7C1F-A4E33EBB86B7}"/>
          </ac:spMkLst>
        </pc:spChg>
      </pc:sldChg>
      <pc:sldChg chg="modSp mod modAnim modNotesTx">
        <pc:chgData name="Heidi Schneider" userId="d04c962a-8450-4fd9-b1ff-442e3d3ea2e5" providerId="ADAL" clId="{79EDD41D-44E5-4D84-BEB9-F58F110BBF61}" dt="2025-10-29T00:04:53.863" v="4279" actId="20577"/>
        <pc:sldMkLst>
          <pc:docMk/>
          <pc:sldMk cId="2806994616" sldId="288"/>
        </pc:sldMkLst>
        <pc:spChg chg="mod">
          <ac:chgData name="Heidi Schneider" userId="d04c962a-8450-4fd9-b1ff-442e3d3ea2e5" providerId="ADAL" clId="{79EDD41D-44E5-4D84-BEB9-F58F110BBF61}" dt="2025-10-29T00:04:53.863" v="4279" actId="20577"/>
          <ac:spMkLst>
            <pc:docMk/>
            <pc:sldMk cId="2806994616" sldId="288"/>
            <ac:spMk id="3" creationId="{F0B34072-A354-464C-A4CA-1B1EF7E529D2}"/>
          </ac:spMkLst>
        </pc:spChg>
      </pc:sldChg>
      <pc:sldChg chg="modAnim">
        <pc:chgData name="Heidi Schneider" userId="d04c962a-8450-4fd9-b1ff-442e3d3ea2e5" providerId="ADAL" clId="{79EDD41D-44E5-4D84-BEB9-F58F110BBF61}" dt="2025-10-29T00:01:39.743" v="4270"/>
        <pc:sldMkLst>
          <pc:docMk/>
          <pc:sldMk cId="3484395981" sldId="291"/>
        </pc:sldMkLst>
      </pc:sldChg>
      <pc:sldChg chg="modSp mod modNotesTx">
        <pc:chgData name="Heidi Schneider" userId="d04c962a-8450-4fd9-b1ff-442e3d3ea2e5" providerId="ADAL" clId="{79EDD41D-44E5-4D84-BEB9-F58F110BBF61}" dt="2025-10-28T23:41:38.148" v="3495" actId="20577"/>
        <pc:sldMkLst>
          <pc:docMk/>
          <pc:sldMk cId="479281108" sldId="293"/>
        </pc:sldMkLst>
        <pc:spChg chg="mod">
          <ac:chgData name="Heidi Schneider" userId="d04c962a-8450-4fd9-b1ff-442e3d3ea2e5" providerId="ADAL" clId="{79EDD41D-44E5-4D84-BEB9-F58F110BBF61}" dt="2025-10-28T23:33:26.559" v="2508" actId="1076"/>
          <ac:spMkLst>
            <pc:docMk/>
            <pc:sldMk cId="479281108" sldId="293"/>
            <ac:spMk id="3" creationId="{F0B34072-A354-464C-A4CA-1B1EF7E529D2}"/>
          </ac:spMkLst>
        </pc:spChg>
      </pc:sldChg>
      <pc:sldChg chg="modSp mod modNotesTx">
        <pc:chgData name="Heidi Schneider" userId="d04c962a-8450-4fd9-b1ff-442e3d3ea2e5" providerId="ADAL" clId="{79EDD41D-44E5-4D84-BEB9-F58F110BBF61}" dt="2025-10-28T23:35:39.043" v="2622" actId="20577"/>
        <pc:sldMkLst>
          <pc:docMk/>
          <pc:sldMk cId="3663093489" sldId="294"/>
        </pc:sldMkLst>
        <pc:spChg chg="mod">
          <ac:chgData name="Heidi Schneider" userId="d04c962a-8450-4fd9-b1ff-442e3d3ea2e5" providerId="ADAL" clId="{79EDD41D-44E5-4D84-BEB9-F58F110BBF61}" dt="2025-10-28T23:35:07.623" v="2608" actId="255"/>
          <ac:spMkLst>
            <pc:docMk/>
            <pc:sldMk cId="3663093489" sldId="294"/>
            <ac:spMk id="3" creationId="{F0B34072-A354-464C-A4CA-1B1EF7E529D2}"/>
          </ac:spMkLst>
        </pc:spChg>
        <pc:spChg chg="mod">
          <ac:chgData name="Heidi Schneider" userId="d04c962a-8450-4fd9-b1ff-442e3d3ea2e5" providerId="ADAL" clId="{79EDD41D-44E5-4D84-BEB9-F58F110BBF61}" dt="2025-10-28T23:35:20.512" v="2610" actId="14100"/>
          <ac:spMkLst>
            <pc:docMk/>
            <pc:sldMk cId="3663093489" sldId="294"/>
            <ac:spMk id="13" creationId="{BFBA60D0-48AC-19D8-011F-8FED35EE96CD}"/>
          </ac:spMkLst>
        </pc:spChg>
      </pc:sldChg>
      <pc:sldChg chg="modSp mod modNotesTx">
        <pc:chgData name="Heidi Schneider" userId="d04c962a-8450-4fd9-b1ff-442e3d3ea2e5" providerId="ADAL" clId="{79EDD41D-44E5-4D84-BEB9-F58F110BBF61}" dt="2025-10-28T23:31:19.830" v="2495" actId="1076"/>
        <pc:sldMkLst>
          <pc:docMk/>
          <pc:sldMk cId="2802509016" sldId="295"/>
        </pc:sldMkLst>
        <pc:spChg chg="mod">
          <ac:chgData name="Heidi Schneider" userId="d04c962a-8450-4fd9-b1ff-442e3d3ea2e5" providerId="ADAL" clId="{79EDD41D-44E5-4D84-BEB9-F58F110BBF61}" dt="2025-10-28T23:31:19.830" v="2495" actId="1076"/>
          <ac:spMkLst>
            <pc:docMk/>
            <pc:sldMk cId="2802509016" sldId="295"/>
            <ac:spMk id="3" creationId="{F0B34072-A354-464C-A4CA-1B1EF7E529D2}"/>
          </ac:spMkLst>
        </pc:spChg>
      </pc:sldChg>
      <pc:sldChg chg="modSp mod modNotes">
        <pc:chgData name="Heidi Schneider" userId="d04c962a-8450-4fd9-b1ff-442e3d3ea2e5" providerId="ADAL" clId="{79EDD41D-44E5-4D84-BEB9-F58F110BBF61}" dt="2025-10-28T15:26:00.998" v="93"/>
        <pc:sldMkLst>
          <pc:docMk/>
          <pc:sldMk cId="1854929289" sldId="296"/>
        </pc:sldMkLst>
        <pc:spChg chg="mod">
          <ac:chgData name="Heidi Schneider" userId="d04c962a-8450-4fd9-b1ff-442e3d3ea2e5" providerId="ADAL" clId="{79EDD41D-44E5-4D84-BEB9-F58F110BBF61}" dt="2025-10-28T15:22:18.398" v="49" actId="207"/>
          <ac:spMkLst>
            <pc:docMk/>
            <pc:sldMk cId="1854929289" sldId="296"/>
            <ac:spMk id="4" creationId="{14757B44-A66D-0E98-EFE1-48A883353AFF}"/>
          </ac:spMkLst>
        </pc:spChg>
      </pc:sldChg>
      <pc:sldChg chg="modNotesTx">
        <pc:chgData name="Heidi Schneider" userId="d04c962a-8450-4fd9-b1ff-442e3d3ea2e5" providerId="ADAL" clId="{79EDD41D-44E5-4D84-BEB9-F58F110BBF61}" dt="2025-10-28T15:27:22.004" v="134" actId="114"/>
        <pc:sldMkLst>
          <pc:docMk/>
          <pc:sldMk cId="3508914801" sldId="297"/>
        </pc:sldMkLst>
      </pc:sldChg>
      <pc:sldChg chg="addSp delSp modSp mod modAnim modNotesTx">
        <pc:chgData name="Heidi Schneider" userId="d04c962a-8450-4fd9-b1ff-442e3d3ea2e5" providerId="ADAL" clId="{79EDD41D-44E5-4D84-BEB9-F58F110BBF61}" dt="2025-10-28T15:55:31.516" v="1934" actId="1076"/>
        <pc:sldMkLst>
          <pc:docMk/>
          <pc:sldMk cId="917029143" sldId="300"/>
        </pc:sldMkLst>
        <pc:spChg chg="mod">
          <ac:chgData name="Heidi Schneider" userId="d04c962a-8450-4fd9-b1ff-442e3d3ea2e5" providerId="ADAL" clId="{79EDD41D-44E5-4D84-BEB9-F58F110BBF61}" dt="2025-10-28T15:44:04.864" v="1251" actId="20577"/>
          <ac:spMkLst>
            <pc:docMk/>
            <pc:sldMk cId="917029143" sldId="300"/>
            <ac:spMk id="2" creationId="{00000000-0000-0000-0000-000000000000}"/>
          </ac:spMkLst>
        </pc:spChg>
        <pc:spChg chg="mod">
          <ac:chgData name="Heidi Schneider" userId="d04c962a-8450-4fd9-b1ff-442e3d3ea2e5" providerId="ADAL" clId="{79EDD41D-44E5-4D84-BEB9-F58F110BBF61}" dt="2025-10-28T15:55:17.300" v="1931" actId="1076"/>
          <ac:spMkLst>
            <pc:docMk/>
            <pc:sldMk cId="917029143" sldId="300"/>
            <ac:spMk id="3" creationId="{00000000-0000-0000-0000-000000000000}"/>
          </ac:spMkLst>
        </pc:spChg>
        <pc:picChg chg="add mod">
          <ac:chgData name="Heidi Schneider" userId="d04c962a-8450-4fd9-b1ff-442e3d3ea2e5" providerId="ADAL" clId="{79EDD41D-44E5-4D84-BEB9-F58F110BBF61}" dt="2025-10-28T15:55:31.516" v="1934" actId="1076"/>
          <ac:picMkLst>
            <pc:docMk/>
            <pc:sldMk cId="917029143" sldId="300"/>
            <ac:picMk id="5" creationId="{181EEE82-E74E-26E5-9AF8-65B2486ED20A}"/>
          </ac:picMkLst>
        </pc:picChg>
        <pc:picChg chg="add mod">
          <ac:chgData name="Heidi Schneider" userId="d04c962a-8450-4fd9-b1ff-442e3d3ea2e5" providerId="ADAL" clId="{79EDD41D-44E5-4D84-BEB9-F58F110BBF61}" dt="2025-10-28T15:55:22.397" v="1932" actId="1076"/>
          <ac:picMkLst>
            <pc:docMk/>
            <pc:sldMk cId="917029143" sldId="300"/>
            <ac:picMk id="7" creationId="{0DF970D5-3BF8-1754-BB28-3ABAB29A6F34}"/>
          </ac:picMkLst>
        </pc:picChg>
        <pc:picChg chg="del">
          <ac:chgData name="Heidi Schneider" userId="d04c962a-8450-4fd9-b1ff-442e3d3ea2e5" providerId="ADAL" clId="{79EDD41D-44E5-4D84-BEB9-F58F110BBF61}" dt="2025-10-28T15:50:23.447" v="1893" actId="478"/>
          <ac:picMkLst>
            <pc:docMk/>
            <pc:sldMk cId="917029143" sldId="300"/>
            <ac:picMk id="13" creationId="{1113812F-9679-F11A-6C35-1FD692E5ADA5}"/>
          </ac:picMkLst>
        </pc:picChg>
      </pc:sldChg>
      <pc:sldChg chg="addSp modSp mod modAnim modNotesTx">
        <pc:chgData name="Heidi Schneider" userId="d04c962a-8450-4fd9-b1ff-442e3d3ea2e5" providerId="ADAL" clId="{79EDD41D-44E5-4D84-BEB9-F58F110BBF61}" dt="2025-10-28T15:53:08.897" v="1922" actId="1076"/>
        <pc:sldMkLst>
          <pc:docMk/>
          <pc:sldMk cId="3976795257" sldId="301"/>
        </pc:sldMkLst>
        <pc:spChg chg="mod">
          <ac:chgData name="Heidi Schneider" userId="d04c962a-8450-4fd9-b1ff-442e3d3ea2e5" providerId="ADAL" clId="{79EDD41D-44E5-4D84-BEB9-F58F110BBF61}" dt="2025-10-28T15:53:03.730" v="1921" actId="14100"/>
          <ac:spMkLst>
            <pc:docMk/>
            <pc:sldMk cId="3976795257" sldId="301"/>
            <ac:spMk id="3" creationId="{00000000-0000-0000-0000-000000000000}"/>
          </ac:spMkLst>
        </pc:spChg>
        <pc:picChg chg="add mod">
          <ac:chgData name="Heidi Schneider" userId="d04c962a-8450-4fd9-b1ff-442e3d3ea2e5" providerId="ADAL" clId="{79EDD41D-44E5-4D84-BEB9-F58F110BBF61}" dt="2025-10-28T15:53:08.897" v="1922" actId="1076"/>
          <ac:picMkLst>
            <pc:docMk/>
            <pc:sldMk cId="3976795257" sldId="301"/>
            <ac:picMk id="5" creationId="{B8AE4BAF-DDA9-FBA5-B0ED-AB11500A91B8}"/>
          </ac:picMkLst>
        </pc:picChg>
      </pc:sldChg>
      <pc:sldChg chg="modSp mod modAnim modNotesTx">
        <pc:chgData name="Heidi Schneider" userId="d04c962a-8450-4fd9-b1ff-442e3d3ea2e5" providerId="ADAL" clId="{79EDD41D-44E5-4D84-BEB9-F58F110BBF61}" dt="2025-10-28T23:37:59.291" v="2904" actId="20577"/>
        <pc:sldMkLst>
          <pc:docMk/>
          <pc:sldMk cId="1621291771" sldId="302"/>
        </pc:sldMkLst>
        <pc:spChg chg="mod">
          <ac:chgData name="Heidi Schneider" userId="d04c962a-8450-4fd9-b1ff-442e3d3ea2e5" providerId="ADAL" clId="{79EDD41D-44E5-4D84-BEB9-F58F110BBF61}" dt="2025-10-28T23:36:42.374" v="2636" actId="1076"/>
          <ac:spMkLst>
            <pc:docMk/>
            <pc:sldMk cId="1621291771" sldId="302"/>
            <ac:spMk id="3" creationId="{F0B34072-A354-464C-A4CA-1B1EF7E529D2}"/>
          </ac:spMkLst>
        </pc:spChg>
      </pc:sldChg>
      <pc:sldChg chg="modNotes modNotesTx">
        <pc:chgData name="Heidi Schneider" userId="d04c962a-8450-4fd9-b1ff-442e3d3ea2e5" providerId="ADAL" clId="{79EDD41D-44E5-4D84-BEB9-F58F110BBF61}" dt="2025-10-28T15:26:00.998" v="93"/>
        <pc:sldMkLst>
          <pc:docMk/>
          <pc:sldMk cId="2073002952" sldId="311"/>
        </pc:sldMkLst>
      </pc:sldChg>
      <pc:sldChg chg="modNotes">
        <pc:chgData name="Heidi Schneider" userId="d04c962a-8450-4fd9-b1ff-442e3d3ea2e5" providerId="ADAL" clId="{79EDD41D-44E5-4D84-BEB9-F58F110BBF61}" dt="2025-10-28T15:26:00.998" v="93"/>
        <pc:sldMkLst>
          <pc:docMk/>
          <pc:sldMk cId="4002111891" sldId="312"/>
        </pc:sldMkLst>
      </pc:sldChg>
      <pc:sldChg chg="modSp mod modAnim modNotesTx">
        <pc:chgData name="Heidi Schneider" userId="d04c962a-8450-4fd9-b1ff-442e3d3ea2e5" providerId="ADAL" clId="{79EDD41D-44E5-4D84-BEB9-F58F110BBF61}" dt="2025-10-28T15:25:36.130" v="87" actId="20577"/>
        <pc:sldMkLst>
          <pc:docMk/>
          <pc:sldMk cId="1516207216" sldId="313"/>
        </pc:sldMkLst>
        <pc:spChg chg="mod">
          <ac:chgData name="Heidi Schneider" userId="d04c962a-8450-4fd9-b1ff-442e3d3ea2e5" providerId="ADAL" clId="{79EDD41D-44E5-4D84-BEB9-F58F110BBF61}" dt="2025-10-28T15:25:36.130" v="87" actId="20577"/>
          <ac:spMkLst>
            <pc:docMk/>
            <pc:sldMk cId="1516207216" sldId="313"/>
            <ac:spMk id="5" creationId="{946F0A75-B23C-C920-6789-C7F483262B91}"/>
          </ac:spMkLst>
        </pc:spChg>
        <pc:spChg chg="mod">
          <ac:chgData name="Heidi Schneider" userId="d04c962a-8450-4fd9-b1ff-442e3d3ea2e5" providerId="ADAL" clId="{79EDD41D-44E5-4D84-BEB9-F58F110BBF61}" dt="2025-10-28T15:24:37.173" v="64" actId="1076"/>
          <ac:spMkLst>
            <pc:docMk/>
            <pc:sldMk cId="1516207216" sldId="313"/>
            <ac:spMk id="16" creationId="{CE4726FA-19CA-44FB-087A-5E6A0A7BAEE0}"/>
          </ac:spMkLst>
        </pc:spChg>
        <pc:grpChg chg="mod">
          <ac:chgData name="Heidi Schneider" userId="d04c962a-8450-4fd9-b1ff-442e3d3ea2e5" providerId="ADAL" clId="{79EDD41D-44E5-4D84-BEB9-F58F110BBF61}" dt="2025-10-28T15:24:37.173" v="64" actId="1076"/>
          <ac:grpSpMkLst>
            <pc:docMk/>
            <pc:sldMk cId="1516207216" sldId="313"/>
            <ac:grpSpMk id="21" creationId="{2711AA4D-9C01-E971-7BAC-8491BBB112A2}"/>
          </ac:grpSpMkLst>
        </pc:grpChg>
        <pc:grpChg chg="mod">
          <ac:chgData name="Heidi Schneider" userId="d04c962a-8450-4fd9-b1ff-442e3d3ea2e5" providerId="ADAL" clId="{79EDD41D-44E5-4D84-BEB9-F58F110BBF61}" dt="2025-10-28T15:24:37.173" v="64" actId="1076"/>
          <ac:grpSpMkLst>
            <pc:docMk/>
            <pc:sldMk cId="1516207216" sldId="313"/>
            <ac:grpSpMk id="22" creationId="{27E470C7-C793-28B3-7A7B-EF4464B9B982}"/>
          </ac:grpSpMkLst>
        </pc:grpChg>
      </pc:sldChg>
      <pc:sldChg chg="modSp mod">
        <pc:chgData name="Heidi Schneider" userId="d04c962a-8450-4fd9-b1ff-442e3d3ea2e5" providerId="ADAL" clId="{79EDD41D-44E5-4D84-BEB9-F58F110BBF61}" dt="2025-10-29T00:03:02.766" v="4276" actId="1076"/>
        <pc:sldMkLst>
          <pc:docMk/>
          <pc:sldMk cId="946867449" sldId="315"/>
        </pc:sldMkLst>
        <pc:spChg chg="mod">
          <ac:chgData name="Heidi Schneider" userId="d04c962a-8450-4fd9-b1ff-442e3d3ea2e5" providerId="ADAL" clId="{79EDD41D-44E5-4D84-BEB9-F58F110BBF61}" dt="2025-10-29T00:02:47.394" v="4273" actId="1076"/>
          <ac:spMkLst>
            <pc:docMk/>
            <pc:sldMk cId="946867449" sldId="315"/>
            <ac:spMk id="22" creationId="{F7CC97F6-60E0-7488-1958-10B6ED13781F}"/>
          </ac:spMkLst>
        </pc:spChg>
        <pc:spChg chg="mod">
          <ac:chgData name="Heidi Schneider" userId="d04c962a-8450-4fd9-b1ff-442e3d3ea2e5" providerId="ADAL" clId="{79EDD41D-44E5-4D84-BEB9-F58F110BBF61}" dt="2025-10-29T00:02:56.474" v="4274" actId="1076"/>
          <ac:spMkLst>
            <pc:docMk/>
            <pc:sldMk cId="946867449" sldId="315"/>
            <ac:spMk id="23" creationId="{1FEB9F21-53D8-40F1-B1F2-09D2190AFC54}"/>
          </ac:spMkLst>
        </pc:spChg>
        <pc:spChg chg="mod">
          <ac:chgData name="Heidi Schneider" userId="d04c962a-8450-4fd9-b1ff-442e3d3ea2e5" providerId="ADAL" clId="{79EDD41D-44E5-4D84-BEB9-F58F110BBF61}" dt="2025-10-29T00:03:02.766" v="4276" actId="1076"/>
          <ac:spMkLst>
            <pc:docMk/>
            <pc:sldMk cId="946867449" sldId="315"/>
            <ac:spMk id="24" creationId="{73972B4C-186F-C298-2A4F-539D1A03AC62}"/>
          </ac:spMkLst>
        </pc:spChg>
      </pc:sldChg>
      <pc:sldChg chg="modSp mod modNotesTx">
        <pc:chgData name="Heidi Schneider" userId="d04c962a-8450-4fd9-b1ff-442e3d3ea2e5" providerId="ADAL" clId="{79EDD41D-44E5-4D84-BEB9-F58F110BBF61}" dt="2025-10-28T23:42:43.304" v="3532" actId="20577"/>
        <pc:sldMkLst>
          <pc:docMk/>
          <pc:sldMk cId="3866422129" sldId="316"/>
        </pc:sldMkLst>
        <pc:spChg chg="mod">
          <ac:chgData name="Heidi Schneider" userId="d04c962a-8450-4fd9-b1ff-442e3d3ea2e5" providerId="ADAL" clId="{79EDD41D-44E5-4D84-BEB9-F58F110BBF61}" dt="2025-10-28T23:42:07.181" v="3498" actId="1076"/>
          <ac:spMkLst>
            <pc:docMk/>
            <pc:sldMk cId="3866422129" sldId="316"/>
            <ac:spMk id="3" creationId="{F0B34072-A354-464C-A4CA-1B1EF7E529D2}"/>
          </ac:spMkLst>
        </pc:spChg>
      </pc:sldChg>
      <pc:sldChg chg="modSp mod modNotesTx">
        <pc:chgData name="Heidi Schneider" userId="d04c962a-8450-4fd9-b1ff-442e3d3ea2e5" providerId="ADAL" clId="{79EDD41D-44E5-4D84-BEB9-F58F110BBF61}" dt="2025-10-28T23:49:16.536" v="3933" actId="20577"/>
        <pc:sldMkLst>
          <pc:docMk/>
          <pc:sldMk cId="601191789" sldId="317"/>
        </pc:sldMkLst>
        <pc:spChg chg="mod">
          <ac:chgData name="Heidi Schneider" userId="d04c962a-8450-4fd9-b1ff-442e3d3ea2e5" providerId="ADAL" clId="{79EDD41D-44E5-4D84-BEB9-F58F110BBF61}" dt="2025-10-28T23:47:34.493" v="3758" actId="207"/>
          <ac:spMkLst>
            <pc:docMk/>
            <pc:sldMk cId="601191789" sldId="317"/>
            <ac:spMk id="3" creationId="{F0B34072-A354-464C-A4CA-1B1EF7E529D2}"/>
          </ac:spMkLst>
        </pc:spChg>
      </pc:sldChg>
      <pc:sldChg chg="modNotesTx">
        <pc:chgData name="Heidi Schneider" userId="d04c962a-8450-4fd9-b1ff-442e3d3ea2e5" providerId="ADAL" clId="{79EDD41D-44E5-4D84-BEB9-F58F110BBF61}" dt="2025-10-28T15:27:01.517" v="110" actId="114"/>
        <pc:sldMkLst>
          <pc:docMk/>
          <pc:sldMk cId="3166319275" sldId="324"/>
        </pc:sldMkLst>
      </pc:sldChg>
      <pc:sldChg chg="modNotesTx">
        <pc:chgData name="Heidi Schneider" userId="d04c962a-8450-4fd9-b1ff-442e3d3ea2e5" providerId="ADAL" clId="{79EDD41D-44E5-4D84-BEB9-F58F110BBF61}" dt="2025-10-28T15:27:41.265" v="154" actId="114"/>
        <pc:sldMkLst>
          <pc:docMk/>
          <pc:sldMk cId="1153035043" sldId="325"/>
        </pc:sldMkLst>
      </pc:sldChg>
      <pc:sldChg chg="modSp mod">
        <pc:chgData name="Heidi Schneider" userId="d04c962a-8450-4fd9-b1ff-442e3d3ea2e5" providerId="ADAL" clId="{79EDD41D-44E5-4D84-BEB9-F58F110BBF61}" dt="2025-10-28T15:21:50.045" v="46" actId="207"/>
        <pc:sldMkLst>
          <pc:docMk/>
          <pc:sldMk cId="3504321150" sldId="334"/>
        </pc:sldMkLst>
        <pc:spChg chg="mod">
          <ac:chgData name="Heidi Schneider" userId="d04c962a-8450-4fd9-b1ff-442e3d3ea2e5" providerId="ADAL" clId="{79EDD41D-44E5-4D84-BEB9-F58F110BBF61}" dt="2025-10-28T15:21:50.045" v="46" actId="207"/>
          <ac:spMkLst>
            <pc:docMk/>
            <pc:sldMk cId="3504321150" sldId="334"/>
            <ac:spMk id="5" creationId="{47BE52DD-24D3-3F97-81C5-DD53B52BD48E}"/>
          </ac:spMkLst>
        </pc:spChg>
      </pc:sldChg>
      <pc:sldChg chg="modSp mod">
        <pc:chgData name="Heidi Schneider" userId="d04c962a-8450-4fd9-b1ff-442e3d3ea2e5" providerId="ADAL" clId="{79EDD41D-44E5-4D84-BEB9-F58F110BBF61}" dt="2025-10-28T15:23:11.162" v="55" actId="207"/>
        <pc:sldMkLst>
          <pc:docMk/>
          <pc:sldMk cId="2446357527" sldId="335"/>
        </pc:sldMkLst>
        <pc:spChg chg="mod">
          <ac:chgData name="Heidi Schneider" userId="d04c962a-8450-4fd9-b1ff-442e3d3ea2e5" providerId="ADAL" clId="{79EDD41D-44E5-4D84-BEB9-F58F110BBF61}" dt="2025-10-28T15:23:11.162" v="55" actId="207"/>
          <ac:spMkLst>
            <pc:docMk/>
            <pc:sldMk cId="2446357527" sldId="335"/>
            <ac:spMk id="12" creationId="{154FEF69-EFE6-6360-623F-EA41F2E30A55}"/>
          </ac:spMkLst>
        </pc:spChg>
      </pc:sldChg>
      <pc:sldChg chg="modSp mod">
        <pc:chgData name="Heidi Schneider" userId="d04c962a-8450-4fd9-b1ff-442e3d3ea2e5" providerId="ADAL" clId="{79EDD41D-44E5-4D84-BEB9-F58F110BBF61}" dt="2025-10-28T15:27:50.537" v="156" actId="207"/>
        <pc:sldMkLst>
          <pc:docMk/>
          <pc:sldMk cId="1574461265" sldId="336"/>
        </pc:sldMkLst>
        <pc:spChg chg="mod">
          <ac:chgData name="Heidi Schneider" userId="d04c962a-8450-4fd9-b1ff-442e3d3ea2e5" providerId="ADAL" clId="{79EDD41D-44E5-4D84-BEB9-F58F110BBF61}" dt="2025-10-28T15:27:50.537" v="156" actId="207"/>
          <ac:spMkLst>
            <pc:docMk/>
            <pc:sldMk cId="1574461265" sldId="336"/>
            <ac:spMk id="24" creationId="{D34902D7-050C-477D-6D1F-B9C33DFFAEF0}"/>
          </ac:spMkLst>
        </pc:spChg>
      </pc:sldChg>
      <pc:sldChg chg="modNotesTx">
        <pc:chgData name="Heidi Schneider" userId="d04c962a-8450-4fd9-b1ff-442e3d3ea2e5" providerId="ADAL" clId="{79EDD41D-44E5-4D84-BEB9-F58F110BBF61}" dt="2025-10-28T23:53:21.370" v="4114" actId="114"/>
        <pc:sldMkLst>
          <pc:docMk/>
          <pc:sldMk cId="3245552288" sldId="337"/>
        </pc:sldMkLst>
      </pc:sldChg>
      <pc:sldChg chg="modNotesTx">
        <pc:chgData name="Heidi Schneider" userId="d04c962a-8450-4fd9-b1ff-442e3d3ea2e5" providerId="ADAL" clId="{79EDD41D-44E5-4D84-BEB9-F58F110BBF61}" dt="2025-10-28T23:53:38.573" v="4130" actId="114"/>
        <pc:sldMkLst>
          <pc:docMk/>
          <pc:sldMk cId="464978563" sldId="338"/>
        </pc:sldMkLst>
      </pc:sldChg>
      <pc:sldChg chg="modNotesTx">
        <pc:chgData name="Heidi Schneider" userId="d04c962a-8450-4fd9-b1ff-442e3d3ea2e5" providerId="ADAL" clId="{79EDD41D-44E5-4D84-BEB9-F58F110BBF61}" dt="2025-10-28T23:53:53.575" v="4148" actId="114"/>
        <pc:sldMkLst>
          <pc:docMk/>
          <pc:sldMk cId="3051353609" sldId="339"/>
        </pc:sldMkLst>
      </pc:sldChg>
      <pc:sldChg chg="modNotesTx">
        <pc:chgData name="Heidi Schneider" userId="d04c962a-8450-4fd9-b1ff-442e3d3ea2e5" providerId="ADAL" clId="{79EDD41D-44E5-4D84-BEB9-F58F110BBF61}" dt="2025-10-28T23:54:58.230" v="4215" actId="114"/>
        <pc:sldMkLst>
          <pc:docMk/>
          <pc:sldMk cId="1682227518" sldId="340"/>
        </pc:sldMkLst>
      </pc:sldChg>
      <pc:sldChg chg="modNotesTx">
        <pc:chgData name="Heidi Schneider" userId="d04c962a-8450-4fd9-b1ff-442e3d3ea2e5" providerId="ADAL" clId="{79EDD41D-44E5-4D84-BEB9-F58F110BBF61}" dt="2025-10-28T23:55:14.517" v="4239" actId="114"/>
        <pc:sldMkLst>
          <pc:docMk/>
          <pc:sldMk cId="3182917842" sldId="341"/>
        </pc:sldMkLst>
      </pc:sldChg>
      <pc:sldChg chg="modNotesTx">
        <pc:chgData name="Heidi Schneider" userId="d04c962a-8450-4fd9-b1ff-442e3d3ea2e5" providerId="ADAL" clId="{79EDD41D-44E5-4D84-BEB9-F58F110BBF61}" dt="2025-10-28T23:55:32.398" v="4263" actId="114"/>
        <pc:sldMkLst>
          <pc:docMk/>
          <pc:sldMk cId="68327581" sldId="342"/>
        </pc:sldMkLst>
      </pc:sldChg>
      <pc:sldChg chg="add">
        <pc:chgData name="Heidi Schneider" userId="d04c962a-8450-4fd9-b1ff-442e3d3ea2e5" providerId="ADAL" clId="{79EDD41D-44E5-4D84-BEB9-F58F110BBF61}" dt="2025-10-28T15:43:54.642" v="1233" actId="2890"/>
        <pc:sldMkLst>
          <pc:docMk/>
          <pc:sldMk cId="1421096269" sldId="34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10/28/2025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10/28/2025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purpose of this presentation is to provide an overview of the environmental process for federally funded projects. Part 1 of the training focuses on understanding what NEPA is and when it will be required. It also provides an understanding of the special studies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Training Time: 1.5 hour</a:t>
            </a:r>
          </a:p>
          <a:p>
            <a:endParaRPr lang="en-US" dirty="0"/>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2255352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CE is the lowest level of the NEPA documentation. It is used for projects with minor impacts. It must be approved by FHWA. </a:t>
            </a:r>
          </a:p>
          <a:p>
            <a:r>
              <a:rPr lang="en-US" dirty="0"/>
              <a:t>(click 2) A programmatic categorical exclusion is a CE that does not require an FHWA signature for approval. OES approves PCEs. The PCE is typically prepared for projects that are very small in scale and have minor to no environmental impacts and little to no ROW.</a:t>
            </a:r>
          </a:p>
        </p:txBody>
      </p:sp>
      <p:sp>
        <p:nvSpPr>
          <p:cNvPr id="4" name="Slide Number Placeholder 3"/>
          <p:cNvSpPr>
            <a:spLocks noGrp="1"/>
          </p:cNvSpPr>
          <p:nvPr>
            <p:ph type="sldNum" sz="quarter" idx="5"/>
          </p:nvPr>
        </p:nvSpPr>
        <p:spPr/>
        <p:txBody>
          <a:bodyPr/>
          <a:lstStyle/>
          <a:p>
            <a:fld id="{D49D12AA-DFDC-4C12-A542-9E97DFD6065C}" type="slidenum">
              <a:rPr lang="en-US" smtClean="0"/>
              <a:t>10</a:t>
            </a:fld>
            <a:endParaRPr lang="en-US"/>
          </a:p>
        </p:txBody>
      </p:sp>
    </p:spTree>
    <p:extLst>
      <p:ext uri="{BB962C8B-B14F-4D97-AF65-F5344CB8AC3E}">
        <p14:creationId xmlns:p14="http://schemas.microsoft.com/office/powerpoint/2010/main" val="847620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level up from a CE is an Environmental Assessment or EA.</a:t>
            </a:r>
          </a:p>
          <a:p>
            <a:r>
              <a:rPr lang="en-US" dirty="0"/>
              <a:t>(click 1) Project in which the significance of the environmental impact is not clearly defined. The preparation of the EA is needed to determine the appropriate document required.</a:t>
            </a:r>
          </a:p>
          <a:p>
            <a:r>
              <a:rPr lang="en-US" dirty="0"/>
              <a:t>(click 2 &amp; 3) The Environmental Impact Statement or EIS is required for projects who action will have significant effect on the environment. </a:t>
            </a:r>
          </a:p>
        </p:txBody>
      </p:sp>
      <p:sp>
        <p:nvSpPr>
          <p:cNvPr id="4" name="Slide Number Placeholder 3"/>
          <p:cNvSpPr>
            <a:spLocks noGrp="1"/>
          </p:cNvSpPr>
          <p:nvPr>
            <p:ph type="sldNum" sz="quarter" idx="5"/>
          </p:nvPr>
        </p:nvSpPr>
        <p:spPr/>
        <p:txBody>
          <a:bodyPr/>
          <a:lstStyle/>
          <a:p>
            <a:fld id="{D49D12AA-DFDC-4C12-A542-9E97DFD6065C}" type="slidenum">
              <a:rPr lang="en-US" smtClean="0"/>
              <a:t>11</a:t>
            </a:fld>
            <a:endParaRPr lang="en-US"/>
          </a:p>
        </p:txBody>
      </p:sp>
    </p:spTree>
    <p:extLst>
      <p:ext uri="{BB962C8B-B14F-4D97-AF65-F5344CB8AC3E}">
        <p14:creationId xmlns:p14="http://schemas.microsoft.com/office/powerpoint/2010/main" val="2349648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level up from a CE is an Environmental Assessment or EA.</a:t>
            </a:r>
          </a:p>
          <a:p>
            <a:r>
              <a:rPr lang="en-US" dirty="0"/>
              <a:t>(click 1) Project in which the significance of the environmental impact is not clearly defined. The preparation of the EA is needed to determine the appropriate document required.</a:t>
            </a:r>
          </a:p>
          <a:p>
            <a:r>
              <a:rPr lang="en-US" dirty="0"/>
              <a:t>(click 2 &amp; 3) The Environmental Impact Statement or EIS is required for projects who action will have significant effect on the environment. </a:t>
            </a:r>
          </a:p>
        </p:txBody>
      </p:sp>
      <p:sp>
        <p:nvSpPr>
          <p:cNvPr id="4" name="Slide Number Placeholder 3"/>
          <p:cNvSpPr>
            <a:spLocks noGrp="1"/>
          </p:cNvSpPr>
          <p:nvPr>
            <p:ph type="sldNum" sz="quarter" idx="5"/>
          </p:nvPr>
        </p:nvSpPr>
        <p:spPr/>
        <p:txBody>
          <a:bodyPr/>
          <a:lstStyle/>
          <a:p>
            <a:fld id="{D49D12AA-DFDC-4C12-A542-9E97DFD6065C}" type="slidenum">
              <a:rPr lang="en-US" smtClean="0"/>
              <a:t>12</a:t>
            </a:fld>
            <a:endParaRPr lang="en-US"/>
          </a:p>
        </p:txBody>
      </p:sp>
    </p:spTree>
    <p:extLst>
      <p:ext uri="{BB962C8B-B14F-4D97-AF65-F5344CB8AC3E}">
        <p14:creationId xmlns:p14="http://schemas.microsoft.com/office/powerpoint/2010/main" val="3516588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13</a:t>
            </a:fld>
            <a:endParaRPr lang="en-US"/>
          </a:p>
        </p:txBody>
      </p:sp>
    </p:spTree>
    <p:extLst>
      <p:ext uri="{BB962C8B-B14F-4D97-AF65-F5344CB8AC3E}">
        <p14:creationId xmlns:p14="http://schemas.microsoft.com/office/powerpoint/2010/main" val="675619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 There are 3 levels. PCE is a subcategory of a CE. It is not a separate level of document.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14</a:t>
            </a:fld>
            <a:endParaRPr lang="en-US"/>
          </a:p>
        </p:txBody>
      </p:sp>
    </p:spTree>
    <p:extLst>
      <p:ext uri="{BB962C8B-B14F-4D97-AF65-F5344CB8AC3E}">
        <p14:creationId xmlns:p14="http://schemas.microsoft.com/office/powerpoint/2010/main" val="2832920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 - The Federal Highway Administration approves all NEPA documents. The exception is a PCE, which OES will approve.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15</a:t>
            </a:fld>
            <a:endParaRPr lang="en-US"/>
          </a:p>
        </p:txBody>
      </p:sp>
    </p:spTree>
    <p:extLst>
      <p:ext uri="{BB962C8B-B14F-4D97-AF65-F5344CB8AC3E}">
        <p14:creationId xmlns:p14="http://schemas.microsoft.com/office/powerpoint/2010/main" val="3096400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48E0F-0BBF-6980-0CF8-6995CA41E9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1CFA63-D341-D36F-963B-4A2C32D80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B0BFF-2900-2C94-1BF9-92716AF99C7C}"/>
              </a:ext>
            </a:extLst>
          </p:cNvPr>
          <p:cNvSpPr>
            <a:spLocks noGrp="1"/>
          </p:cNvSpPr>
          <p:nvPr>
            <p:ph type="body" idx="1"/>
          </p:nvPr>
        </p:nvSpPr>
        <p:spPr/>
        <p:txBody>
          <a:bodyPr/>
          <a:lstStyle/>
          <a:p>
            <a:r>
              <a:rPr lang="en-US" dirty="0"/>
              <a:t>Before a NEPA document is written, special studies must be completed. We will discuss the various disciplines that are known as the environmental special studies and the environmental process for each one. </a:t>
            </a:r>
          </a:p>
        </p:txBody>
      </p:sp>
      <p:sp>
        <p:nvSpPr>
          <p:cNvPr id="4" name="Slide Number Placeholder 3">
            <a:extLst>
              <a:ext uri="{FF2B5EF4-FFF2-40B4-BE49-F238E27FC236}">
                <a16:creationId xmlns:a16="http://schemas.microsoft.com/office/drawing/2014/main" id="{5CF1722A-0477-8C86-BC67-215E11BA7FEF}"/>
              </a:ext>
            </a:extLst>
          </p:cNvPr>
          <p:cNvSpPr>
            <a:spLocks noGrp="1"/>
          </p:cNvSpPr>
          <p:nvPr>
            <p:ph type="sldNum" sz="quarter" idx="5"/>
          </p:nvPr>
        </p:nvSpPr>
        <p:spPr/>
        <p:txBody>
          <a:bodyPr/>
          <a:lstStyle/>
          <a:p>
            <a:fld id="{D49D12AA-DFDC-4C12-A542-9E97DFD6065C}" type="slidenum">
              <a:rPr lang="en-US" smtClean="0"/>
              <a:t>16</a:t>
            </a:fld>
            <a:endParaRPr lang="en-US"/>
          </a:p>
        </p:txBody>
      </p:sp>
    </p:spTree>
    <p:extLst>
      <p:ext uri="{BB962C8B-B14F-4D97-AF65-F5344CB8AC3E}">
        <p14:creationId xmlns:p14="http://schemas.microsoft.com/office/powerpoint/2010/main" val="2578452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Until the environmental studies (resource ID and technical studies) are complete, the appropriate level of NEPA documentation cannot be confirmed. However, the NEPA analysist will know the anticipated level of NEPA document prior to the environmental studies being approved. </a:t>
            </a:r>
          </a:p>
        </p:txBody>
      </p:sp>
      <p:sp>
        <p:nvSpPr>
          <p:cNvPr id="4" name="Slide Number Placeholder 3"/>
          <p:cNvSpPr>
            <a:spLocks noGrp="1"/>
          </p:cNvSpPr>
          <p:nvPr>
            <p:ph type="sldNum" sz="quarter" idx="5"/>
          </p:nvPr>
        </p:nvSpPr>
        <p:spPr/>
        <p:txBody>
          <a:bodyPr/>
          <a:lstStyle/>
          <a:p>
            <a:fld id="{D49D12AA-DFDC-4C12-A542-9E97DFD6065C}" type="slidenum">
              <a:rPr lang="en-US" smtClean="0"/>
              <a:t>17</a:t>
            </a:fld>
            <a:endParaRPr lang="en-US"/>
          </a:p>
        </p:txBody>
      </p:sp>
    </p:spTree>
    <p:extLst>
      <p:ext uri="{BB962C8B-B14F-4D97-AF65-F5344CB8AC3E}">
        <p14:creationId xmlns:p14="http://schemas.microsoft.com/office/powerpoint/2010/main" val="844726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NEPA environmental process can be broken down into 3 main parts. First is resource ID. This answers the question of “what resources exist on the project?”</a:t>
            </a:r>
          </a:p>
          <a:p>
            <a:endParaRPr lang="en-US" dirty="0"/>
          </a:p>
          <a:p>
            <a:r>
              <a:rPr lang="en-US" dirty="0"/>
              <a:t>(click 2) Resource ID is followed by the technical studies report. These reports answer the question “what are the impacts to the resources?”</a:t>
            </a:r>
          </a:p>
          <a:p>
            <a:endParaRPr lang="en-US" dirty="0"/>
          </a:p>
          <a:p>
            <a:r>
              <a:rPr lang="en-US" dirty="0"/>
              <a:t>(click 3) The environmental special studies is comprised of both resource ID reports and technical studies reports. Both have to be completed to finish the special studies. </a:t>
            </a:r>
          </a:p>
          <a:p>
            <a:endParaRPr lang="en-US" dirty="0"/>
          </a:p>
          <a:p>
            <a:r>
              <a:rPr lang="en-US" dirty="0"/>
              <a:t>(click 4) NEPA document preparation and approval occurs after the special studies (specifically the technical studies) are approved. This slide shows the chronological order of the environmental process. </a:t>
            </a:r>
          </a:p>
        </p:txBody>
      </p:sp>
      <p:sp>
        <p:nvSpPr>
          <p:cNvPr id="4" name="Slide Number Placeholder 3"/>
          <p:cNvSpPr>
            <a:spLocks noGrp="1"/>
          </p:cNvSpPr>
          <p:nvPr>
            <p:ph type="sldNum" sz="quarter" idx="5"/>
          </p:nvPr>
        </p:nvSpPr>
        <p:spPr/>
        <p:txBody>
          <a:bodyPr/>
          <a:lstStyle/>
          <a:p>
            <a:fld id="{D49D12AA-DFDC-4C12-A542-9E97DFD6065C}" type="slidenum">
              <a:rPr lang="en-US" smtClean="0"/>
              <a:t>18</a:t>
            </a:fld>
            <a:endParaRPr lang="en-US"/>
          </a:p>
        </p:txBody>
      </p:sp>
    </p:spTree>
    <p:extLst>
      <p:ext uri="{BB962C8B-B14F-4D97-AF65-F5344CB8AC3E}">
        <p14:creationId xmlns:p14="http://schemas.microsoft.com/office/powerpoint/2010/main" val="22078327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sz="1200" dirty="0">
                <a:solidFill>
                  <a:schemeClr val="tx1"/>
                </a:solidFill>
              </a:rPr>
              <a:t>(click 1) The studies need to be completed </a:t>
            </a:r>
            <a:r>
              <a:rPr lang="en-US" sz="1200" b="1" dirty="0">
                <a:solidFill>
                  <a:srgbClr val="0070C0"/>
                </a:solidFill>
              </a:rPr>
              <a:t>during the early stages</a:t>
            </a:r>
            <a:r>
              <a:rPr lang="en-US" sz="1200" dirty="0"/>
              <a:t> </a:t>
            </a:r>
            <a:r>
              <a:rPr lang="en-US" sz="1200" dirty="0">
                <a:solidFill>
                  <a:schemeClr val="tx1"/>
                </a:solidFill>
              </a:rPr>
              <a:t>of project development, beginning during concept development and continuing into preliminary design. </a:t>
            </a:r>
          </a:p>
          <a:p>
            <a:pPr marL="0" indent="0" algn="l">
              <a:buFont typeface="Arial" panose="020B0604020202020204" pitchFamily="34" charset="0"/>
              <a:buNone/>
            </a:pPr>
            <a:endParaRPr lang="en-US" sz="300" dirty="0">
              <a:solidFill>
                <a:schemeClr val="tx1"/>
              </a:solidFill>
            </a:endParaRPr>
          </a:p>
          <a:p>
            <a:pPr marL="0" indent="0" algn="l">
              <a:buFont typeface="Arial" panose="020B0604020202020204" pitchFamily="34" charset="0"/>
              <a:buNone/>
            </a:pPr>
            <a:r>
              <a:rPr lang="en-US" sz="300" dirty="0">
                <a:solidFill>
                  <a:schemeClr val="tx1"/>
                </a:solidFill>
              </a:rPr>
              <a:t>(click 2) </a:t>
            </a:r>
            <a:r>
              <a:rPr lang="en-US" sz="1200" dirty="0">
                <a:solidFill>
                  <a:schemeClr val="tx1"/>
                </a:solidFill>
              </a:rPr>
              <a:t>Some studies occur in two phases: </a:t>
            </a:r>
            <a:r>
              <a:rPr lang="en-US" sz="1200" b="1" dirty="0">
                <a:solidFill>
                  <a:srgbClr val="0070C0"/>
                </a:solidFill>
              </a:rPr>
              <a:t>resource identification </a:t>
            </a:r>
            <a:r>
              <a:rPr lang="en-US" sz="1200" dirty="0">
                <a:solidFill>
                  <a:schemeClr val="tx1"/>
                </a:solidFill>
              </a:rPr>
              <a:t>and</a:t>
            </a:r>
            <a:r>
              <a:rPr lang="en-US" sz="1200" dirty="0"/>
              <a:t> </a:t>
            </a:r>
            <a:r>
              <a:rPr lang="en-US" sz="1200" b="1" dirty="0">
                <a:solidFill>
                  <a:srgbClr val="00B050"/>
                </a:solidFill>
              </a:rPr>
              <a:t>evaluation of project impacts</a:t>
            </a:r>
            <a:r>
              <a:rPr lang="en-US" sz="1200" dirty="0"/>
              <a:t>.</a:t>
            </a:r>
          </a:p>
          <a:p>
            <a:pPr marL="0" indent="0" algn="l">
              <a:buFont typeface="Arial" panose="020B0604020202020204" pitchFamily="34" charset="0"/>
              <a:buNone/>
            </a:pPr>
            <a:endParaRPr lang="en-US" sz="1200" dirty="0">
              <a:solidFill>
                <a:schemeClr val="tx1"/>
              </a:solidFill>
            </a:endParaRPr>
          </a:p>
          <a:p>
            <a:pPr marL="0" indent="0" algn="l">
              <a:buFont typeface="Arial" panose="020B0604020202020204" pitchFamily="34" charset="0"/>
              <a:buNone/>
            </a:pPr>
            <a:r>
              <a:rPr lang="en-US" sz="1200" dirty="0">
                <a:solidFill>
                  <a:schemeClr val="tx1"/>
                </a:solidFill>
              </a:rPr>
              <a:t>(click 3) These studies </a:t>
            </a:r>
            <a:r>
              <a:rPr lang="en-US" sz="1200" b="1" dirty="0">
                <a:solidFill>
                  <a:srgbClr val="FF0000"/>
                </a:solidFill>
              </a:rPr>
              <a:t>provide key information</a:t>
            </a:r>
            <a:r>
              <a:rPr lang="en-US" sz="1200" dirty="0"/>
              <a:t> </a:t>
            </a:r>
            <a:r>
              <a:rPr lang="en-US" sz="1200" dirty="0">
                <a:solidFill>
                  <a:schemeClr val="tx1"/>
                </a:solidFill>
              </a:rPr>
              <a:t>for use in project development as well as agency coordination. </a:t>
            </a:r>
          </a:p>
          <a:p>
            <a:pPr algn="l"/>
            <a:endParaRPr lang="en-US" sz="300" dirty="0"/>
          </a:p>
          <a:p>
            <a:pPr marL="0" indent="0" algn="l">
              <a:buFont typeface="Arial" panose="020B0604020202020204" pitchFamily="34" charset="0"/>
              <a:buNone/>
            </a:pPr>
            <a:r>
              <a:rPr lang="en-US" sz="1200" dirty="0">
                <a:solidFill>
                  <a:schemeClr val="tx1"/>
                </a:solidFill>
              </a:rPr>
              <a:t>(click 4) Within the actual NEPA document, the environmental findings are </a:t>
            </a:r>
            <a:r>
              <a:rPr lang="en-US" sz="1200" b="1" dirty="0">
                <a:solidFill>
                  <a:srgbClr val="0070C0"/>
                </a:solidFill>
              </a:rPr>
              <a:t>summarized in text.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19</a:t>
            </a:fld>
            <a:endParaRPr lang="en-US"/>
          </a:p>
        </p:txBody>
      </p:sp>
    </p:spTree>
    <p:extLst>
      <p:ext uri="{BB962C8B-B14F-4D97-AF65-F5344CB8AC3E}">
        <p14:creationId xmlns:p14="http://schemas.microsoft.com/office/powerpoint/2010/main" val="349597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You will learn how to determine if NEPA is required.</a:t>
            </a:r>
          </a:p>
          <a:p>
            <a:r>
              <a:rPr lang="en-US" dirty="0"/>
              <a:t>(click 2) You will be able to list the 3 levels of NEPA documentation.</a:t>
            </a:r>
          </a:p>
          <a:p>
            <a:r>
              <a:rPr lang="en-US" dirty="0"/>
              <a:t>(click 3) You will be able to list the 5 special studies disciplines, and the environmental process associated with each of the special studies.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a:t>
            </a:fld>
            <a:endParaRPr lang="en-US"/>
          </a:p>
        </p:txBody>
      </p:sp>
    </p:spTree>
    <p:extLst>
      <p:ext uri="{BB962C8B-B14F-4D97-AF65-F5344CB8AC3E}">
        <p14:creationId xmlns:p14="http://schemas.microsoft.com/office/powerpoint/2010/main" val="13122880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Ecology is a discipline that covers may different aspects of the biological environment. The ecologist will identify ecology resources related to:</a:t>
            </a:r>
          </a:p>
          <a:p>
            <a:pPr marL="285750" indent="-285750" algn="l">
              <a:buFont typeface="Arial" panose="020B0604020202020204" pitchFamily="34" charset="0"/>
              <a:buChar char="•"/>
            </a:pPr>
            <a:r>
              <a:rPr lang="en-US" sz="1200" b="0" dirty="0">
                <a:solidFill>
                  <a:srgbClr val="000000"/>
                </a:solidFill>
              </a:rPr>
              <a:t>Waters of the US which includes streams, wetlands, ponds, lakes, marshes and a few other things.</a:t>
            </a:r>
          </a:p>
          <a:p>
            <a:pPr marL="285750" indent="-285750" algn="l">
              <a:buFont typeface="Arial" panose="020B0604020202020204" pitchFamily="34" charset="0"/>
              <a:buChar char="•"/>
            </a:pPr>
            <a:r>
              <a:rPr lang="en-US" sz="1200" b="0" dirty="0">
                <a:solidFill>
                  <a:srgbClr val="000000"/>
                </a:solidFill>
              </a:rPr>
              <a:t>State mandated buffers are vegetated protective zones around streams and open waters (i.e. lakes and ponds)</a:t>
            </a:r>
          </a:p>
          <a:p>
            <a:pPr marL="285750" indent="-285750" algn="l">
              <a:buFont typeface="Arial" panose="020B0604020202020204" pitchFamily="34" charset="0"/>
              <a:buChar char="•"/>
            </a:pPr>
            <a:r>
              <a:rPr lang="en-US" sz="1200" b="0" dirty="0">
                <a:solidFill>
                  <a:srgbClr val="000000"/>
                </a:solidFill>
              </a:rPr>
              <a:t>Protected species such as aquatic species, birds, mammals, plants, etc. </a:t>
            </a:r>
          </a:p>
          <a:p>
            <a:pPr marL="285750" indent="-285750" algn="l">
              <a:buFont typeface="Arial" panose="020B0604020202020204" pitchFamily="34" charset="0"/>
              <a:buChar char="•"/>
            </a:pPr>
            <a:r>
              <a:rPr lang="en-US" sz="1200" b="0" dirty="0">
                <a:solidFill>
                  <a:srgbClr val="000000"/>
                </a:solidFill>
              </a:rPr>
              <a:t>Bats and their habitat</a:t>
            </a:r>
          </a:p>
          <a:p>
            <a:pPr marL="285750" indent="-285750" algn="l">
              <a:buFont typeface="Arial" panose="020B0604020202020204" pitchFamily="34" charset="0"/>
              <a:buChar char="•"/>
            </a:pPr>
            <a:r>
              <a:rPr lang="en-US" sz="1200" b="0" dirty="0">
                <a:solidFill>
                  <a:srgbClr val="000000"/>
                </a:solidFill>
              </a:rPr>
              <a:t>Migratory bird habitat</a:t>
            </a:r>
          </a:p>
          <a:p>
            <a:pPr marL="285750" indent="-285750" algn="l">
              <a:buFont typeface="Arial" panose="020B0604020202020204" pitchFamily="34" charset="0"/>
              <a:buChar char="•"/>
            </a:pPr>
            <a:r>
              <a:rPr lang="en-US" sz="1200" b="0" dirty="0">
                <a:solidFill>
                  <a:srgbClr val="000000"/>
                </a:solidFill>
              </a:rPr>
              <a:t>Permits and required mitigation for impacts to permitted ecology resources.</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20</a:t>
            </a:fld>
            <a:endParaRPr lang="en-US"/>
          </a:p>
        </p:txBody>
      </p:sp>
    </p:spTree>
    <p:extLst>
      <p:ext uri="{BB962C8B-B14F-4D97-AF65-F5344CB8AC3E}">
        <p14:creationId xmlns:p14="http://schemas.microsoft.com/office/powerpoint/2010/main" val="2944189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rgbClr val="0070C0"/>
                </a:solidFill>
                <a:latin typeface="+mn-lt"/>
              </a:rPr>
              <a:t>Cultural Resources is the </a:t>
            </a:r>
            <a:r>
              <a:rPr lang="en-US" sz="1200" b="0" dirty="0">
                <a:solidFill>
                  <a:srgbClr val="000000"/>
                </a:solidFill>
                <a:latin typeface="+mn-lt"/>
              </a:rPr>
              <a:t>physical and intangible </a:t>
            </a:r>
            <a:r>
              <a:rPr lang="en-US" sz="1200" dirty="0">
                <a:solidFill>
                  <a:srgbClr val="0070C0"/>
                </a:solidFill>
                <a:latin typeface="+mn-lt"/>
              </a:rPr>
              <a:t>evidence of past human activity </a:t>
            </a:r>
            <a:r>
              <a:rPr lang="en-US" sz="1200" b="0" dirty="0">
                <a:solidFill>
                  <a:srgbClr val="000000"/>
                </a:solidFill>
                <a:latin typeface="+mn-lt"/>
              </a:rPr>
              <a:t>that have </a:t>
            </a:r>
            <a:r>
              <a:rPr lang="en-US" sz="1200" dirty="0">
                <a:solidFill>
                  <a:srgbClr val="0070C0"/>
                </a:solidFill>
                <a:latin typeface="+mn-lt"/>
              </a:rPr>
              <a:t>scientific, historical, or traditional significance. This evidence of how humans have related to their environment through their culture.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latin typeface="+mn-lt"/>
              </a:rPr>
              <a:t>(click 2) Cultural Resources is broken into 2 different disciplines of historical resources which is studied by a historian and archaeological resources which is studied by an archaeologist.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latin typeface="+mn-lt"/>
              </a:rPr>
              <a:t>(</a:t>
            </a:r>
            <a:r>
              <a:rPr lang="en-US" sz="1200" b="0" i="1" dirty="0">
                <a:solidFill>
                  <a:srgbClr val="000000"/>
                </a:solidFill>
                <a:latin typeface="+mn-lt"/>
              </a:rPr>
              <a:t>next slides will discuss history and archaeology in a little more depth)</a:t>
            </a:r>
            <a:endParaRPr lang="en-US" sz="280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latin typeface="+mn-lt"/>
            </a:endParaRP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21</a:t>
            </a:fld>
            <a:endParaRPr lang="en-US"/>
          </a:p>
        </p:txBody>
      </p:sp>
    </p:spTree>
    <p:extLst>
      <p:ext uri="{BB962C8B-B14F-4D97-AF65-F5344CB8AC3E}">
        <p14:creationId xmlns:p14="http://schemas.microsoft.com/office/powerpoint/2010/main" val="4245379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C87C7-28D7-5E21-372C-1C054661D1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99528E-4315-2434-5077-41A6F37E87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2951BC-0D05-D5AD-1B67-5E8DD4B79E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rgbClr val="0070C0"/>
                </a:solidFill>
                <a:latin typeface="+mn-lt"/>
              </a:rPr>
              <a:t>Historic resources </a:t>
            </a:r>
            <a:r>
              <a:rPr lang="en-US" sz="1200" b="0" dirty="0">
                <a:solidFill>
                  <a:srgbClr val="000000"/>
                </a:solidFill>
                <a:latin typeface="+mn-lt"/>
              </a:rPr>
              <a:t>included or eligible for inclusion in the State’s Historic Resource Survey or the National Register of Historic Places. There are criteria that a historic resource must meet to be considered an eligible resource. Age of a structure is only one criteria that may need to be met.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latin typeface="+mn-lt"/>
              </a:rPr>
              <a:t>(click 2) Examples of historic resources include but are not limited to:</a:t>
            </a:r>
          </a:p>
          <a:p>
            <a:pPr marL="742950" lvl="1" indent="-285750" algn="l">
              <a:buFont typeface="Arial" panose="020B0604020202020204" pitchFamily="34" charset="0"/>
              <a:buChar char="•"/>
            </a:pPr>
            <a:r>
              <a:rPr lang="en-US" sz="2800" dirty="0">
                <a:solidFill>
                  <a:srgbClr val="000000"/>
                </a:solidFill>
              </a:rPr>
              <a:t>Buildings, </a:t>
            </a:r>
          </a:p>
          <a:p>
            <a:pPr marL="742950" lvl="1" indent="-285750" algn="l">
              <a:buFont typeface="Arial" panose="020B0604020202020204" pitchFamily="34" charset="0"/>
              <a:buChar char="•"/>
            </a:pPr>
            <a:r>
              <a:rPr lang="en-US" sz="2800" dirty="0">
                <a:solidFill>
                  <a:srgbClr val="000000"/>
                </a:solidFill>
              </a:rPr>
              <a:t>Structures, </a:t>
            </a:r>
          </a:p>
          <a:p>
            <a:pPr marL="742950" lvl="1" indent="-285750" algn="l">
              <a:buFont typeface="Arial" panose="020B0604020202020204" pitchFamily="34" charset="0"/>
              <a:buChar char="•"/>
            </a:pPr>
            <a:r>
              <a:rPr lang="en-US" sz="2800" dirty="0">
                <a:solidFill>
                  <a:srgbClr val="000000"/>
                </a:solidFill>
              </a:rPr>
              <a:t>Historic sites, </a:t>
            </a:r>
          </a:p>
          <a:p>
            <a:pPr marL="742950" lvl="1" indent="-285750" algn="l">
              <a:buFont typeface="Arial" panose="020B0604020202020204" pitchFamily="34" charset="0"/>
              <a:buChar char="•"/>
            </a:pPr>
            <a:r>
              <a:rPr lang="en-US" sz="2800" dirty="0">
                <a:solidFill>
                  <a:srgbClr val="000000"/>
                </a:solidFill>
              </a:rPr>
              <a:t>Landscapes, &amp;</a:t>
            </a:r>
          </a:p>
          <a:p>
            <a:pPr marL="742950" lvl="1" indent="-285750" algn="l">
              <a:buFont typeface="Arial" panose="020B0604020202020204" pitchFamily="34" charset="0"/>
              <a:buChar char="•"/>
            </a:pPr>
            <a:r>
              <a:rPr lang="en-US" sz="2800" dirty="0">
                <a:solidFill>
                  <a:srgbClr val="000000"/>
                </a:solidFill>
              </a:rPr>
              <a:t>Districts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latin typeface="+mn-lt"/>
            </a:endParaRPr>
          </a:p>
          <a:p>
            <a:endParaRPr lang="en-US" dirty="0"/>
          </a:p>
        </p:txBody>
      </p:sp>
      <p:sp>
        <p:nvSpPr>
          <p:cNvPr id="4" name="Slide Number Placeholder 3">
            <a:extLst>
              <a:ext uri="{FF2B5EF4-FFF2-40B4-BE49-F238E27FC236}">
                <a16:creationId xmlns:a16="http://schemas.microsoft.com/office/drawing/2014/main" id="{38AD163E-24B4-2A6E-A772-9007A3D41194}"/>
              </a:ext>
            </a:extLst>
          </p:cNvPr>
          <p:cNvSpPr>
            <a:spLocks noGrp="1"/>
          </p:cNvSpPr>
          <p:nvPr>
            <p:ph type="sldNum" sz="quarter" idx="5"/>
          </p:nvPr>
        </p:nvSpPr>
        <p:spPr/>
        <p:txBody>
          <a:bodyPr/>
          <a:lstStyle/>
          <a:p>
            <a:fld id="{D49D12AA-DFDC-4C12-A542-9E97DFD6065C}" type="slidenum">
              <a:rPr lang="en-US" smtClean="0"/>
              <a:t>22</a:t>
            </a:fld>
            <a:endParaRPr lang="en-US"/>
          </a:p>
        </p:txBody>
      </p:sp>
    </p:spTree>
    <p:extLst>
      <p:ext uri="{BB962C8B-B14F-4D97-AF65-F5344CB8AC3E}">
        <p14:creationId xmlns:p14="http://schemas.microsoft.com/office/powerpoint/2010/main" val="65123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rgbClr val="0070C0"/>
                </a:solidFill>
                <a:latin typeface="+mn-lt"/>
              </a:rPr>
              <a:t>Archaeological resources </a:t>
            </a:r>
            <a:r>
              <a:rPr lang="en-US" sz="1200" b="0" dirty="0">
                <a:solidFill>
                  <a:srgbClr val="000000"/>
                </a:solidFill>
                <a:latin typeface="+mn-lt"/>
              </a:rPr>
              <a:t>are the material evidence of human culture and activity in the past. Archaeological resources are found buried, on the surface of the land, or partially to totally submerged in water.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latin typeface="+mn-lt"/>
              </a:rPr>
              <a:t>(click 2) Archaeological resource examples include, but are not limited to:</a:t>
            </a:r>
          </a:p>
          <a:p>
            <a:pPr marL="742950" lvl="1" indent="-285750" algn="l">
              <a:buFont typeface="Arial" panose="020B0604020202020204" pitchFamily="34" charset="0"/>
              <a:buChar char="•"/>
            </a:pPr>
            <a:r>
              <a:rPr lang="en-US" sz="2800" dirty="0">
                <a:solidFill>
                  <a:srgbClr val="000000"/>
                </a:solidFill>
              </a:rPr>
              <a:t>Cemeteries (</a:t>
            </a:r>
            <a:r>
              <a:rPr lang="en-US" sz="2800" i="1" dirty="0">
                <a:solidFill>
                  <a:srgbClr val="000000"/>
                </a:solidFill>
              </a:rPr>
              <a:t>these are also historic resources</a:t>
            </a:r>
            <a:r>
              <a:rPr lang="en-US" sz="2800" dirty="0">
                <a:solidFill>
                  <a:srgbClr val="000000"/>
                </a:solidFill>
              </a:rPr>
              <a:t>)</a:t>
            </a:r>
          </a:p>
          <a:p>
            <a:pPr marL="742950" lvl="1" indent="-285750" algn="l">
              <a:buFont typeface="Arial" panose="020B0604020202020204" pitchFamily="34" charset="0"/>
              <a:buChar char="•"/>
            </a:pPr>
            <a:r>
              <a:rPr lang="en-US" sz="2800" dirty="0">
                <a:solidFill>
                  <a:srgbClr val="000000"/>
                </a:solidFill>
              </a:rPr>
              <a:t>Rock piles,</a:t>
            </a:r>
          </a:p>
          <a:p>
            <a:pPr marL="742950" lvl="1" indent="-285750" algn="l">
              <a:buFont typeface="Arial" panose="020B0604020202020204" pitchFamily="34" charset="0"/>
              <a:buChar char="•"/>
            </a:pPr>
            <a:r>
              <a:rPr lang="en-US" sz="2800" dirty="0">
                <a:solidFill>
                  <a:srgbClr val="000000"/>
                </a:solidFill>
              </a:rPr>
              <a:t>Earth mounds,</a:t>
            </a:r>
          </a:p>
          <a:p>
            <a:pPr marL="742950" lvl="1" indent="-285750" algn="l">
              <a:buFont typeface="Arial" panose="020B0604020202020204" pitchFamily="34" charset="0"/>
              <a:buChar char="•"/>
            </a:pPr>
            <a:r>
              <a:rPr lang="en-US" sz="2800" dirty="0">
                <a:solidFill>
                  <a:srgbClr val="000000"/>
                </a:solidFill>
              </a:rPr>
              <a:t>Broken pottery, &amp; </a:t>
            </a:r>
          </a:p>
          <a:p>
            <a:pPr marL="742950" lvl="1" indent="-285750" algn="l">
              <a:buFont typeface="Arial" panose="020B0604020202020204" pitchFamily="34" charset="0"/>
              <a:buChar char="•"/>
            </a:pPr>
            <a:r>
              <a:rPr lang="en-US" sz="2800" dirty="0">
                <a:solidFill>
                  <a:srgbClr val="000000"/>
                </a:solidFill>
              </a:rPr>
              <a:t>Remnants of house sites.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latin typeface="+mn-lt"/>
            </a:endParaRP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23</a:t>
            </a:fld>
            <a:endParaRPr lang="en-US"/>
          </a:p>
        </p:txBody>
      </p:sp>
    </p:spTree>
    <p:extLst>
      <p:ext uri="{BB962C8B-B14F-4D97-AF65-F5344CB8AC3E}">
        <p14:creationId xmlns:p14="http://schemas.microsoft.com/office/powerpoint/2010/main" val="1654286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1)This is a very simplified look at the environmental process.  First the archaeologist, historian, and ecologist visit the site to conduct the field studies. In other words, each discipline is looking for potential resources within the project area. </a:t>
            </a:r>
          </a:p>
          <a:p>
            <a:endParaRPr lang="en-US" dirty="0"/>
          </a:p>
          <a:p>
            <a:r>
              <a:rPr lang="en-US" dirty="0"/>
              <a:t>(click 2) The resources and impacts are then documented in the special studies documents, as well as air and noise impacts. In this graphic, the resource ID and technical studies are both part of the special studies documents. </a:t>
            </a:r>
          </a:p>
          <a:p>
            <a:endParaRPr lang="en-US" dirty="0"/>
          </a:p>
          <a:p>
            <a:r>
              <a:rPr lang="en-US" dirty="0"/>
              <a:t>(click 3) The special studies reports must be reviewed and approved by the assigned agency.</a:t>
            </a:r>
          </a:p>
          <a:p>
            <a:endParaRPr lang="en-US" dirty="0"/>
          </a:p>
          <a:p>
            <a:r>
              <a:rPr lang="en-US" dirty="0"/>
              <a:t>(click 4) After the technical studies are approved, the NEPA document is written.</a:t>
            </a:r>
          </a:p>
          <a:p>
            <a:endParaRPr lang="en-US" dirty="0"/>
          </a:p>
          <a:p>
            <a:r>
              <a:rPr lang="en-US" dirty="0"/>
              <a:t>(click 5) The NEPA document is then submitted to FHWA for approval. Once it is approved, the project has received environmental clearance to proceed to the next phase. </a:t>
            </a:r>
          </a:p>
        </p:txBody>
      </p:sp>
      <p:sp>
        <p:nvSpPr>
          <p:cNvPr id="4" name="Slide Number Placeholder 3"/>
          <p:cNvSpPr>
            <a:spLocks noGrp="1"/>
          </p:cNvSpPr>
          <p:nvPr>
            <p:ph type="sldNum" sz="quarter" idx="5"/>
          </p:nvPr>
        </p:nvSpPr>
        <p:spPr/>
        <p:txBody>
          <a:bodyPr/>
          <a:lstStyle/>
          <a:p>
            <a:fld id="{D49D12AA-DFDC-4C12-A542-9E97DFD6065C}" type="slidenum">
              <a:rPr lang="en-US" smtClean="0"/>
              <a:t>24</a:t>
            </a:fld>
            <a:endParaRPr lang="en-US"/>
          </a:p>
        </p:txBody>
      </p:sp>
    </p:spTree>
    <p:extLst>
      <p:ext uri="{BB962C8B-B14F-4D97-AF65-F5344CB8AC3E}">
        <p14:creationId xmlns:p14="http://schemas.microsoft.com/office/powerpoint/2010/main" val="17069758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first step of the environmental process is to identify any known or eligible resources within the study area of the project. The historian, ecologist, and archaeologist must physically visit the field to determine if there are any resources. This step is usually, but not always, done during the concept development phase.  </a:t>
            </a:r>
          </a:p>
          <a:p>
            <a:endParaRPr lang="en-US" dirty="0"/>
          </a:p>
          <a:p>
            <a:r>
              <a:rPr lang="en-US" dirty="0"/>
              <a:t>(click 2) The information about the resources is documented in both the resource ID reports and summarized in the concept report. </a:t>
            </a:r>
          </a:p>
        </p:txBody>
      </p:sp>
      <p:sp>
        <p:nvSpPr>
          <p:cNvPr id="4" name="Slide Number Placeholder 3"/>
          <p:cNvSpPr>
            <a:spLocks noGrp="1"/>
          </p:cNvSpPr>
          <p:nvPr>
            <p:ph type="sldNum" sz="quarter" idx="5"/>
          </p:nvPr>
        </p:nvSpPr>
        <p:spPr/>
        <p:txBody>
          <a:bodyPr/>
          <a:lstStyle/>
          <a:p>
            <a:fld id="{D49D12AA-DFDC-4C12-A542-9E97DFD6065C}" type="slidenum">
              <a:rPr lang="en-US" smtClean="0"/>
              <a:t>25</a:t>
            </a:fld>
            <a:endParaRPr lang="en-US"/>
          </a:p>
        </p:txBody>
      </p:sp>
    </p:spTree>
    <p:extLst>
      <p:ext uri="{BB962C8B-B14F-4D97-AF65-F5344CB8AC3E}">
        <p14:creationId xmlns:p14="http://schemas.microsoft.com/office/powerpoint/2010/main" val="39434259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After the resource ID reports are written, each report must be submitted to the appropriate agency for review and approval. The agencies have final approval on whether a resource is considered a resource or not.  This is occurring while the preliminary design has started. </a:t>
            </a:r>
          </a:p>
          <a:p>
            <a:endParaRPr lang="en-US" dirty="0"/>
          </a:p>
          <a:p>
            <a:r>
              <a:rPr lang="en-US" dirty="0"/>
              <a:t>(click 2) Once the agencies approve all 3 of the resource ID reports, the A3M meeting is held with the designer and the environmental team. This is an opportunity to discuss ways to minimize or avoid impacts through the design. </a:t>
            </a:r>
          </a:p>
          <a:p>
            <a:endParaRPr lang="en-US" dirty="0"/>
          </a:p>
          <a:p>
            <a:r>
              <a:rPr lang="en-US" dirty="0"/>
              <a:t>(click 3) After the plans are updated based on the A3M meeting, the technical studies are written to document the proposed impacts to the resources. </a:t>
            </a:r>
          </a:p>
        </p:txBody>
      </p:sp>
      <p:sp>
        <p:nvSpPr>
          <p:cNvPr id="4" name="Slide Number Placeholder 3"/>
          <p:cNvSpPr>
            <a:spLocks noGrp="1"/>
          </p:cNvSpPr>
          <p:nvPr>
            <p:ph type="sldNum" sz="quarter" idx="5"/>
          </p:nvPr>
        </p:nvSpPr>
        <p:spPr/>
        <p:txBody>
          <a:bodyPr/>
          <a:lstStyle/>
          <a:p>
            <a:fld id="{D49D12AA-DFDC-4C12-A542-9E97DFD6065C}" type="slidenum">
              <a:rPr lang="en-US" smtClean="0"/>
              <a:t>26</a:t>
            </a:fld>
            <a:endParaRPr lang="en-US"/>
          </a:p>
        </p:txBody>
      </p:sp>
    </p:spTree>
    <p:extLst>
      <p:ext uri="{BB962C8B-B14F-4D97-AF65-F5344CB8AC3E}">
        <p14:creationId xmlns:p14="http://schemas.microsoft.com/office/powerpoint/2010/main" val="8729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technical studies, including air &amp; noise, must be approved by the appropriate agency.  Same process as the resource ID reports. </a:t>
            </a:r>
          </a:p>
          <a:p>
            <a:endParaRPr lang="en-US" dirty="0"/>
          </a:p>
          <a:p>
            <a:r>
              <a:rPr lang="en-US" dirty="0"/>
              <a:t>(click 2) Once the technical studies are approved, or close to approval, the PM can request permission from OES to process to PFPR. The PM cannot submit the PFPR request without OES’s written permission. </a:t>
            </a:r>
          </a:p>
          <a:p>
            <a:endParaRPr lang="en-US" dirty="0"/>
          </a:p>
          <a:p>
            <a:r>
              <a:rPr lang="en-US" dirty="0"/>
              <a:t>(click 3) PFPR can then proceed. </a:t>
            </a:r>
          </a:p>
        </p:txBody>
      </p:sp>
      <p:sp>
        <p:nvSpPr>
          <p:cNvPr id="4" name="Slide Number Placeholder 3"/>
          <p:cNvSpPr>
            <a:spLocks noGrp="1"/>
          </p:cNvSpPr>
          <p:nvPr>
            <p:ph type="sldNum" sz="quarter" idx="5"/>
          </p:nvPr>
        </p:nvSpPr>
        <p:spPr/>
        <p:txBody>
          <a:bodyPr/>
          <a:lstStyle/>
          <a:p>
            <a:fld id="{D49D12AA-DFDC-4C12-A542-9E97DFD6065C}" type="slidenum">
              <a:rPr lang="en-US" smtClean="0"/>
              <a:t>27</a:t>
            </a:fld>
            <a:endParaRPr lang="en-US"/>
          </a:p>
        </p:txBody>
      </p:sp>
    </p:spTree>
    <p:extLst>
      <p:ext uri="{BB962C8B-B14F-4D97-AF65-F5344CB8AC3E}">
        <p14:creationId xmlns:p14="http://schemas.microsoft.com/office/powerpoint/2010/main" val="4245939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After PFPR is held, the preliminary plans are updated to match the corrections from PFPR. While the design is being updated, the NEPA document is prepared. </a:t>
            </a:r>
          </a:p>
          <a:p>
            <a:endParaRPr lang="en-US" dirty="0"/>
          </a:p>
          <a:p>
            <a:r>
              <a:rPr lang="en-US" dirty="0"/>
              <a:t>(click 2) The NEPA document is submitted to FHWA for approval.  After the PFPR plans are corrected, the ROW plans are finalized. However, the ROW plans cannot receive approval until the NEPA document is approved by FHWA. </a:t>
            </a:r>
          </a:p>
          <a:p>
            <a:endParaRPr lang="en-US" dirty="0"/>
          </a:p>
          <a:p>
            <a:r>
              <a:rPr lang="en-US" dirty="0"/>
              <a:t>(click 3) If permits are needed, they are being prepared and routed for agency concurrence simultaneously with preparation of the NEPA reevaluation. </a:t>
            </a:r>
          </a:p>
        </p:txBody>
      </p:sp>
      <p:sp>
        <p:nvSpPr>
          <p:cNvPr id="4" name="Slide Number Placeholder 3"/>
          <p:cNvSpPr>
            <a:spLocks noGrp="1"/>
          </p:cNvSpPr>
          <p:nvPr>
            <p:ph type="sldNum" sz="quarter" idx="5"/>
          </p:nvPr>
        </p:nvSpPr>
        <p:spPr/>
        <p:txBody>
          <a:bodyPr/>
          <a:lstStyle/>
          <a:p>
            <a:fld id="{D49D12AA-DFDC-4C12-A542-9E97DFD6065C}" type="slidenum">
              <a:rPr lang="en-US" smtClean="0"/>
              <a:t>28</a:t>
            </a:fld>
            <a:endParaRPr lang="en-US"/>
          </a:p>
        </p:txBody>
      </p:sp>
    </p:spTree>
    <p:extLst>
      <p:ext uri="{BB962C8B-B14F-4D97-AF65-F5344CB8AC3E}">
        <p14:creationId xmlns:p14="http://schemas.microsoft.com/office/powerpoint/2010/main" val="254256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Just like the NEPA document, the NEPA reevaluation must be approved by FHWA. The reevaluation documents any changes since the NEPA document was approved. If permits are needed, they are being routed for agency concurrence simultaneously with preparation and approval of the NEPA reevaluation. </a:t>
            </a:r>
          </a:p>
          <a:p>
            <a:endParaRPr lang="en-US" dirty="0"/>
          </a:p>
          <a:p>
            <a:r>
              <a:rPr lang="en-US" dirty="0"/>
              <a:t>(click 2) The project is ready to environmentally certify after the approval of the NEPA re-evaluation and the permits has been received. Note: the project cannot certify until both are approved.</a:t>
            </a:r>
          </a:p>
          <a:p>
            <a:endParaRPr lang="en-US" dirty="0"/>
          </a:p>
          <a:p>
            <a:r>
              <a:rPr lang="en-US" dirty="0"/>
              <a:t>(click 3) Then the project is environmentally ready to Let. </a:t>
            </a:r>
          </a:p>
        </p:txBody>
      </p:sp>
      <p:sp>
        <p:nvSpPr>
          <p:cNvPr id="4" name="Slide Number Placeholder 3"/>
          <p:cNvSpPr>
            <a:spLocks noGrp="1"/>
          </p:cNvSpPr>
          <p:nvPr>
            <p:ph type="sldNum" sz="quarter" idx="5"/>
          </p:nvPr>
        </p:nvSpPr>
        <p:spPr/>
        <p:txBody>
          <a:bodyPr/>
          <a:lstStyle/>
          <a:p>
            <a:fld id="{D49D12AA-DFDC-4C12-A542-9E97DFD6065C}" type="slidenum">
              <a:rPr lang="en-US" smtClean="0"/>
              <a:t>29</a:t>
            </a:fld>
            <a:endParaRPr lang="en-US"/>
          </a:p>
        </p:txBody>
      </p:sp>
    </p:spTree>
    <p:extLst>
      <p:ext uri="{BB962C8B-B14F-4D97-AF65-F5344CB8AC3E}">
        <p14:creationId xmlns:p14="http://schemas.microsoft.com/office/powerpoint/2010/main" val="1087331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let’s discuss when NEPA is required for a project. </a:t>
            </a:r>
          </a:p>
        </p:txBody>
      </p:sp>
      <p:sp>
        <p:nvSpPr>
          <p:cNvPr id="4" name="Slide Number Placeholder 3"/>
          <p:cNvSpPr>
            <a:spLocks noGrp="1"/>
          </p:cNvSpPr>
          <p:nvPr>
            <p:ph type="sldNum" sz="quarter" idx="5"/>
          </p:nvPr>
        </p:nvSpPr>
        <p:spPr/>
        <p:txBody>
          <a:bodyPr/>
          <a:lstStyle/>
          <a:p>
            <a:fld id="{D49D12AA-DFDC-4C12-A542-9E97DFD6065C}" type="slidenum">
              <a:rPr lang="en-US" smtClean="0"/>
              <a:t>3</a:t>
            </a:fld>
            <a:endParaRPr lang="en-US"/>
          </a:p>
        </p:txBody>
      </p:sp>
    </p:spTree>
    <p:extLst>
      <p:ext uri="{BB962C8B-B14F-4D97-AF65-F5344CB8AC3E}">
        <p14:creationId xmlns:p14="http://schemas.microsoft.com/office/powerpoint/2010/main" val="23252514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previously discussed, there are 2 steps to the special studies for ecology, archaeology and history. This graphic will explain the process of resource ID and technical studies. Air and Noise are not included because they do not have a resource ID report. </a:t>
            </a:r>
          </a:p>
          <a:p>
            <a:endParaRPr lang="en-US" dirty="0"/>
          </a:p>
          <a:p>
            <a:r>
              <a:rPr lang="en-US" dirty="0"/>
              <a:t>(click 1) The ecologist prepares the ecology resource survey report which goes to FHWA and US Fish &amp; Wildlife Service for approval. </a:t>
            </a:r>
          </a:p>
          <a:p>
            <a:endParaRPr lang="en-US" dirty="0"/>
          </a:p>
          <a:p>
            <a:r>
              <a:rPr lang="en-US" dirty="0"/>
              <a:t>(click 2) The archaeologist prepares the Phase I survey report which goes to the state historic preservation office for approval.</a:t>
            </a:r>
          </a:p>
          <a:p>
            <a:endParaRPr lang="en-US" dirty="0"/>
          </a:p>
          <a:p>
            <a:r>
              <a:rPr lang="en-US" dirty="0"/>
              <a:t>(click 3) The historian prepares history resource survey report which goes to the state historic preservation office for approval.</a:t>
            </a:r>
          </a:p>
          <a:p>
            <a:endParaRPr lang="en-US" dirty="0"/>
          </a:p>
          <a:p>
            <a:r>
              <a:rPr lang="en-US" dirty="0"/>
              <a:t>(click 4) The A3M is held. Then the technical studies which document impacts can be written. </a:t>
            </a:r>
          </a:p>
          <a:p>
            <a:endParaRPr lang="en-US" dirty="0"/>
          </a:p>
          <a:p>
            <a:r>
              <a:rPr lang="en-US" dirty="0"/>
              <a:t>(click 4) The ecologist then documents the impacts to the resources in the Ecology assessment of effect report. Again this report is reviewed by FHWA and USFWS. For some projects, The ERSR is combined with the AOE. If it is combined, no document is submitted for agency review during the resource ID process. </a:t>
            </a:r>
          </a:p>
          <a:p>
            <a:endParaRPr lang="en-US" dirty="0"/>
          </a:p>
          <a:p>
            <a:r>
              <a:rPr lang="en-US" dirty="0"/>
              <a:t>(click 5) If there are any impacted resources for archaeology  and/or history, one report is written. It is known as the cultural resource AOE. This report is approved by SHPO.</a:t>
            </a:r>
          </a:p>
          <a:p>
            <a:endParaRPr lang="en-US" dirty="0"/>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30</a:t>
            </a:fld>
            <a:endParaRPr lang="en-US"/>
          </a:p>
        </p:txBody>
      </p:sp>
    </p:spTree>
    <p:extLst>
      <p:ext uri="{BB962C8B-B14F-4D97-AF65-F5344CB8AC3E}">
        <p14:creationId xmlns:p14="http://schemas.microsoft.com/office/powerpoint/2010/main" val="764504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rPr>
              <a:t>(click 1) Environmental Field Survey/Resource ID is usually </a:t>
            </a:r>
            <a:r>
              <a:rPr lang="en-US" sz="2400" b="0" dirty="0">
                <a:solidFill>
                  <a:srgbClr val="0070C0"/>
                </a:solidFill>
              </a:rPr>
              <a:t>done during the concept phase.</a:t>
            </a:r>
            <a:endParaRPr lang="en-US" sz="2400" dirty="0">
              <a:solidFill>
                <a:schemeClr val="tx1"/>
              </a:solidFill>
            </a:endParaRPr>
          </a:p>
          <a:p>
            <a:r>
              <a:rPr lang="en-US" sz="2400" dirty="0">
                <a:solidFill>
                  <a:schemeClr val="tx1"/>
                </a:solidFill>
              </a:rPr>
              <a:t>Ecologist, Historian, and Archaeologist must</a:t>
            </a:r>
            <a:r>
              <a:rPr lang="en-US" sz="2400" b="1" dirty="0">
                <a:solidFill>
                  <a:srgbClr val="0070C0"/>
                </a:solidFill>
              </a:rPr>
              <a:t> </a:t>
            </a:r>
            <a:r>
              <a:rPr lang="en-US" sz="2400" b="0" dirty="0">
                <a:solidFill>
                  <a:srgbClr val="0070C0"/>
                </a:solidFill>
              </a:rPr>
              <a:t>visit the site.</a:t>
            </a:r>
          </a:p>
          <a:p>
            <a:r>
              <a:rPr lang="en-US" sz="2400" b="0" dirty="0">
                <a:solidFill>
                  <a:srgbClr val="0070C0"/>
                </a:solidFill>
              </a:rPr>
              <a:t>These environmental SMEs must physically evaluate</a:t>
            </a:r>
            <a:r>
              <a:rPr lang="en-US" sz="2400" b="0" dirty="0">
                <a:solidFill>
                  <a:schemeClr val="tx1"/>
                </a:solidFill>
              </a:rPr>
              <a:t> the </a:t>
            </a:r>
            <a:r>
              <a:rPr lang="en-US" sz="2400" dirty="0">
                <a:solidFill>
                  <a:schemeClr val="tx1"/>
                </a:solidFill>
              </a:rPr>
              <a:t>project limits as defined in the Environmental Survey Boundary (ESB).</a:t>
            </a:r>
          </a:p>
          <a:p>
            <a:r>
              <a:rPr lang="en-US" sz="2400" i="1" dirty="0">
                <a:solidFill>
                  <a:schemeClr val="tx1"/>
                </a:solidFill>
              </a:rPr>
              <a:t>[next slide will explain the ESB]</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31</a:t>
            </a:fld>
            <a:endParaRPr lang="en-US"/>
          </a:p>
        </p:txBody>
      </p:sp>
    </p:spTree>
    <p:extLst>
      <p:ext uri="{BB962C8B-B14F-4D97-AF65-F5344CB8AC3E}">
        <p14:creationId xmlns:p14="http://schemas.microsoft.com/office/powerpoint/2010/main" val="18941504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400" dirty="0">
                <a:solidFill>
                  <a:schemeClr val="tx1"/>
                </a:solidFill>
              </a:rPr>
              <a:t>(click 1) The environmental survey boundary is the area in which the environmental specialists conduct their studies. The ESB is drawn on a layout. It is usually drawn using a red line. </a:t>
            </a:r>
          </a:p>
          <a:p>
            <a:pPr lvl="1"/>
            <a:r>
              <a:rPr lang="en-US" sz="2400" dirty="0">
                <a:solidFill>
                  <a:schemeClr val="tx1"/>
                </a:solidFill>
              </a:rPr>
              <a:t>Note: The </a:t>
            </a:r>
            <a:r>
              <a:rPr lang="en-US" sz="2400" b="1" dirty="0">
                <a:solidFill>
                  <a:srgbClr val="FF0000"/>
                </a:solidFill>
              </a:rPr>
              <a:t>ESB </a:t>
            </a:r>
            <a:r>
              <a:rPr lang="en-US" sz="2400" dirty="0">
                <a:solidFill>
                  <a:schemeClr val="tx1"/>
                </a:solidFill>
              </a:rPr>
              <a:t>is </a:t>
            </a:r>
            <a:r>
              <a:rPr lang="en-US" sz="2400" b="1" dirty="0">
                <a:solidFill>
                  <a:srgbClr val="FF0000"/>
                </a:solidFill>
              </a:rPr>
              <a:t>100 feet beyond the limits </a:t>
            </a:r>
            <a:r>
              <a:rPr lang="en-US" sz="2400" dirty="0">
                <a:solidFill>
                  <a:schemeClr val="tx1"/>
                </a:solidFill>
              </a:rPr>
              <a:t>of construction and anticipated ROW. This is to allow minor design changes that may occur and avoid the need to go back to the field for additional surveys.</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32</a:t>
            </a:fld>
            <a:endParaRPr lang="en-US"/>
          </a:p>
        </p:txBody>
      </p:sp>
    </p:spTree>
    <p:extLst>
      <p:ext uri="{BB962C8B-B14F-4D97-AF65-F5344CB8AC3E}">
        <p14:creationId xmlns:p14="http://schemas.microsoft.com/office/powerpoint/2010/main" val="2866148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Step 2 of the Resource ID process is the preparation of the resource survey reports which documents the findings of the environmental field work. The reports identify each resource that is located within the environmental survey boundary. After the reports are written by their respective environmental SME, the reports are submitted to the appropriate agency for review and approval. </a:t>
            </a:r>
          </a:p>
          <a:p>
            <a:endParaRPr lang="en-US" dirty="0"/>
          </a:p>
          <a:p>
            <a:r>
              <a:rPr lang="en-US" dirty="0"/>
              <a:t>[</a:t>
            </a:r>
            <a:r>
              <a:rPr lang="en-US" i="1" dirty="0"/>
              <a:t>name of each special studies report is on next slide</a:t>
            </a:r>
            <a:r>
              <a:rPr lang="en-US" dirty="0"/>
              <a:t>]</a:t>
            </a:r>
          </a:p>
        </p:txBody>
      </p:sp>
      <p:sp>
        <p:nvSpPr>
          <p:cNvPr id="4" name="Slide Number Placeholder 3"/>
          <p:cNvSpPr>
            <a:spLocks noGrp="1"/>
          </p:cNvSpPr>
          <p:nvPr>
            <p:ph type="sldNum" sz="quarter" idx="5"/>
          </p:nvPr>
        </p:nvSpPr>
        <p:spPr/>
        <p:txBody>
          <a:bodyPr/>
          <a:lstStyle/>
          <a:p>
            <a:fld id="{D49D12AA-DFDC-4C12-A542-9E97DFD6065C}" type="slidenum">
              <a:rPr lang="en-US" smtClean="0"/>
              <a:t>33</a:t>
            </a:fld>
            <a:endParaRPr lang="en-US"/>
          </a:p>
        </p:txBody>
      </p:sp>
    </p:spTree>
    <p:extLst>
      <p:ext uri="{BB962C8B-B14F-4D97-AF65-F5344CB8AC3E}">
        <p14:creationId xmlns:p14="http://schemas.microsoft.com/office/powerpoint/2010/main" val="8554139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800" dirty="0">
                <a:solidFill>
                  <a:schemeClr val="tx1"/>
                </a:solidFill>
              </a:rPr>
              <a:t> (click 1)Ecology = </a:t>
            </a:r>
            <a:r>
              <a:rPr lang="en-US" sz="2800" b="1" dirty="0">
                <a:solidFill>
                  <a:srgbClr val="0070C0"/>
                </a:solidFill>
              </a:rPr>
              <a:t>Ecology Resource Survey Report </a:t>
            </a:r>
            <a:r>
              <a:rPr lang="en-US" sz="2800" dirty="0">
                <a:solidFill>
                  <a:schemeClr val="tx1"/>
                </a:solidFill>
              </a:rPr>
              <a:t>(ERSR)</a:t>
            </a:r>
          </a:p>
          <a:p>
            <a:pPr lvl="1"/>
            <a:r>
              <a:rPr lang="en-US" sz="2800" dirty="0">
                <a:solidFill>
                  <a:schemeClr val="tx1"/>
                </a:solidFill>
              </a:rPr>
              <a:t>(click 2) Archaeology = </a:t>
            </a:r>
          </a:p>
          <a:p>
            <a:pPr lvl="2"/>
            <a:r>
              <a:rPr lang="en-US" sz="2800" b="1" dirty="0">
                <a:solidFill>
                  <a:srgbClr val="0070C0"/>
                </a:solidFill>
              </a:rPr>
              <a:t>Archaeology Short Report</a:t>
            </a:r>
            <a:r>
              <a:rPr lang="en-US" sz="2800" dirty="0"/>
              <a:t> </a:t>
            </a:r>
            <a:r>
              <a:rPr lang="en-US" sz="2800" dirty="0">
                <a:solidFill>
                  <a:schemeClr val="tx1"/>
                </a:solidFill>
              </a:rPr>
              <a:t>(ASR) [if no resources are found] or </a:t>
            </a:r>
          </a:p>
          <a:p>
            <a:pPr lvl="2"/>
            <a:r>
              <a:rPr lang="en-US" sz="2800" b="1" dirty="0">
                <a:solidFill>
                  <a:srgbClr val="0070C0"/>
                </a:solidFill>
              </a:rPr>
              <a:t>Phase I Survey Report </a:t>
            </a:r>
            <a:r>
              <a:rPr lang="en-US" sz="2800" b="1" dirty="0">
                <a:solidFill>
                  <a:schemeClr val="tx1"/>
                </a:solidFill>
              </a:rPr>
              <a:t> </a:t>
            </a:r>
            <a:r>
              <a:rPr lang="en-US" sz="2800" dirty="0">
                <a:solidFill>
                  <a:schemeClr val="tx1"/>
                </a:solidFill>
              </a:rPr>
              <a:t>[if eligible or ineligible resources are found]</a:t>
            </a:r>
          </a:p>
          <a:p>
            <a:pPr lvl="1"/>
            <a:r>
              <a:rPr lang="en-US" sz="2800" dirty="0">
                <a:solidFill>
                  <a:schemeClr val="tx1"/>
                </a:solidFill>
              </a:rPr>
              <a:t>(click 3) History = </a:t>
            </a:r>
            <a:r>
              <a:rPr lang="en-US" sz="2800" b="1" dirty="0">
                <a:solidFill>
                  <a:srgbClr val="0070C0"/>
                </a:solidFill>
              </a:rPr>
              <a:t>History Resource Survey Report </a:t>
            </a:r>
            <a:r>
              <a:rPr lang="en-US" sz="2800" dirty="0">
                <a:solidFill>
                  <a:schemeClr val="tx1"/>
                </a:solidFill>
              </a:rPr>
              <a:t>(HRSR)</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34</a:t>
            </a:fld>
            <a:endParaRPr lang="en-US"/>
          </a:p>
        </p:txBody>
      </p:sp>
    </p:spTree>
    <p:extLst>
      <p:ext uri="{BB962C8B-B14F-4D97-AF65-F5344CB8AC3E}">
        <p14:creationId xmlns:p14="http://schemas.microsoft.com/office/powerpoint/2010/main" val="15157955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en-US" sz="2400" kern="1200" dirty="0">
                <a:solidFill>
                  <a:srgbClr val="0070C0"/>
                </a:solidFill>
                <a:latin typeface="+mn-lt"/>
                <a:ea typeface="+mn-ea"/>
                <a:cs typeface="+mn-cs"/>
              </a:rPr>
              <a:t>(click 1) ERSR</a:t>
            </a:r>
            <a:r>
              <a:rPr lang="en-US" sz="2400" b="0" kern="1200" dirty="0">
                <a:solidFill>
                  <a:srgbClr val="000000"/>
                </a:solidFill>
                <a:latin typeface="+mn-lt"/>
                <a:ea typeface="+mn-ea"/>
                <a:cs typeface="+mn-cs"/>
              </a:rPr>
              <a:t> may be submitted to Federal Highway Administration/US Fish &amp; Wildlife Service (</a:t>
            </a:r>
            <a:r>
              <a:rPr lang="en-US" sz="2400" kern="1200" dirty="0">
                <a:solidFill>
                  <a:srgbClr val="0070C0"/>
                </a:solidFill>
                <a:latin typeface="+mn-lt"/>
                <a:ea typeface="+mn-ea"/>
                <a:cs typeface="+mn-cs"/>
              </a:rPr>
              <a:t>FHWA/USFWS</a:t>
            </a:r>
            <a:r>
              <a:rPr lang="en-US" sz="2400" b="0" kern="1200" dirty="0">
                <a:solidFill>
                  <a:srgbClr val="000000"/>
                </a:solidFill>
                <a:latin typeface="+mn-lt"/>
                <a:ea typeface="+mn-ea"/>
                <a:cs typeface="+mn-cs"/>
              </a:rPr>
              <a:t>). ERSR is the report that documents what ecology resources are located within the ESB;</a:t>
            </a:r>
          </a:p>
          <a:p>
            <a:pPr algn="l"/>
            <a:endParaRPr lang="en-US" sz="1200" b="0" kern="1200" dirty="0">
              <a:solidFill>
                <a:srgbClr val="000000"/>
              </a:solidFill>
              <a:latin typeface="+mn-lt"/>
              <a:ea typeface="+mn-ea"/>
              <a:cs typeface="+mn-cs"/>
            </a:endParaRPr>
          </a:p>
          <a:p>
            <a:pPr marL="0" indent="0" algn="l">
              <a:buFont typeface="Wingdings" panose="05000000000000000000" pitchFamily="2" charset="2"/>
              <a:buNone/>
            </a:pPr>
            <a:r>
              <a:rPr lang="en-US" sz="2400" b="0" kern="1200" dirty="0">
                <a:solidFill>
                  <a:srgbClr val="000000"/>
                </a:solidFill>
                <a:latin typeface="+mn-lt"/>
                <a:ea typeface="+mn-ea"/>
                <a:cs typeface="+mn-cs"/>
              </a:rPr>
              <a:t>(click 2) or it may be combined into the Ecology Resource Report and Assessment of Effects report (</a:t>
            </a:r>
            <a:r>
              <a:rPr lang="en-US" sz="2400" kern="1200" dirty="0">
                <a:solidFill>
                  <a:srgbClr val="0070C0"/>
                </a:solidFill>
                <a:latin typeface="+mn-lt"/>
                <a:ea typeface="+mn-ea"/>
                <a:cs typeface="+mn-cs"/>
              </a:rPr>
              <a:t>ERSRAOE</a:t>
            </a:r>
            <a:r>
              <a:rPr lang="en-US" sz="2400" b="0" kern="1200" dirty="0">
                <a:solidFill>
                  <a:srgbClr val="000000"/>
                </a:solidFill>
                <a:latin typeface="+mn-lt"/>
                <a:ea typeface="+mn-ea"/>
                <a:cs typeface="+mn-cs"/>
              </a:rPr>
              <a:t>). This document will report on the ecology resources found within the ESB and the proposed impacts to those ecology resources. </a:t>
            </a:r>
          </a:p>
          <a:p>
            <a:pPr marL="0" indent="0" algn="l">
              <a:buFont typeface="Wingdings" panose="05000000000000000000" pitchFamily="2" charset="2"/>
              <a:buNone/>
            </a:pPr>
            <a:endParaRPr lang="en-US" sz="2400" b="0" kern="1200" dirty="0">
              <a:solidFill>
                <a:srgbClr val="000000"/>
              </a:solidFill>
              <a:latin typeface="+mn-lt"/>
              <a:ea typeface="+mn-ea"/>
              <a:cs typeface="+mn-cs"/>
            </a:endParaRPr>
          </a:p>
          <a:p>
            <a:pPr marL="0" indent="0" algn="l">
              <a:buFont typeface="Wingdings" panose="05000000000000000000" pitchFamily="2" charset="2"/>
              <a:buNone/>
            </a:pPr>
            <a:r>
              <a:rPr lang="en-US" sz="2400" b="0" kern="1200" dirty="0">
                <a:solidFill>
                  <a:srgbClr val="000000"/>
                </a:solidFill>
                <a:latin typeface="+mn-lt"/>
                <a:ea typeface="+mn-ea"/>
                <a:cs typeface="+mn-cs"/>
              </a:rPr>
              <a:t>(click 3) </a:t>
            </a:r>
            <a:r>
              <a:rPr lang="en-US" sz="2400" kern="1200" dirty="0">
                <a:solidFill>
                  <a:srgbClr val="000000"/>
                </a:solidFill>
                <a:latin typeface="+mn-lt"/>
                <a:ea typeface="+mn-ea"/>
                <a:cs typeface="+mn-cs"/>
              </a:rPr>
              <a:t>Note: If it is a </a:t>
            </a:r>
            <a:r>
              <a:rPr lang="en-US" sz="2400" u="sng" kern="1200" dirty="0">
                <a:solidFill>
                  <a:srgbClr val="000000"/>
                </a:solidFill>
                <a:latin typeface="+mn-lt"/>
                <a:ea typeface="+mn-ea"/>
                <a:cs typeface="+mn-cs"/>
              </a:rPr>
              <a:t>combined report</a:t>
            </a:r>
            <a:r>
              <a:rPr lang="en-US" sz="2400" kern="1200" dirty="0">
                <a:solidFill>
                  <a:srgbClr val="000000"/>
                </a:solidFill>
                <a:latin typeface="+mn-lt"/>
                <a:ea typeface="+mn-ea"/>
                <a:cs typeface="+mn-cs"/>
              </a:rPr>
              <a:t>, ERSRAOE will not be submitted for agency approval until </a:t>
            </a:r>
            <a:r>
              <a:rPr lang="en-US" sz="2400" u="sng" kern="1200" dirty="0">
                <a:solidFill>
                  <a:srgbClr val="000000"/>
                </a:solidFill>
                <a:latin typeface="+mn-lt"/>
                <a:ea typeface="+mn-ea"/>
                <a:cs typeface="+mn-cs"/>
              </a:rPr>
              <a:t>after A3M</a:t>
            </a:r>
            <a:r>
              <a:rPr lang="en-US" sz="2400" kern="1200" dirty="0">
                <a:solidFill>
                  <a:srgbClr val="000000"/>
                </a:solidFill>
                <a:latin typeface="+mn-lt"/>
                <a:ea typeface="+mn-ea"/>
                <a:cs typeface="+mn-cs"/>
              </a:rPr>
              <a:t>.</a:t>
            </a:r>
          </a:p>
        </p:txBody>
      </p:sp>
      <p:sp>
        <p:nvSpPr>
          <p:cNvPr id="4" name="Slide Number Placeholder 3"/>
          <p:cNvSpPr>
            <a:spLocks noGrp="1"/>
          </p:cNvSpPr>
          <p:nvPr>
            <p:ph type="sldNum" sz="quarter" idx="5"/>
          </p:nvPr>
        </p:nvSpPr>
        <p:spPr/>
        <p:txBody>
          <a:bodyPr/>
          <a:lstStyle/>
          <a:p>
            <a:fld id="{D49D12AA-DFDC-4C12-A542-9E97DFD6065C}" type="slidenum">
              <a:rPr lang="en-US" smtClean="0"/>
              <a:t>35</a:t>
            </a:fld>
            <a:endParaRPr lang="en-US"/>
          </a:p>
        </p:txBody>
      </p:sp>
    </p:spTree>
    <p:extLst>
      <p:ext uri="{BB962C8B-B14F-4D97-AF65-F5344CB8AC3E}">
        <p14:creationId xmlns:p14="http://schemas.microsoft.com/office/powerpoint/2010/main" val="34471389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en-US" sz="2800" kern="1200" dirty="0">
                <a:solidFill>
                  <a:srgbClr val="0070C0"/>
                </a:solidFill>
                <a:latin typeface="+mn-lt"/>
                <a:ea typeface="+mn-ea"/>
                <a:cs typeface="+mn-cs"/>
              </a:rPr>
              <a:t>(click 1) The Phase I Survey Report </a:t>
            </a:r>
            <a:r>
              <a:rPr lang="en-US" sz="2800" b="0" kern="1200" dirty="0">
                <a:solidFill>
                  <a:srgbClr val="000000"/>
                </a:solidFill>
                <a:latin typeface="+mn-lt"/>
                <a:ea typeface="+mn-ea"/>
                <a:cs typeface="+mn-cs"/>
              </a:rPr>
              <a:t>and </a:t>
            </a:r>
            <a:r>
              <a:rPr lang="en-US" sz="2800" kern="1200" dirty="0">
                <a:solidFill>
                  <a:srgbClr val="0070C0"/>
                </a:solidFill>
                <a:latin typeface="+mn-lt"/>
                <a:ea typeface="+mn-ea"/>
                <a:cs typeface="+mn-cs"/>
              </a:rPr>
              <a:t>HRSR</a:t>
            </a:r>
            <a:r>
              <a:rPr lang="en-US" sz="2800" b="0" kern="1200" dirty="0">
                <a:solidFill>
                  <a:srgbClr val="000000"/>
                </a:solidFill>
                <a:latin typeface="+mn-lt"/>
                <a:ea typeface="+mn-ea"/>
                <a:cs typeface="+mn-cs"/>
              </a:rPr>
              <a:t> must be sent to the State Historic Preservation Office (SHPO) for concurrence. These reports document the archaeology resources and the historic resources that are found within the ESB. </a:t>
            </a:r>
          </a:p>
          <a:p>
            <a:pPr marL="0" indent="0" algn="l">
              <a:buFont typeface="Wingdings" panose="05000000000000000000" pitchFamily="2" charset="2"/>
              <a:buNone/>
            </a:pPr>
            <a:endParaRPr lang="en-US" sz="2800" b="0" kern="1200" dirty="0">
              <a:solidFill>
                <a:srgbClr val="000000"/>
              </a:solidFill>
              <a:latin typeface="+mn-lt"/>
              <a:ea typeface="+mn-ea"/>
              <a:cs typeface="+mn-cs"/>
            </a:endParaRPr>
          </a:p>
          <a:p>
            <a:pPr marL="0" indent="0" algn="l">
              <a:buFont typeface="Wingdings" panose="05000000000000000000" pitchFamily="2" charset="2"/>
              <a:buNone/>
            </a:pPr>
            <a:r>
              <a:rPr lang="en-US" sz="2800" b="0" kern="1200" dirty="0">
                <a:solidFill>
                  <a:srgbClr val="000000"/>
                </a:solidFill>
                <a:latin typeface="+mn-lt"/>
                <a:ea typeface="+mn-ea"/>
                <a:cs typeface="+mn-cs"/>
              </a:rPr>
              <a:t>(click 2) </a:t>
            </a:r>
            <a:r>
              <a:rPr lang="en-US" sz="2800" b="1" kern="1200" dirty="0">
                <a:solidFill>
                  <a:srgbClr val="0070C0"/>
                </a:solidFill>
                <a:latin typeface="+mn-lt"/>
                <a:ea typeface="+mn-ea"/>
                <a:cs typeface="+mn-cs"/>
              </a:rPr>
              <a:t>SHPO</a:t>
            </a:r>
            <a:r>
              <a:rPr lang="en-US" sz="2800" kern="1200" dirty="0">
                <a:solidFill>
                  <a:srgbClr val="000000"/>
                </a:solidFill>
                <a:latin typeface="+mn-lt"/>
                <a:ea typeface="+mn-ea"/>
                <a:cs typeface="+mn-cs"/>
              </a:rPr>
              <a:t> has the final decision regarding a resource being eligible or ineligible. </a:t>
            </a:r>
          </a:p>
          <a:p>
            <a:pPr marL="0" indent="0" algn="l">
              <a:buFont typeface="Wingdings" panose="05000000000000000000" pitchFamily="2" charset="2"/>
              <a:buNone/>
            </a:pPr>
            <a:endParaRPr lang="en-US" sz="2800" b="1" kern="1200" dirty="0">
              <a:solidFill>
                <a:srgbClr val="000000"/>
              </a:solidFill>
              <a:latin typeface="+mn-lt"/>
              <a:ea typeface="+mn-ea"/>
              <a:cs typeface="+mn-cs"/>
            </a:endParaRPr>
          </a:p>
          <a:p>
            <a:pPr marL="0" indent="0" algn="l">
              <a:buFont typeface="Wingdings" panose="05000000000000000000" pitchFamily="2" charset="2"/>
              <a:buNone/>
            </a:pPr>
            <a:r>
              <a:rPr lang="en-US" sz="2800" b="0" kern="1200" dirty="0">
                <a:solidFill>
                  <a:srgbClr val="000000"/>
                </a:solidFill>
                <a:latin typeface="+mn-lt"/>
                <a:ea typeface="+mn-ea"/>
                <a:cs typeface="+mn-cs"/>
              </a:rPr>
              <a:t>(click 3) Note: These are separate reports. Remember that the HRSR is for historical resources and the Phase I Survey report is for the archaeological resources. </a:t>
            </a:r>
          </a:p>
          <a:p>
            <a:pPr marL="0" indent="0" algn="l">
              <a:buFont typeface="Wingdings" panose="05000000000000000000" pitchFamily="2" charset="2"/>
              <a:buNone/>
            </a:pPr>
            <a:endParaRPr lang="en-US" sz="2800" b="0" kern="1200" dirty="0">
              <a:solidFill>
                <a:srgbClr val="000000"/>
              </a:solidFill>
              <a:latin typeface="+mn-lt"/>
              <a:ea typeface="+mn-ea"/>
              <a:cs typeface="+mn-cs"/>
            </a:endParaRPr>
          </a:p>
          <a:p>
            <a:pPr marL="0" indent="0" algn="l">
              <a:buFont typeface="Wingdings" panose="05000000000000000000" pitchFamily="2" charset="2"/>
              <a:buNone/>
            </a:pPr>
            <a:r>
              <a:rPr lang="en-US" sz="2800" b="0" kern="1200" dirty="0">
                <a:solidFill>
                  <a:srgbClr val="000000"/>
                </a:solidFill>
                <a:latin typeface="+mn-lt"/>
                <a:ea typeface="+mn-ea"/>
                <a:cs typeface="+mn-cs"/>
              </a:rPr>
              <a:t>(click 4) </a:t>
            </a:r>
            <a:r>
              <a:rPr lang="en-US" sz="2800" kern="1200" dirty="0">
                <a:solidFill>
                  <a:srgbClr val="000000"/>
                </a:solidFill>
                <a:latin typeface="+mn-lt"/>
                <a:ea typeface="+mn-ea"/>
                <a:cs typeface="+mn-cs"/>
              </a:rPr>
              <a:t>Note: Archaeological Short Report </a:t>
            </a:r>
            <a:r>
              <a:rPr lang="en-US" sz="2800" b="1" kern="1200" dirty="0">
                <a:solidFill>
                  <a:srgbClr val="0070C0"/>
                </a:solidFill>
                <a:latin typeface="+mn-lt"/>
                <a:ea typeface="+mn-ea"/>
                <a:cs typeface="+mn-cs"/>
              </a:rPr>
              <a:t>ASR</a:t>
            </a:r>
            <a:r>
              <a:rPr lang="en-US" sz="2800" kern="1200" dirty="0">
                <a:solidFill>
                  <a:srgbClr val="000000"/>
                </a:solidFill>
                <a:latin typeface="+mn-lt"/>
                <a:ea typeface="+mn-ea"/>
                <a:cs typeface="+mn-cs"/>
              </a:rPr>
              <a:t> is approved by GDOT because there are no archaeological resources to document. </a:t>
            </a:r>
          </a:p>
        </p:txBody>
      </p:sp>
      <p:sp>
        <p:nvSpPr>
          <p:cNvPr id="4" name="Slide Number Placeholder 3"/>
          <p:cNvSpPr>
            <a:spLocks noGrp="1"/>
          </p:cNvSpPr>
          <p:nvPr>
            <p:ph type="sldNum" sz="quarter" idx="5"/>
          </p:nvPr>
        </p:nvSpPr>
        <p:spPr/>
        <p:txBody>
          <a:bodyPr/>
          <a:lstStyle/>
          <a:p>
            <a:fld id="{D49D12AA-DFDC-4C12-A542-9E97DFD6065C}" type="slidenum">
              <a:rPr lang="en-US" smtClean="0"/>
              <a:t>36</a:t>
            </a:fld>
            <a:endParaRPr lang="en-US"/>
          </a:p>
        </p:txBody>
      </p:sp>
    </p:spTree>
    <p:extLst>
      <p:ext uri="{BB962C8B-B14F-4D97-AF65-F5344CB8AC3E}">
        <p14:creationId xmlns:p14="http://schemas.microsoft.com/office/powerpoint/2010/main" val="3897577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solidFill>
                  <a:schemeClr val="tx1"/>
                </a:solidFill>
              </a:rPr>
              <a:t>(click 1) After the needed agency concurrence(s) is received for the resource survey reports, then the </a:t>
            </a:r>
            <a:r>
              <a:rPr lang="en-US" sz="2800" dirty="0">
                <a:solidFill>
                  <a:srgbClr val="C00000"/>
                </a:solidFill>
              </a:rPr>
              <a:t>A3M</a:t>
            </a:r>
            <a:r>
              <a:rPr lang="en-US" sz="2800" dirty="0"/>
              <a:t> </a:t>
            </a:r>
            <a:r>
              <a:rPr lang="en-US" sz="2800" dirty="0">
                <a:solidFill>
                  <a:schemeClr val="tx1"/>
                </a:solidFill>
              </a:rPr>
              <a:t>can be scheduled when the plans have been developed to show cut and fill limits (approx. 10% plans). Note: The A3M plans must show the boundaries of all resources as identified during the Resource ID phase.</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37</a:t>
            </a:fld>
            <a:endParaRPr lang="en-US"/>
          </a:p>
        </p:txBody>
      </p:sp>
    </p:spTree>
    <p:extLst>
      <p:ext uri="{BB962C8B-B14F-4D97-AF65-F5344CB8AC3E}">
        <p14:creationId xmlns:p14="http://schemas.microsoft.com/office/powerpoint/2010/main" val="21797084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800" dirty="0">
                <a:solidFill>
                  <a:schemeClr val="tx1"/>
                </a:solidFill>
              </a:rPr>
              <a:t>(click 1) Environmental technical studies begin </a:t>
            </a:r>
            <a:r>
              <a:rPr lang="en-US" sz="2800" u="sng" dirty="0">
                <a:solidFill>
                  <a:srgbClr val="FF0000"/>
                </a:solidFill>
              </a:rPr>
              <a:t>after</a:t>
            </a:r>
            <a:r>
              <a:rPr lang="en-US" sz="2800" dirty="0"/>
              <a:t> </a:t>
            </a:r>
            <a:r>
              <a:rPr lang="en-US" sz="2800" dirty="0">
                <a:solidFill>
                  <a:schemeClr val="tx1"/>
                </a:solidFill>
              </a:rPr>
              <a:t>the A3M is held. Starts with P6 Activity 13417 (Receive Preliminary Plans to begin Technical Studies). The designer will need to incorporate design changes into the plans as discussed at the A3M to avoid or minimize impacts before technical studies can begin.</a:t>
            </a:r>
          </a:p>
          <a:p>
            <a:pPr lvl="1"/>
            <a:r>
              <a:rPr lang="en-US" sz="2800" dirty="0">
                <a:solidFill>
                  <a:schemeClr val="tx1"/>
                </a:solidFill>
              </a:rPr>
              <a:t>Environmental SMEs write reports about the impacts the project will have to any known resources as a result of the project’s design.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38</a:t>
            </a:fld>
            <a:endParaRPr lang="en-US"/>
          </a:p>
        </p:txBody>
      </p:sp>
    </p:spTree>
    <p:extLst>
      <p:ext uri="{BB962C8B-B14F-4D97-AF65-F5344CB8AC3E}">
        <p14:creationId xmlns:p14="http://schemas.microsoft.com/office/powerpoint/2010/main" val="20193429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Technical studies reports the impacts that are proposed for the environmental resources. There are 5 environmental disciplines that must write reports for the technical studies. The disciplines are ecology, archaeology, history, air, and noise. </a:t>
            </a:r>
          </a:p>
        </p:txBody>
      </p:sp>
      <p:sp>
        <p:nvSpPr>
          <p:cNvPr id="4" name="Slide Number Placeholder 3"/>
          <p:cNvSpPr>
            <a:spLocks noGrp="1"/>
          </p:cNvSpPr>
          <p:nvPr>
            <p:ph type="sldNum" sz="quarter" idx="5"/>
          </p:nvPr>
        </p:nvSpPr>
        <p:spPr/>
        <p:txBody>
          <a:bodyPr/>
          <a:lstStyle/>
          <a:p>
            <a:fld id="{D49D12AA-DFDC-4C12-A542-9E97DFD6065C}" type="slidenum">
              <a:rPr lang="en-US" smtClean="0"/>
              <a:t>39</a:t>
            </a:fld>
            <a:endParaRPr lang="en-US"/>
          </a:p>
        </p:txBody>
      </p:sp>
    </p:spTree>
    <p:extLst>
      <p:ext uri="{BB962C8B-B14F-4D97-AF65-F5344CB8AC3E}">
        <p14:creationId xmlns:p14="http://schemas.microsoft.com/office/powerpoint/2010/main" val="1499661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National Environmental Policy Act, aka NEPA, is a federal law that protects our environment.</a:t>
            </a:r>
          </a:p>
          <a:p>
            <a:r>
              <a:rPr lang="en-US" dirty="0"/>
              <a:t>(click 2) NEPA’s basic policy is to assure that the proper consideration is given to the environment prior to undertaking any major federal action that significantly affects the environment. </a:t>
            </a:r>
          </a:p>
          <a:p>
            <a:r>
              <a:rPr lang="en-US" dirty="0"/>
              <a:t>(click 3) The key words in the law is to consider and avoid significantly affecting the environment. </a:t>
            </a:r>
          </a:p>
        </p:txBody>
      </p:sp>
      <p:sp>
        <p:nvSpPr>
          <p:cNvPr id="4" name="Slide Number Placeholder 3"/>
          <p:cNvSpPr>
            <a:spLocks noGrp="1"/>
          </p:cNvSpPr>
          <p:nvPr>
            <p:ph type="sldNum" sz="quarter" idx="5"/>
          </p:nvPr>
        </p:nvSpPr>
        <p:spPr/>
        <p:txBody>
          <a:bodyPr/>
          <a:lstStyle/>
          <a:p>
            <a:fld id="{D49D12AA-DFDC-4C12-A542-9E97DFD6065C}" type="slidenum">
              <a:rPr lang="en-US" smtClean="0"/>
              <a:t>4</a:t>
            </a:fld>
            <a:endParaRPr lang="en-US"/>
          </a:p>
        </p:txBody>
      </p:sp>
    </p:spTree>
    <p:extLst>
      <p:ext uri="{BB962C8B-B14F-4D97-AF65-F5344CB8AC3E}">
        <p14:creationId xmlns:p14="http://schemas.microsoft.com/office/powerpoint/2010/main" val="42262939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en-US" sz="2800" b="0" kern="1200" dirty="0">
                <a:solidFill>
                  <a:srgbClr val="000000"/>
                </a:solidFill>
                <a:latin typeface="+mn-lt"/>
                <a:ea typeface="+mn-ea"/>
                <a:cs typeface="+mn-cs"/>
              </a:rPr>
              <a:t>(click 1) Air &amp; Noise have separate reports. Air &amp; Noise reports are approved by GDOT. Therefore, n</a:t>
            </a:r>
            <a:r>
              <a:rPr lang="en-US" sz="2800" kern="1200" dirty="0">
                <a:solidFill>
                  <a:srgbClr val="000000"/>
                </a:solidFill>
                <a:latin typeface="+mn-lt"/>
                <a:ea typeface="+mn-ea"/>
                <a:cs typeface="+mn-cs"/>
              </a:rPr>
              <a:t>o agency concurrence is required. </a:t>
            </a:r>
          </a:p>
        </p:txBody>
      </p:sp>
      <p:sp>
        <p:nvSpPr>
          <p:cNvPr id="4" name="Slide Number Placeholder 3"/>
          <p:cNvSpPr>
            <a:spLocks noGrp="1"/>
          </p:cNvSpPr>
          <p:nvPr>
            <p:ph type="sldNum" sz="quarter" idx="5"/>
          </p:nvPr>
        </p:nvSpPr>
        <p:spPr/>
        <p:txBody>
          <a:bodyPr/>
          <a:lstStyle/>
          <a:p>
            <a:fld id="{D49D12AA-DFDC-4C12-A542-9E97DFD6065C}" type="slidenum">
              <a:rPr lang="en-US" smtClean="0"/>
              <a:t>40</a:t>
            </a:fld>
            <a:endParaRPr lang="en-US"/>
          </a:p>
        </p:txBody>
      </p:sp>
    </p:spTree>
    <p:extLst>
      <p:ext uri="{BB962C8B-B14F-4D97-AF65-F5344CB8AC3E}">
        <p14:creationId xmlns:p14="http://schemas.microsoft.com/office/powerpoint/2010/main" val="10819736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en-US" sz="2800" kern="1200" dirty="0">
                <a:solidFill>
                  <a:srgbClr val="0070C0"/>
                </a:solidFill>
                <a:latin typeface="+mn-lt"/>
                <a:ea typeface="+mn-ea"/>
                <a:cs typeface="+mn-cs"/>
              </a:rPr>
              <a:t>(click 1) Assessment of Effect (AOE) </a:t>
            </a:r>
            <a:r>
              <a:rPr lang="en-US" sz="2800" b="0" kern="1200" dirty="0">
                <a:solidFill>
                  <a:srgbClr val="000000"/>
                </a:solidFill>
                <a:latin typeface="+mn-lt"/>
                <a:ea typeface="+mn-ea"/>
                <a:cs typeface="+mn-cs"/>
              </a:rPr>
              <a:t>are reports that </a:t>
            </a:r>
            <a:r>
              <a:rPr lang="en-US" sz="2800" kern="1200" dirty="0">
                <a:solidFill>
                  <a:srgbClr val="0070C0"/>
                </a:solidFill>
                <a:latin typeface="+mn-lt"/>
                <a:ea typeface="+mn-ea"/>
                <a:cs typeface="+mn-cs"/>
              </a:rPr>
              <a:t>discuss the project impacts </a:t>
            </a:r>
            <a:r>
              <a:rPr lang="en-US" sz="2800" b="0" kern="1200" dirty="0">
                <a:solidFill>
                  <a:srgbClr val="000000"/>
                </a:solidFill>
                <a:latin typeface="+mn-lt"/>
                <a:ea typeface="+mn-ea"/>
                <a:cs typeface="+mn-cs"/>
              </a:rPr>
              <a:t>and how the impacts were avoided or minimized where possible. </a:t>
            </a:r>
          </a:p>
          <a:p>
            <a:pPr marL="0" indent="0" algn="l">
              <a:buNone/>
            </a:pPr>
            <a:endParaRPr lang="en-US" sz="1400" b="0" kern="1200" dirty="0">
              <a:solidFill>
                <a:srgbClr val="000000"/>
              </a:solidFill>
              <a:latin typeface="+mn-lt"/>
              <a:ea typeface="+mn-ea"/>
              <a:cs typeface="+mn-cs"/>
            </a:endParaRPr>
          </a:p>
          <a:p>
            <a:pPr marL="0" indent="0" algn="l">
              <a:buFont typeface="Wingdings" panose="05000000000000000000" pitchFamily="2" charset="2"/>
              <a:buNone/>
            </a:pPr>
            <a:r>
              <a:rPr lang="en-US" sz="2800" b="0" kern="1200" dirty="0">
                <a:solidFill>
                  <a:srgbClr val="000000"/>
                </a:solidFill>
                <a:latin typeface="+mn-lt"/>
                <a:ea typeface="+mn-ea"/>
                <a:cs typeface="+mn-cs"/>
              </a:rPr>
              <a:t>(click 2) Ecology = </a:t>
            </a:r>
            <a:r>
              <a:rPr lang="en-US" sz="2800" kern="1200" dirty="0">
                <a:solidFill>
                  <a:srgbClr val="0070C0"/>
                </a:solidFill>
                <a:latin typeface="+mn-lt"/>
                <a:ea typeface="+mn-ea"/>
                <a:cs typeface="+mn-cs"/>
              </a:rPr>
              <a:t>Ecology AOE </a:t>
            </a:r>
            <a:r>
              <a:rPr lang="en-US" sz="2800" b="0" kern="1200" dirty="0">
                <a:solidFill>
                  <a:srgbClr val="000000"/>
                </a:solidFill>
                <a:latin typeface="+mn-lt"/>
                <a:ea typeface="+mn-ea"/>
                <a:cs typeface="+mn-cs"/>
              </a:rPr>
              <a:t>(or it could be a combined report: ERSRAOE). The r</a:t>
            </a:r>
            <a:r>
              <a:rPr lang="en-US" sz="2800" kern="1200" dirty="0">
                <a:solidFill>
                  <a:srgbClr val="000000"/>
                </a:solidFill>
                <a:latin typeface="+mn-lt"/>
                <a:ea typeface="+mn-ea"/>
                <a:cs typeface="+mn-cs"/>
              </a:rPr>
              <a:t>eport is approved by </a:t>
            </a:r>
            <a:r>
              <a:rPr lang="en-US" sz="2800" b="1" kern="1200" dirty="0">
                <a:solidFill>
                  <a:srgbClr val="0070C0"/>
                </a:solidFill>
                <a:latin typeface="+mn-lt"/>
                <a:ea typeface="+mn-ea"/>
                <a:cs typeface="+mn-cs"/>
              </a:rPr>
              <a:t>FHWA/USFWS</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41</a:t>
            </a:fld>
            <a:endParaRPr lang="en-US"/>
          </a:p>
        </p:txBody>
      </p:sp>
    </p:spTree>
    <p:extLst>
      <p:ext uri="{BB962C8B-B14F-4D97-AF65-F5344CB8AC3E}">
        <p14:creationId xmlns:p14="http://schemas.microsoft.com/office/powerpoint/2010/main" val="3208745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en-US" sz="2800" b="0" kern="1200" dirty="0">
                <a:solidFill>
                  <a:srgbClr val="000000"/>
                </a:solidFill>
                <a:latin typeface="+mn-lt"/>
                <a:ea typeface="+mn-ea"/>
                <a:cs typeface="+mn-cs"/>
              </a:rPr>
              <a:t>(click 1) Archaeology and History are under a category called “Cultural Resources.”</a:t>
            </a:r>
          </a:p>
          <a:p>
            <a:pPr algn="l"/>
            <a:endParaRPr lang="en-US" sz="1400" b="0" kern="1200" dirty="0">
              <a:solidFill>
                <a:srgbClr val="000000"/>
              </a:solidFill>
              <a:latin typeface="+mn-lt"/>
              <a:ea typeface="+mn-ea"/>
              <a:cs typeface="+mn-cs"/>
            </a:endParaRPr>
          </a:p>
          <a:p>
            <a:pPr marL="0" indent="0" algn="l">
              <a:buFont typeface="Wingdings" panose="05000000000000000000" pitchFamily="2" charset="2"/>
              <a:buNone/>
            </a:pPr>
            <a:r>
              <a:rPr lang="en-US" sz="2800" b="0" kern="1200" dirty="0">
                <a:solidFill>
                  <a:srgbClr val="000000"/>
                </a:solidFill>
                <a:latin typeface="+mn-lt"/>
                <a:ea typeface="+mn-ea"/>
                <a:cs typeface="+mn-cs"/>
              </a:rPr>
              <a:t>(click 2) Impacts to archaeological and historical resources are combined into </a:t>
            </a:r>
            <a:r>
              <a:rPr lang="en-US" sz="2800" b="0" u="sng" kern="1200" dirty="0">
                <a:solidFill>
                  <a:srgbClr val="000000"/>
                </a:solidFill>
                <a:latin typeface="+mn-lt"/>
                <a:ea typeface="+mn-ea"/>
                <a:cs typeface="+mn-cs"/>
              </a:rPr>
              <a:t>one report</a:t>
            </a:r>
            <a:r>
              <a:rPr lang="en-US" sz="2800" b="0" u="none" kern="1200" dirty="0">
                <a:solidFill>
                  <a:srgbClr val="000000"/>
                </a:solidFill>
                <a:latin typeface="+mn-lt"/>
                <a:ea typeface="+mn-ea"/>
                <a:cs typeface="+mn-cs"/>
              </a:rPr>
              <a:t> called the Cultural Resource  Assessment of Effect (</a:t>
            </a:r>
            <a:r>
              <a:rPr lang="en-US" sz="2800" kern="1200" dirty="0">
                <a:solidFill>
                  <a:srgbClr val="0070C0"/>
                </a:solidFill>
                <a:latin typeface="+mn-lt"/>
                <a:ea typeface="+mn-ea"/>
                <a:cs typeface="+mn-cs"/>
              </a:rPr>
              <a:t>AOE). This is different than the resource ID reports which required separate reports for archaeology and history. </a:t>
            </a:r>
            <a:r>
              <a:rPr lang="en-US" sz="2800" kern="1200" dirty="0">
                <a:solidFill>
                  <a:srgbClr val="000000"/>
                </a:solidFill>
                <a:latin typeface="+mn-lt"/>
                <a:ea typeface="+mn-ea"/>
                <a:cs typeface="+mn-cs"/>
              </a:rPr>
              <a:t> The AOE report is approved by the State Historic Preservation Office (</a:t>
            </a:r>
            <a:r>
              <a:rPr lang="en-US" sz="2800" b="1" kern="1200" dirty="0">
                <a:solidFill>
                  <a:srgbClr val="0070C0"/>
                </a:solidFill>
                <a:latin typeface="+mn-lt"/>
                <a:ea typeface="+mn-ea"/>
                <a:cs typeface="+mn-cs"/>
              </a:rPr>
              <a:t>SHPO)</a:t>
            </a:r>
            <a:r>
              <a:rPr lang="en-US" sz="2800" kern="1200" dirty="0">
                <a:solidFill>
                  <a:srgbClr val="000000"/>
                </a:solidFill>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9270B105-C37A-48A0-84FA-EAD0BF1997AC}" type="slidenum">
              <a:rPr lang="en-US" smtClean="0"/>
              <a:t>42</a:t>
            </a:fld>
            <a:endParaRPr lang="en-US"/>
          </a:p>
        </p:txBody>
      </p:sp>
    </p:spTree>
    <p:extLst>
      <p:ext uri="{BB962C8B-B14F-4D97-AF65-F5344CB8AC3E}">
        <p14:creationId xmlns:p14="http://schemas.microsoft.com/office/powerpoint/2010/main" val="32696794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en-US" sz="1200" b="0" kern="1200" dirty="0">
                <a:solidFill>
                  <a:srgbClr val="000000"/>
                </a:solidFill>
                <a:latin typeface="+mn-lt"/>
                <a:ea typeface="+mn-ea"/>
                <a:cs typeface="+mn-cs"/>
              </a:rPr>
              <a:t>(click 1) The PM must receive OES permission to request PFPR. Without the email concurrence, the PFPR request cannot be submitted. </a:t>
            </a:r>
          </a:p>
          <a:p>
            <a:pPr algn="l"/>
            <a:endParaRPr lang="en-US" sz="800" b="0" kern="1200" dirty="0">
              <a:solidFill>
                <a:srgbClr val="000000"/>
              </a:solidFill>
              <a:latin typeface="+mn-lt"/>
              <a:ea typeface="+mn-ea"/>
              <a:cs typeface="+mn-cs"/>
            </a:endParaRPr>
          </a:p>
          <a:p>
            <a:pPr marL="0" indent="0" algn="l">
              <a:buFont typeface="Wingdings" panose="05000000000000000000" pitchFamily="2" charset="2"/>
              <a:buNone/>
            </a:pPr>
            <a:r>
              <a:rPr lang="en-US" sz="1200" b="0" kern="1200" dirty="0">
                <a:solidFill>
                  <a:srgbClr val="000000"/>
                </a:solidFill>
                <a:latin typeface="+mn-lt"/>
                <a:ea typeface="+mn-ea"/>
                <a:cs typeface="+mn-cs"/>
              </a:rPr>
              <a:t>(click 2) OES will not concur to proceed to PFPR if they have not had a chance to review all of the technical studies reports.</a:t>
            </a:r>
          </a:p>
          <a:p>
            <a:pPr marL="0" indent="0" algn="l">
              <a:buFont typeface="Wingdings" panose="05000000000000000000" pitchFamily="2" charset="2"/>
              <a:buNone/>
            </a:pPr>
            <a:endParaRPr lang="en-US" sz="1200" b="0" kern="1200" dirty="0">
              <a:solidFill>
                <a:srgbClr val="000000"/>
              </a:solidFill>
              <a:latin typeface="+mn-lt"/>
              <a:ea typeface="+mn-ea"/>
              <a:cs typeface="+mn-cs"/>
            </a:endParaRPr>
          </a:p>
          <a:p>
            <a:pPr marL="0" indent="0" algn="l">
              <a:buFont typeface="Wingdings" panose="05000000000000000000" pitchFamily="2" charset="2"/>
              <a:buNone/>
            </a:pPr>
            <a:r>
              <a:rPr lang="en-US" sz="1200" b="0" kern="1200" dirty="0">
                <a:solidFill>
                  <a:srgbClr val="000000"/>
                </a:solidFill>
                <a:latin typeface="+mn-lt"/>
                <a:ea typeface="+mn-ea"/>
                <a:cs typeface="+mn-cs"/>
              </a:rPr>
              <a:t>(click 3) </a:t>
            </a:r>
            <a:r>
              <a:rPr lang="en-US" sz="1200" dirty="0">
                <a:solidFill>
                  <a:srgbClr val="000000"/>
                </a:solidFill>
              </a:rPr>
              <a:t>To keep PFPR on schedule, start technical studies per Baseline Date.</a:t>
            </a:r>
            <a:endParaRPr lang="en-US" sz="1200" b="0" kern="1200" dirty="0">
              <a:solidFill>
                <a:srgbClr val="000000"/>
              </a:solidFill>
              <a:latin typeface="+mn-lt"/>
              <a:ea typeface="+mn-ea"/>
              <a:cs typeface="+mn-cs"/>
            </a:endParaRPr>
          </a:p>
        </p:txBody>
      </p:sp>
      <p:sp>
        <p:nvSpPr>
          <p:cNvPr id="4" name="Slide Number Placeholder 3"/>
          <p:cNvSpPr>
            <a:spLocks noGrp="1"/>
          </p:cNvSpPr>
          <p:nvPr>
            <p:ph type="sldNum" sz="quarter" idx="5"/>
          </p:nvPr>
        </p:nvSpPr>
        <p:spPr/>
        <p:txBody>
          <a:bodyPr/>
          <a:lstStyle/>
          <a:p>
            <a:fld id="{D49D12AA-DFDC-4C12-A542-9E97DFD6065C}" type="slidenum">
              <a:rPr lang="en-US" smtClean="0"/>
              <a:t>43</a:t>
            </a:fld>
            <a:endParaRPr lang="en-US"/>
          </a:p>
        </p:txBody>
      </p:sp>
    </p:spTree>
    <p:extLst>
      <p:ext uri="{BB962C8B-B14F-4D97-AF65-F5344CB8AC3E}">
        <p14:creationId xmlns:p14="http://schemas.microsoft.com/office/powerpoint/2010/main" val="2622690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F61B5-57AE-94CB-8A06-7D6AFCEEBD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72E1A4-788F-C2BE-E12F-03C932BA94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C51B55-5A84-2F36-3B96-E8ED6E92BA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C, &amp; D- Air &amp; Noise do not got to the field or complete resource ID. </a:t>
            </a:r>
          </a:p>
          <a:p>
            <a:endParaRPr lang="en-US" dirty="0"/>
          </a:p>
        </p:txBody>
      </p:sp>
      <p:sp>
        <p:nvSpPr>
          <p:cNvPr id="4" name="Slide Number Placeholder 3">
            <a:extLst>
              <a:ext uri="{FF2B5EF4-FFF2-40B4-BE49-F238E27FC236}">
                <a16:creationId xmlns:a16="http://schemas.microsoft.com/office/drawing/2014/main" id="{E08FA60D-C8A3-A056-BABB-A406A0ACBA17}"/>
              </a:ext>
            </a:extLst>
          </p:cNvPr>
          <p:cNvSpPr>
            <a:spLocks noGrp="1"/>
          </p:cNvSpPr>
          <p:nvPr>
            <p:ph type="sldNum" sz="quarter" idx="5"/>
          </p:nvPr>
        </p:nvSpPr>
        <p:spPr/>
        <p:txBody>
          <a:bodyPr/>
          <a:lstStyle/>
          <a:p>
            <a:fld id="{D49D12AA-DFDC-4C12-A542-9E97DFD6065C}" type="slidenum">
              <a:rPr lang="en-US" smtClean="0"/>
              <a:t>44</a:t>
            </a:fld>
            <a:endParaRPr lang="en-US"/>
          </a:p>
        </p:txBody>
      </p:sp>
    </p:spTree>
    <p:extLst>
      <p:ext uri="{BB962C8B-B14F-4D97-AF65-F5344CB8AC3E}">
        <p14:creationId xmlns:p14="http://schemas.microsoft.com/office/powerpoint/2010/main" val="32051795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70DB4-773B-78E5-5354-A0FC782F2D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E7FF20-276B-A80F-54CE-C42E7199CF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CA3E7-FB4B-B207-D8C1-7A4038346F2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History and Archaeology always have their own resource survey reports. </a:t>
            </a:r>
          </a:p>
          <a:p>
            <a:endParaRPr lang="en-US" dirty="0"/>
          </a:p>
        </p:txBody>
      </p:sp>
      <p:sp>
        <p:nvSpPr>
          <p:cNvPr id="4" name="Slide Number Placeholder 3">
            <a:extLst>
              <a:ext uri="{FF2B5EF4-FFF2-40B4-BE49-F238E27FC236}">
                <a16:creationId xmlns:a16="http://schemas.microsoft.com/office/drawing/2014/main" id="{3DE5FB08-72F9-94C9-5011-4DC6C6A34A95}"/>
              </a:ext>
            </a:extLst>
          </p:cNvPr>
          <p:cNvSpPr>
            <a:spLocks noGrp="1"/>
          </p:cNvSpPr>
          <p:nvPr>
            <p:ph type="sldNum" sz="quarter" idx="5"/>
          </p:nvPr>
        </p:nvSpPr>
        <p:spPr/>
        <p:txBody>
          <a:bodyPr/>
          <a:lstStyle/>
          <a:p>
            <a:fld id="{D49D12AA-DFDC-4C12-A542-9E97DFD6065C}" type="slidenum">
              <a:rPr lang="en-US" smtClean="0"/>
              <a:t>45</a:t>
            </a:fld>
            <a:endParaRPr lang="en-US"/>
          </a:p>
        </p:txBody>
      </p:sp>
    </p:spTree>
    <p:extLst>
      <p:ext uri="{BB962C8B-B14F-4D97-AF65-F5344CB8AC3E}">
        <p14:creationId xmlns:p14="http://schemas.microsoft.com/office/powerpoint/2010/main" val="30956024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C84B7-CE0F-5EB0-6DE0-5D8A0C1FB4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926646-4616-BFD2-697B-E9AB87145D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9DFB4D-362E-E402-963A-E33EF0D8D11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True</a:t>
            </a:r>
          </a:p>
          <a:p>
            <a:endParaRPr lang="en-US" dirty="0"/>
          </a:p>
        </p:txBody>
      </p:sp>
      <p:sp>
        <p:nvSpPr>
          <p:cNvPr id="4" name="Slide Number Placeholder 3">
            <a:extLst>
              <a:ext uri="{FF2B5EF4-FFF2-40B4-BE49-F238E27FC236}">
                <a16:creationId xmlns:a16="http://schemas.microsoft.com/office/drawing/2014/main" id="{790CD595-BB2D-6181-F09A-9F4527F4E970}"/>
              </a:ext>
            </a:extLst>
          </p:cNvPr>
          <p:cNvSpPr>
            <a:spLocks noGrp="1"/>
          </p:cNvSpPr>
          <p:nvPr>
            <p:ph type="sldNum" sz="quarter" idx="5"/>
          </p:nvPr>
        </p:nvSpPr>
        <p:spPr/>
        <p:txBody>
          <a:bodyPr/>
          <a:lstStyle/>
          <a:p>
            <a:fld id="{D49D12AA-DFDC-4C12-A542-9E97DFD6065C}" type="slidenum">
              <a:rPr lang="en-US" smtClean="0"/>
              <a:t>46</a:t>
            </a:fld>
            <a:endParaRPr lang="en-US"/>
          </a:p>
        </p:txBody>
      </p:sp>
    </p:spTree>
    <p:extLst>
      <p:ext uri="{BB962C8B-B14F-4D97-AF65-F5344CB8AC3E}">
        <p14:creationId xmlns:p14="http://schemas.microsoft.com/office/powerpoint/2010/main" val="2890145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65005-F8EC-B47F-0F8B-47E6D620F5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C8ABA3-4D9C-CD62-5053-E37545B9A5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D8880-8A11-0C7D-76A0-EF69B7AB56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 -3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2) Answer: B-1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3) Answer: C-2</a:t>
            </a:r>
          </a:p>
        </p:txBody>
      </p:sp>
      <p:sp>
        <p:nvSpPr>
          <p:cNvPr id="4" name="Slide Number Placeholder 3">
            <a:extLst>
              <a:ext uri="{FF2B5EF4-FFF2-40B4-BE49-F238E27FC236}">
                <a16:creationId xmlns:a16="http://schemas.microsoft.com/office/drawing/2014/main" id="{45B41AA4-EE1F-FF5F-CBEA-853BE46A5498}"/>
              </a:ext>
            </a:extLst>
          </p:cNvPr>
          <p:cNvSpPr>
            <a:spLocks noGrp="1"/>
          </p:cNvSpPr>
          <p:nvPr>
            <p:ph type="sldNum" sz="quarter" idx="5"/>
          </p:nvPr>
        </p:nvSpPr>
        <p:spPr/>
        <p:txBody>
          <a:bodyPr/>
          <a:lstStyle/>
          <a:p>
            <a:fld id="{D49D12AA-DFDC-4C12-A542-9E97DFD6065C}" type="slidenum">
              <a:rPr lang="en-US" smtClean="0"/>
              <a:t>47</a:t>
            </a:fld>
            <a:endParaRPr lang="en-US"/>
          </a:p>
        </p:txBody>
      </p:sp>
    </p:spTree>
    <p:extLst>
      <p:ext uri="{BB962C8B-B14F-4D97-AF65-F5344CB8AC3E}">
        <p14:creationId xmlns:p14="http://schemas.microsoft.com/office/powerpoint/2010/main" val="528180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A069F-3BEA-35B1-26EF-5FF210ABF1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A5DE68-8E41-7FB8-DAA0-6E5789E1CC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97FBFD-27F5-4632-A99C-1FA51A47491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all</a:t>
            </a:r>
          </a:p>
          <a:p>
            <a:endParaRPr lang="en-US" dirty="0"/>
          </a:p>
        </p:txBody>
      </p:sp>
      <p:sp>
        <p:nvSpPr>
          <p:cNvPr id="4" name="Slide Number Placeholder 3">
            <a:extLst>
              <a:ext uri="{FF2B5EF4-FFF2-40B4-BE49-F238E27FC236}">
                <a16:creationId xmlns:a16="http://schemas.microsoft.com/office/drawing/2014/main" id="{8D5FF526-C7FA-37A0-970C-57EB4C2285B6}"/>
              </a:ext>
            </a:extLst>
          </p:cNvPr>
          <p:cNvSpPr>
            <a:spLocks noGrp="1"/>
          </p:cNvSpPr>
          <p:nvPr>
            <p:ph type="sldNum" sz="quarter" idx="5"/>
          </p:nvPr>
        </p:nvSpPr>
        <p:spPr/>
        <p:txBody>
          <a:bodyPr/>
          <a:lstStyle/>
          <a:p>
            <a:fld id="{D49D12AA-DFDC-4C12-A542-9E97DFD6065C}" type="slidenum">
              <a:rPr lang="en-US" smtClean="0"/>
              <a:t>48</a:t>
            </a:fld>
            <a:endParaRPr lang="en-US"/>
          </a:p>
        </p:txBody>
      </p:sp>
    </p:spTree>
    <p:extLst>
      <p:ext uri="{BB962C8B-B14F-4D97-AF65-F5344CB8AC3E}">
        <p14:creationId xmlns:p14="http://schemas.microsoft.com/office/powerpoint/2010/main" val="40044573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670A6-1CE9-4EB4-F0EC-C1621346F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19E37-0984-7ECD-9208-4778B00D83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23624-A09C-DADF-615C-6BC984E930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False - PM cannot receive permission from OES until the technical studies are complete. The PFPR request cannot be made without OES’s permission.</a:t>
            </a:r>
          </a:p>
          <a:p>
            <a:endParaRPr lang="en-US" dirty="0"/>
          </a:p>
        </p:txBody>
      </p:sp>
      <p:sp>
        <p:nvSpPr>
          <p:cNvPr id="4" name="Slide Number Placeholder 3">
            <a:extLst>
              <a:ext uri="{FF2B5EF4-FFF2-40B4-BE49-F238E27FC236}">
                <a16:creationId xmlns:a16="http://schemas.microsoft.com/office/drawing/2014/main" id="{36BEB352-3995-C28C-28F9-2160B605DFF0}"/>
              </a:ext>
            </a:extLst>
          </p:cNvPr>
          <p:cNvSpPr>
            <a:spLocks noGrp="1"/>
          </p:cNvSpPr>
          <p:nvPr>
            <p:ph type="sldNum" sz="quarter" idx="5"/>
          </p:nvPr>
        </p:nvSpPr>
        <p:spPr/>
        <p:txBody>
          <a:bodyPr/>
          <a:lstStyle/>
          <a:p>
            <a:fld id="{D49D12AA-DFDC-4C12-A542-9E97DFD6065C}" type="slidenum">
              <a:rPr lang="en-US" smtClean="0"/>
              <a:t>49</a:t>
            </a:fld>
            <a:endParaRPr lang="en-US"/>
          </a:p>
        </p:txBody>
      </p:sp>
    </p:spTree>
    <p:extLst>
      <p:ext uri="{BB962C8B-B14F-4D97-AF65-F5344CB8AC3E}">
        <p14:creationId xmlns:p14="http://schemas.microsoft.com/office/powerpoint/2010/main" val="4200847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is NEPA needed? Compliance with NEPA is mandatory when one of the following conditions is met:</a:t>
            </a:r>
          </a:p>
          <a:p>
            <a:r>
              <a:rPr lang="en-US" dirty="0"/>
              <a:t>(click 1) federal funds or assistance are used to fund a phase of the project. It does not matter which phase. The important trigger is the use of federal funds. </a:t>
            </a:r>
          </a:p>
          <a:p>
            <a:r>
              <a:rPr lang="en-US" dirty="0"/>
              <a:t>(click 2) if a federal permit is required, then NEPA is triggered regardless of how the project is funded.</a:t>
            </a:r>
          </a:p>
          <a:p>
            <a:r>
              <a:rPr lang="en-US" dirty="0"/>
              <a:t>(click 3) if a federal approval of an action is required; or</a:t>
            </a:r>
          </a:p>
          <a:p>
            <a:r>
              <a:rPr lang="en-US" dirty="0"/>
              <a:t>(click 4) federal funding or assistance eligibility must be maintained. In other words, if there is a chance that federal funds will be requested, follow the NEPA process avoid delays to the project.</a:t>
            </a:r>
          </a:p>
          <a:p>
            <a:r>
              <a:rPr lang="en-US" dirty="0"/>
              <a:t>(click 5) Whenever federal funds are used or when an interstate encroachment occurs, GDOT and FHWA are responsible for the preparation of NEPA documents.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5</a:t>
            </a:fld>
            <a:endParaRPr lang="en-US"/>
          </a:p>
        </p:txBody>
      </p:sp>
    </p:spTree>
    <p:extLst>
      <p:ext uri="{BB962C8B-B14F-4D97-AF65-F5344CB8AC3E}">
        <p14:creationId xmlns:p14="http://schemas.microsoft.com/office/powerpoint/2010/main" val="76189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NEPA needed?</a:t>
            </a:r>
          </a:p>
          <a:p>
            <a:r>
              <a:rPr lang="en-US" dirty="0"/>
              <a:t>(click 1) There are two reasons for documenting the NEPA process:</a:t>
            </a:r>
          </a:p>
          <a:p>
            <a:r>
              <a:rPr lang="en-US" dirty="0"/>
              <a:t>(click 2) to provide complete disclosure of the environmental analysis process, and</a:t>
            </a:r>
          </a:p>
          <a:p>
            <a:r>
              <a:rPr lang="en-US" dirty="0"/>
              <a:t>(click 3) to present the results or decision.</a:t>
            </a:r>
          </a:p>
        </p:txBody>
      </p:sp>
      <p:sp>
        <p:nvSpPr>
          <p:cNvPr id="4" name="Slide Number Placeholder 3"/>
          <p:cNvSpPr>
            <a:spLocks noGrp="1"/>
          </p:cNvSpPr>
          <p:nvPr>
            <p:ph type="sldNum" sz="quarter" idx="5"/>
          </p:nvPr>
        </p:nvSpPr>
        <p:spPr/>
        <p:txBody>
          <a:bodyPr/>
          <a:lstStyle/>
          <a:p>
            <a:fld id="{D49D12AA-DFDC-4C12-A542-9E97DFD6065C}" type="slidenum">
              <a:rPr lang="en-US" smtClean="0"/>
              <a:t>6</a:t>
            </a:fld>
            <a:endParaRPr lang="en-US"/>
          </a:p>
        </p:txBody>
      </p:sp>
    </p:spTree>
    <p:extLst>
      <p:ext uri="{BB962C8B-B14F-4D97-AF65-F5344CB8AC3E}">
        <p14:creationId xmlns:p14="http://schemas.microsoft.com/office/powerpoint/2010/main" val="1583903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3F6CD-1018-F062-E2FA-AB74AB3023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52F1F9-247D-4B94-77A7-ECACE40EC1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502CD0-3CF0-DB1D-FAC1-CC620336904F}"/>
              </a:ext>
            </a:extLst>
          </p:cNvPr>
          <p:cNvSpPr>
            <a:spLocks noGrp="1"/>
          </p:cNvSpPr>
          <p:nvPr>
            <p:ph type="body" idx="1"/>
          </p:nvPr>
        </p:nvSpPr>
        <p:spPr/>
        <p:txBody>
          <a:bodyPr/>
          <a:lstStyle/>
          <a:p>
            <a:r>
              <a:rPr lang="en-US" dirty="0"/>
              <a:t>Now that you understand what triggers a NEPA document, let’s discuss the types of the NEPA document. </a:t>
            </a:r>
          </a:p>
        </p:txBody>
      </p:sp>
      <p:sp>
        <p:nvSpPr>
          <p:cNvPr id="4" name="Slide Number Placeholder 3">
            <a:extLst>
              <a:ext uri="{FF2B5EF4-FFF2-40B4-BE49-F238E27FC236}">
                <a16:creationId xmlns:a16="http://schemas.microsoft.com/office/drawing/2014/main" id="{FB1A804A-8549-EA40-3AAD-80904C2A6D18}"/>
              </a:ext>
            </a:extLst>
          </p:cNvPr>
          <p:cNvSpPr>
            <a:spLocks noGrp="1"/>
          </p:cNvSpPr>
          <p:nvPr>
            <p:ph type="sldNum" sz="quarter" idx="5"/>
          </p:nvPr>
        </p:nvSpPr>
        <p:spPr/>
        <p:txBody>
          <a:bodyPr/>
          <a:lstStyle/>
          <a:p>
            <a:fld id="{D49D12AA-DFDC-4C12-A542-9E97DFD6065C}" type="slidenum">
              <a:rPr lang="en-US" smtClean="0"/>
              <a:t>7</a:t>
            </a:fld>
            <a:endParaRPr lang="en-US"/>
          </a:p>
        </p:txBody>
      </p:sp>
    </p:spTree>
    <p:extLst>
      <p:ext uri="{BB962C8B-B14F-4D97-AF65-F5344CB8AC3E}">
        <p14:creationId xmlns:p14="http://schemas.microsoft.com/office/powerpoint/2010/main" val="3770966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levels of NEPA documentation:</a:t>
            </a:r>
          </a:p>
          <a:p>
            <a:r>
              <a:rPr lang="en-US" dirty="0"/>
              <a:t>(click 1 – 3) CE, EA, and EIS. We will go into a little more detail about each on the following slides. </a:t>
            </a:r>
          </a:p>
        </p:txBody>
      </p:sp>
      <p:sp>
        <p:nvSpPr>
          <p:cNvPr id="4" name="Slide Number Placeholder 3"/>
          <p:cNvSpPr>
            <a:spLocks noGrp="1"/>
          </p:cNvSpPr>
          <p:nvPr>
            <p:ph type="sldNum" sz="quarter" idx="5"/>
          </p:nvPr>
        </p:nvSpPr>
        <p:spPr/>
        <p:txBody>
          <a:bodyPr/>
          <a:lstStyle/>
          <a:p>
            <a:fld id="{D49D12AA-DFDC-4C12-A542-9E97DFD6065C}" type="slidenum">
              <a:rPr lang="en-US" smtClean="0"/>
              <a:t>8</a:t>
            </a:fld>
            <a:endParaRPr lang="en-US"/>
          </a:p>
        </p:txBody>
      </p:sp>
    </p:spTree>
    <p:extLst>
      <p:ext uri="{BB962C8B-B14F-4D97-AF65-F5344CB8AC3E}">
        <p14:creationId xmlns:p14="http://schemas.microsoft.com/office/powerpoint/2010/main" val="921427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categorical exclusion documents actions which do not involve significant environmental impacts, either individually or cumulatively.</a:t>
            </a:r>
          </a:p>
        </p:txBody>
      </p:sp>
      <p:sp>
        <p:nvSpPr>
          <p:cNvPr id="4" name="Slide Number Placeholder 3"/>
          <p:cNvSpPr>
            <a:spLocks noGrp="1"/>
          </p:cNvSpPr>
          <p:nvPr>
            <p:ph type="sldNum" sz="quarter" idx="5"/>
          </p:nvPr>
        </p:nvSpPr>
        <p:spPr/>
        <p:txBody>
          <a:bodyPr/>
          <a:lstStyle/>
          <a:p>
            <a:fld id="{D49D12AA-DFDC-4C12-A542-9E97DFD6065C}" type="slidenum">
              <a:rPr lang="en-US" smtClean="0"/>
              <a:t>9</a:t>
            </a:fld>
            <a:endParaRPr lang="en-US"/>
          </a:p>
        </p:txBody>
      </p:sp>
    </p:spTree>
    <p:extLst>
      <p:ext uri="{BB962C8B-B14F-4D97-AF65-F5344CB8AC3E}">
        <p14:creationId xmlns:p14="http://schemas.microsoft.com/office/powerpoint/2010/main" val="1163771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10/28/2025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10/28/2025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10/28/2025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790020" y="5368404"/>
            <a:ext cx="9144000" cy="677863"/>
          </a:xfrm>
        </p:spPr>
        <p:txBody>
          <a:bodyPr/>
          <a:lstStyle/>
          <a:p>
            <a:r>
              <a:rPr lang="en-US" sz="6000" dirty="0"/>
              <a:t>NEPA 101: Environmental Overview for Federally Funded Projects</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003" y="1041942"/>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09.16.2025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713972" y="2388104"/>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
        <p:nvSpPr>
          <p:cNvPr id="5" name="Title 8">
            <a:extLst>
              <a:ext uri="{FF2B5EF4-FFF2-40B4-BE49-F238E27FC236}">
                <a16:creationId xmlns:a16="http://schemas.microsoft.com/office/drawing/2014/main" id="{BF999393-4954-78CD-B4EE-ED2F79AE4BA2}"/>
              </a:ext>
            </a:extLst>
          </p:cNvPr>
          <p:cNvSpPr txBox="1">
            <a:spLocks/>
          </p:cNvSpPr>
          <p:nvPr/>
        </p:nvSpPr>
        <p:spPr>
          <a:xfrm>
            <a:off x="1713972" y="5766325"/>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2800" dirty="0">
                <a:solidFill>
                  <a:srgbClr val="2D7B41"/>
                </a:solidFill>
              </a:rPr>
              <a:t>(Part 1)</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30484" y="703000"/>
            <a:ext cx="2226805" cy="631815"/>
          </a:xfrm>
          <a:prstGeom prst="rect">
            <a:avLst/>
          </a:prstGeom>
        </p:spPr>
        <p:txBody>
          <a:bodyPr vert="horz" lIns="91440" tIns="45720" rIns="91440" bIns="45720" rtlCol="0" anchor="t">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b="1" dirty="0">
                <a:solidFill>
                  <a:srgbClr val="045594"/>
                </a:solidFill>
              </a:rPr>
              <a:t>PCE vs CE</a:t>
            </a:r>
          </a:p>
        </p:txBody>
      </p:sp>
      <p:grpSp>
        <p:nvGrpSpPr>
          <p:cNvPr id="21" name="Group 20">
            <a:extLst>
              <a:ext uri="{FF2B5EF4-FFF2-40B4-BE49-F238E27FC236}">
                <a16:creationId xmlns:a16="http://schemas.microsoft.com/office/drawing/2014/main" id="{2711AA4D-9C01-E971-7BAC-8491BBB112A2}"/>
              </a:ext>
            </a:extLst>
          </p:cNvPr>
          <p:cNvGrpSpPr/>
          <p:nvPr/>
        </p:nvGrpSpPr>
        <p:grpSpPr>
          <a:xfrm>
            <a:off x="2322730" y="2519141"/>
            <a:ext cx="7768653" cy="1074684"/>
            <a:chOff x="1576552" y="2879833"/>
            <a:chExt cx="7768653" cy="1074684"/>
          </a:xfrm>
        </p:grpSpPr>
        <p:sp>
          <p:nvSpPr>
            <p:cNvPr id="7" name="Rectangle 6">
              <a:extLst>
                <a:ext uri="{FF2B5EF4-FFF2-40B4-BE49-F238E27FC236}">
                  <a16:creationId xmlns:a16="http://schemas.microsoft.com/office/drawing/2014/main" id="{CB41CC08-6160-F4AC-9E24-6407441C95B4}"/>
                </a:ext>
              </a:extLst>
            </p:cNvPr>
            <p:cNvSpPr/>
            <p:nvPr/>
          </p:nvSpPr>
          <p:spPr>
            <a:xfrm>
              <a:off x="1576552" y="2879834"/>
              <a:ext cx="1329558" cy="1051035"/>
            </a:xfrm>
            <a:prstGeom prst="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CE </a:t>
              </a:r>
            </a:p>
          </p:txBody>
        </p:sp>
        <p:sp>
          <p:nvSpPr>
            <p:cNvPr id="8" name="Rectangle 7">
              <a:extLst>
                <a:ext uri="{FF2B5EF4-FFF2-40B4-BE49-F238E27FC236}">
                  <a16:creationId xmlns:a16="http://schemas.microsoft.com/office/drawing/2014/main" id="{C711654A-BE47-9892-1A0E-D59D8D507D50}"/>
                </a:ext>
              </a:extLst>
            </p:cNvPr>
            <p:cNvSpPr/>
            <p:nvPr/>
          </p:nvSpPr>
          <p:spPr>
            <a:xfrm>
              <a:off x="3610304" y="2879833"/>
              <a:ext cx="1329558" cy="1051035"/>
            </a:xfrm>
            <a:prstGeom prst="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OES review </a:t>
              </a:r>
            </a:p>
          </p:txBody>
        </p:sp>
        <p:sp>
          <p:nvSpPr>
            <p:cNvPr id="9" name="Rectangle 8">
              <a:extLst>
                <a:ext uri="{FF2B5EF4-FFF2-40B4-BE49-F238E27FC236}">
                  <a16:creationId xmlns:a16="http://schemas.microsoft.com/office/drawing/2014/main" id="{8357AC56-A01A-0A3C-9207-48682C2A39A9}"/>
                </a:ext>
              </a:extLst>
            </p:cNvPr>
            <p:cNvSpPr/>
            <p:nvPr/>
          </p:nvSpPr>
          <p:spPr>
            <a:xfrm>
              <a:off x="5644056" y="2903482"/>
              <a:ext cx="1329558" cy="1051035"/>
            </a:xfrm>
            <a:prstGeom prst="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FHWA review </a:t>
              </a:r>
            </a:p>
          </p:txBody>
        </p:sp>
        <p:sp>
          <p:nvSpPr>
            <p:cNvPr id="10" name="Rectangle 9">
              <a:extLst>
                <a:ext uri="{FF2B5EF4-FFF2-40B4-BE49-F238E27FC236}">
                  <a16:creationId xmlns:a16="http://schemas.microsoft.com/office/drawing/2014/main" id="{19E99EF4-785F-9984-E85A-3D46CD38B7A0}"/>
                </a:ext>
              </a:extLst>
            </p:cNvPr>
            <p:cNvSpPr/>
            <p:nvPr/>
          </p:nvSpPr>
          <p:spPr>
            <a:xfrm>
              <a:off x="7727792" y="2903482"/>
              <a:ext cx="1617413" cy="1051035"/>
            </a:xfrm>
            <a:prstGeom prst="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NEPA approval</a:t>
              </a:r>
            </a:p>
          </p:txBody>
        </p:sp>
        <p:sp>
          <p:nvSpPr>
            <p:cNvPr id="11" name="Arrow: Right 10">
              <a:extLst>
                <a:ext uri="{FF2B5EF4-FFF2-40B4-BE49-F238E27FC236}">
                  <a16:creationId xmlns:a16="http://schemas.microsoft.com/office/drawing/2014/main" id="{C0602343-69CF-72DD-CE31-6830431242FF}"/>
                </a:ext>
              </a:extLst>
            </p:cNvPr>
            <p:cNvSpPr/>
            <p:nvPr/>
          </p:nvSpPr>
          <p:spPr>
            <a:xfrm>
              <a:off x="3048000" y="3239813"/>
              <a:ext cx="420414" cy="378372"/>
            </a:xfrm>
            <a:prstGeom prst="rightArrow">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EAE8C07B-31F9-88B7-01A0-B937623EB363}"/>
                </a:ext>
              </a:extLst>
            </p:cNvPr>
            <p:cNvSpPr/>
            <p:nvPr/>
          </p:nvSpPr>
          <p:spPr>
            <a:xfrm>
              <a:off x="5056760" y="3216164"/>
              <a:ext cx="420414" cy="378372"/>
            </a:xfrm>
            <a:prstGeom prst="rightArrow">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ED0AF003-3BC0-0155-59BF-33571507FA99}"/>
                </a:ext>
              </a:extLst>
            </p:cNvPr>
            <p:cNvSpPr/>
            <p:nvPr/>
          </p:nvSpPr>
          <p:spPr>
            <a:xfrm>
              <a:off x="7140496" y="3216164"/>
              <a:ext cx="420414" cy="378372"/>
            </a:xfrm>
            <a:prstGeom prst="rightArrow">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27E470C7-C793-28B3-7A7B-EF4464B9B982}"/>
              </a:ext>
            </a:extLst>
          </p:cNvPr>
          <p:cNvGrpSpPr/>
          <p:nvPr/>
        </p:nvGrpSpPr>
        <p:grpSpPr>
          <a:xfrm>
            <a:off x="2296454" y="4111458"/>
            <a:ext cx="5711193" cy="1051037"/>
            <a:chOff x="1550276" y="4472150"/>
            <a:chExt cx="5711193" cy="1051037"/>
          </a:xfrm>
        </p:grpSpPr>
        <p:sp>
          <p:nvSpPr>
            <p:cNvPr id="14" name="Rectangle 13">
              <a:extLst>
                <a:ext uri="{FF2B5EF4-FFF2-40B4-BE49-F238E27FC236}">
                  <a16:creationId xmlns:a16="http://schemas.microsoft.com/office/drawing/2014/main" id="{2A3AA93C-AA95-78A6-0877-47A5531A4BDB}"/>
                </a:ext>
              </a:extLst>
            </p:cNvPr>
            <p:cNvSpPr/>
            <p:nvPr/>
          </p:nvSpPr>
          <p:spPr>
            <a:xfrm>
              <a:off x="1550276" y="4472152"/>
              <a:ext cx="1329558" cy="1051035"/>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PCE </a:t>
              </a:r>
            </a:p>
          </p:txBody>
        </p:sp>
        <p:sp>
          <p:nvSpPr>
            <p:cNvPr id="15" name="Rectangle 14">
              <a:extLst>
                <a:ext uri="{FF2B5EF4-FFF2-40B4-BE49-F238E27FC236}">
                  <a16:creationId xmlns:a16="http://schemas.microsoft.com/office/drawing/2014/main" id="{DED5CF99-3DF5-E213-01B8-507A96BFE6F2}"/>
                </a:ext>
              </a:extLst>
            </p:cNvPr>
            <p:cNvSpPr/>
            <p:nvPr/>
          </p:nvSpPr>
          <p:spPr>
            <a:xfrm>
              <a:off x="3584028" y="4472151"/>
              <a:ext cx="1329558" cy="1051035"/>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OES review </a:t>
              </a:r>
            </a:p>
          </p:txBody>
        </p:sp>
        <p:sp>
          <p:nvSpPr>
            <p:cNvPr id="17" name="Rectangle 16">
              <a:extLst>
                <a:ext uri="{FF2B5EF4-FFF2-40B4-BE49-F238E27FC236}">
                  <a16:creationId xmlns:a16="http://schemas.microsoft.com/office/drawing/2014/main" id="{7F26DB75-6C00-08DC-22D6-07EF57B0E1BD}"/>
                </a:ext>
              </a:extLst>
            </p:cNvPr>
            <p:cNvSpPr/>
            <p:nvPr/>
          </p:nvSpPr>
          <p:spPr>
            <a:xfrm>
              <a:off x="5644056" y="4472150"/>
              <a:ext cx="1617413" cy="1051035"/>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NEPA approval</a:t>
              </a:r>
            </a:p>
          </p:txBody>
        </p:sp>
        <p:sp>
          <p:nvSpPr>
            <p:cNvPr id="18" name="Arrow: Right 17">
              <a:extLst>
                <a:ext uri="{FF2B5EF4-FFF2-40B4-BE49-F238E27FC236}">
                  <a16:creationId xmlns:a16="http://schemas.microsoft.com/office/drawing/2014/main" id="{4F8C4611-727F-3E72-9E49-648231DB7295}"/>
                </a:ext>
              </a:extLst>
            </p:cNvPr>
            <p:cNvSpPr/>
            <p:nvPr/>
          </p:nvSpPr>
          <p:spPr>
            <a:xfrm>
              <a:off x="3021724" y="4832131"/>
              <a:ext cx="420414" cy="378372"/>
            </a:xfrm>
            <a:prstGeom prst="rightArrow">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9" name="Arrow: Right 18">
              <a:extLst>
                <a:ext uri="{FF2B5EF4-FFF2-40B4-BE49-F238E27FC236}">
                  <a16:creationId xmlns:a16="http://schemas.microsoft.com/office/drawing/2014/main" id="{4D300ABE-7993-C55C-8B2A-9CCB5B3CB3C0}"/>
                </a:ext>
              </a:extLst>
            </p:cNvPr>
            <p:cNvSpPr/>
            <p:nvPr/>
          </p:nvSpPr>
          <p:spPr>
            <a:xfrm>
              <a:off x="5030484" y="4808482"/>
              <a:ext cx="420414" cy="378372"/>
            </a:xfrm>
            <a:prstGeom prst="rightArrow">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grpSp>
      <p:sp>
        <p:nvSpPr>
          <p:cNvPr id="5" name="TextBox 4">
            <a:extLst>
              <a:ext uri="{FF2B5EF4-FFF2-40B4-BE49-F238E27FC236}">
                <a16:creationId xmlns:a16="http://schemas.microsoft.com/office/drawing/2014/main" id="{946F0A75-B23C-C920-6789-C7F483262B91}"/>
              </a:ext>
            </a:extLst>
          </p:cNvPr>
          <p:cNvSpPr txBox="1"/>
          <p:nvPr/>
        </p:nvSpPr>
        <p:spPr>
          <a:xfrm>
            <a:off x="6603207" y="5156906"/>
            <a:ext cx="1404440" cy="523220"/>
          </a:xfrm>
          <a:prstGeom prst="rect">
            <a:avLst/>
          </a:prstGeom>
          <a:noFill/>
        </p:spPr>
        <p:txBody>
          <a:bodyPr wrap="square" rtlCol="0">
            <a:spAutoFit/>
          </a:bodyPr>
          <a:lstStyle/>
          <a:p>
            <a:r>
              <a:rPr lang="en-US" sz="2800" dirty="0">
                <a:solidFill>
                  <a:srgbClr val="000000"/>
                </a:solidFill>
              </a:rPr>
              <a:t>GDOT</a:t>
            </a:r>
          </a:p>
        </p:txBody>
      </p:sp>
      <p:sp>
        <p:nvSpPr>
          <p:cNvPr id="16" name="TextBox 15">
            <a:extLst>
              <a:ext uri="{FF2B5EF4-FFF2-40B4-BE49-F238E27FC236}">
                <a16:creationId xmlns:a16="http://schemas.microsoft.com/office/drawing/2014/main" id="{CE4726FA-19CA-44FB-087A-5E6A0A7BAEE0}"/>
              </a:ext>
            </a:extLst>
          </p:cNvPr>
          <p:cNvSpPr txBox="1"/>
          <p:nvPr/>
        </p:nvSpPr>
        <p:spPr>
          <a:xfrm>
            <a:off x="8761825" y="3588238"/>
            <a:ext cx="1404440" cy="523220"/>
          </a:xfrm>
          <a:prstGeom prst="rect">
            <a:avLst/>
          </a:prstGeom>
          <a:noFill/>
        </p:spPr>
        <p:txBody>
          <a:bodyPr wrap="square" rtlCol="0">
            <a:spAutoFit/>
          </a:bodyPr>
          <a:lstStyle/>
          <a:p>
            <a:r>
              <a:rPr lang="en-US" sz="2800" dirty="0">
                <a:solidFill>
                  <a:srgbClr val="000000"/>
                </a:solidFill>
              </a:rPr>
              <a:t>FHWA</a:t>
            </a:r>
          </a:p>
        </p:txBody>
      </p:sp>
    </p:spTree>
    <p:extLst>
      <p:ext uri="{BB962C8B-B14F-4D97-AF65-F5344CB8AC3E}">
        <p14:creationId xmlns:p14="http://schemas.microsoft.com/office/powerpoint/2010/main" val="151620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75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75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86450" y="870631"/>
            <a:ext cx="6219100" cy="557478"/>
          </a:xfrm>
        </p:spPr>
        <p:txBody>
          <a:bodyPr anchor="t"/>
          <a:lstStyle/>
          <a:p>
            <a:pPr algn="l"/>
            <a:r>
              <a:rPr lang="en-US" sz="3600" dirty="0"/>
              <a:t>Environmental Assessment(EA)</a:t>
            </a:r>
          </a:p>
        </p:txBody>
      </p:sp>
      <p:sp>
        <p:nvSpPr>
          <p:cNvPr id="3" name="Subtitle 2"/>
          <p:cNvSpPr>
            <a:spLocks noGrp="1"/>
          </p:cNvSpPr>
          <p:nvPr>
            <p:ph type="subTitle" idx="1"/>
          </p:nvPr>
        </p:nvSpPr>
        <p:spPr>
          <a:xfrm>
            <a:off x="2212532" y="3047133"/>
            <a:ext cx="7766936" cy="1705232"/>
          </a:xfrm>
        </p:spPr>
        <p:txBody>
          <a:bodyPr>
            <a:noAutofit/>
          </a:bodyPr>
          <a:lstStyle/>
          <a:p>
            <a:pPr algn="l"/>
            <a:r>
              <a:rPr lang="en-US" sz="2800" b="0" dirty="0">
                <a:solidFill>
                  <a:srgbClr val="000000"/>
                </a:solidFill>
              </a:rPr>
              <a:t>Projects in which the </a:t>
            </a:r>
            <a:r>
              <a:rPr lang="en-US" sz="2800" dirty="0">
                <a:solidFill>
                  <a:srgbClr val="00B050"/>
                </a:solidFill>
              </a:rPr>
              <a:t>significance</a:t>
            </a:r>
            <a:r>
              <a:rPr lang="en-US" sz="2800" b="0" dirty="0">
                <a:solidFill>
                  <a:srgbClr val="000000"/>
                </a:solidFill>
              </a:rPr>
              <a:t> of the environmental impact </a:t>
            </a:r>
            <a:r>
              <a:rPr lang="en-US" sz="2800" dirty="0">
                <a:solidFill>
                  <a:srgbClr val="00B050"/>
                </a:solidFill>
              </a:rPr>
              <a:t>is not clearly defined</a:t>
            </a:r>
            <a:r>
              <a:rPr lang="en-US" sz="2800" b="0" dirty="0">
                <a:solidFill>
                  <a:srgbClr val="000000"/>
                </a:solidFill>
              </a:rPr>
              <a:t>. </a:t>
            </a:r>
          </a:p>
          <a:p>
            <a:pPr algn="l"/>
            <a:endParaRPr lang="en-US" sz="2800" b="0" dirty="0">
              <a:solidFill>
                <a:srgbClr val="000000"/>
              </a:solidFill>
            </a:endParaRPr>
          </a:p>
          <a:p>
            <a:pPr algn="l"/>
            <a:r>
              <a:rPr lang="en-US" sz="2800" b="0" dirty="0">
                <a:solidFill>
                  <a:srgbClr val="000000"/>
                </a:solidFill>
              </a:rPr>
              <a:t>The preparation of an EA is to determine the appropriate environmental document required.</a:t>
            </a:r>
          </a:p>
          <a:p>
            <a:pPr algn="l"/>
            <a:endParaRPr lang="en-US" sz="2800" b="0" dirty="0">
              <a:solidFill>
                <a:srgbClr val="000000"/>
              </a:solidFill>
            </a:endParaRPr>
          </a:p>
          <a:p>
            <a:pPr algn="l"/>
            <a:endParaRPr lang="en-US" sz="2800" b="0" dirty="0">
              <a:solidFill>
                <a:srgbClr val="000000"/>
              </a:solidFill>
            </a:endParaRPr>
          </a:p>
          <a:p>
            <a:pPr algn="l"/>
            <a:endParaRPr lang="en-US" sz="2800" b="0" dirty="0">
              <a:solidFill>
                <a:srgbClr val="000000"/>
              </a:solidFill>
            </a:endParaRPr>
          </a:p>
        </p:txBody>
      </p:sp>
    </p:spTree>
    <p:extLst>
      <p:ext uri="{BB962C8B-B14F-4D97-AF65-F5344CB8AC3E}">
        <p14:creationId xmlns:p14="http://schemas.microsoft.com/office/powerpoint/2010/main" val="77713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212532" y="820100"/>
            <a:ext cx="7766936" cy="834040"/>
          </a:xfrm>
          <a:prstGeom prst="rect">
            <a:avLst/>
          </a:prstGeom>
        </p:spPr>
        <p:txBody>
          <a:bodyPr vert="horz" lIns="91440" tIns="45720" rIns="91440" bIns="45720" rtlCol="0" anchor="t">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3600" b="1" dirty="0">
                <a:solidFill>
                  <a:srgbClr val="045594"/>
                </a:solidFill>
              </a:rPr>
              <a:t>Environmental Impact Statement (EIS)</a:t>
            </a:r>
          </a:p>
        </p:txBody>
      </p:sp>
      <p:sp>
        <p:nvSpPr>
          <p:cNvPr id="5" name="Subtitle 2"/>
          <p:cNvSpPr txBox="1">
            <a:spLocks/>
          </p:cNvSpPr>
          <p:nvPr/>
        </p:nvSpPr>
        <p:spPr>
          <a:xfrm>
            <a:off x="1838283" y="3075665"/>
            <a:ext cx="8515433" cy="999295"/>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l"/>
            <a:r>
              <a:rPr lang="en-US" sz="2800" dirty="0">
                <a:solidFill>
                  <a:srgbClr val="000000"/>
                </a:solidFill>
              </a:rPr>
              <a:t>Projects whose action will have a </a:t>
            </a:r>
            <a:r>
              <a:rPr lang="en-US" sz="2800" b="1" dirty="0">
                <a:solidFill>
                  <a:srgbClr val="00B050"/>
                </a:solidFill>
              </a:rPr>
              <a:t>significant effect </a:t>
            </a:r>
            <a:r>
              <a:rPr lang="en-US" sz="2800" dirty="0">
                <a:solidFill>
                  <a:srgbClr val="000000"/>
                </a:solidFill>
              </a:rPr>
              <a:t>on the environment. </a:t>
            </a:r>
          </a:p>
          <a:p>
            <a:pPr algn="l"/>
            <a:endParaRPr lang="en-US" sz="2800" dirty="0">
              <a:solidFill>
                <a:srgbClr val="000000"/>
              </a:solidFill>
            </a:endParaRPr>
          </a:p>
          <a:p>
            <a:pPr algn="l"/>
            <a:endParaRPr lang="en-US" sz="2800" dirty="0">
              <a:solidFill>
                <a:srgbClr val="000000"/>
              </a:solidFill>
            </a:endParaRPr>
          </a:p>
          <a:p>
            <a:pPr algn="l"/>
            <a:endParaRPr lang="en-US" sz="2800" dirty="0">
              <a:solidFill>
                <a:srgbClr val="000000"/>
              </a:solidFill>
            </a:endParaRPr>
          </a:p>
        </p:txBody>
      </p:sp>
    </p:spTree>
    <p:extLst>
      <p:ext uri="{BB962C8B-B14F-4D97-AF65-F5344CB8AC3E}">
        <p14:creationId xmlns:p14="http://schemas.microsoft.com/office/powerpoint/2010/main" val="4002111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000"/>
                                        <p:tgtEl>
                                          <p:spTgt spid="5">
                                            <p:txEl>
                                              <p:pRg st="0" end="0"/>
                                            </p:txEl>
                                          </p:spTgt>
                                        </p:tgtEl>
                                      </p:cBhvr>
                                    </p:animEffect>
                                    <p:anim calcmode="lin" valueType="num">
                                      <p:cBhvr>
                                        <p:cTn id="1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61770-2AF2-731E-9499-8599CE610A2B}"/>
              </a:ext>
            </a:extLst>
          </p:cNvPr>
          <p:cNvSpPr>
            <a:spLocks noGrp="1"/>
          </p:cNvSpPr>
          <p:nvPr>
            <p:ph type="title"/>
          </p:nvPr>
        </p:nvSpPr>
        <p:spPr>
          <a:xfrm>
            <a:off x="356898" y="554568"/>
            <a:ext cx="11478204" cy="914400"/>
          </a:xfrm>
          <a:solidFill>
            <a:srgbClr val="1C6F47"/>
          </a:solidFill>
        </p:spPr>
        <p:txBody>
          <a:bodyPr>
            <a:normAutofit/>
          </a:bodyPr>
          <a:lstStyle/>
          <a:p>
            <a:pPr algn="ctr"/>
            <a:r>
              <a:rPr lang="en-US" sz="4400" dirty="0">
                <a:solidFill>
                  <a:schemeClr val="bg1"/>
                </a:solidFill>
              </a:rPr>
              <a:t>NEPA Review </a:t>
            </a:r>
          </a:p>
        </p:txBody>
      </p:sp>
      <p:sp>
        <p:nvSpPr>
          <p:cNvPr id="3" name="Content Placeholder 2">
            <a:extLst>
              <a:ext uri="{FF2B5EF4-FFF2-40B4-BE49-F238E27FC236}">
                <a16:creationId xmlns:a16="http://schemas.microsoft.com/office/drawing/2014/main" id="{FD7EFD75-0517-59E2-19EA-0956CA491FD6}"/>
              </a:ext>
            </a:extLst>
          </p:cNvPr>
          <p:cNvSpPr>
            <a:spLocks noGrp="1"/>
          </p:cNvSpPr>
          <p:nvPr>
            <p:ph idx="1"/>
          </p:nvPr>
        </p:nvSpPr>
        <p:spPr>
          <a:xfrm>
            <a:off x="667060" y="2292279"/>
            <a:ext cx="10182450" cy="3625635"/>
          </a:xfrm>
        </p:spPr>
        <p:txBody>
          <a:bodyPr>
            <a:normAutofit/>
          </a:bodyPr>
          <a:lstStyle/>
          <a:p>
            <a:pPr marL="0" indent="0" algn="l">
              <a:buNone/>
            </a:pPr>
            <a:r>
              <a:rPr lang="en-US" sz="2800" dirty="0">
                <a:solidFill>
                  <a:srgbClr val="000000"/>
                </a:solidFill>
              </a:rPr>
              <a:t>Why is NEPA required on a project? </a:t>
            </a:r>
          </a:p>
          <a:p>
            <a:pPr algn="l"/>
            <a:endParaRPr lang="en-US" sz="2800" b="0" dirty="0">
              <a:solidFill>
                <a:srgbClr val="000000"/>
              </a:solidFill>
            </a:endParaRPr>
          </a:p>
          <a:p>
            <a:pPr algn="l">
              <a:buClr>
                <a:schemeClr val="bg1"/>
              </a:buClr>
            </a:pPr>
            <a:r>
              <a:rPr lang="en-US" sz="2800" b="0" dirty="0">
                <a:solidFill>
                  <a:srgbClr val="000000"/>
                </a:solidFill>
              </a:rPr>
              <a:t>A.  It is a federal law.</a:t>
            </a:r>
          </a:p>
          <a:p>
            <a:pPr algn="l">
              <a:buClr>
                <a:schemeClr val="bg1"/>
              </a:buClr>
            </a:pPr>
            <a:r>
              <a:rPr lang="en-US" sz="2800" b="0" dirty="0">
                <a:solidFill>
                  <a:srgbClr val="000000"/>
                </a:solidFill>
              </a:rPr>
              <a:t>B.  Required on projects involving federal funds or actions.</a:t>
            </a:r>
          </a:p>
          <a:p>
            <a:pPr algn="l">
              <a:buClr>
                <a:schemeClr val="bg1"/>
              </a:buClr>
            </a:pPr>
            <a:r>
              <a:rPr lang="en-US" sz="2800" b="0" dirty="0">
                <a:solidFill>
                  <a:srgbClr val="000000"/>
                </a:solidFill>
              </a:rPr>
              <a:t>C.  It is a GDOT policy.</a:t>
            </a:r>
          </a:p>
          <a:p>
            <a:pPr algn="l">
              <a:buClr>
                <a:schemeClr val="bg1"/>
              </a:buClr>
            </a:pPr>
            <a:r>
              <a:rPr lang="en-US" sz="2800" b="0" dirty="0">
                <a:solidFill>
                  <a:srgbClr val="000000"/>
                </a:solidFill>
              </a:rPr>
              <a:t>D.  A &amp; B</a:t>
            </a:r>
          </a:p>
          <a:p>
            <a:pPr algn="l">
              <a:buClr>
                <a:schemeClr val="bg1"/>
              </a:buClr>
            </a:pPr>
            <a:r>
              <a:rPr lang="en-US" sz="2800" b="0" dirty="0">
                <a:solidFill>
                  <a:srgbClr val="000000"/>
                </a:solidFill>
              </a:rPr>
              <a:t>E.  B &amp; C </a:t>
            </a:r>
          </a:p>
          <a:p>
            <a:pPr marL="0" indent="0" algn="l">
              <a:buNone/>
            </a:pPr>
            <a:endParaRPr lang="en-US" sz="2800" b="0" dirty="0">
              <a:solidFill>
                <a:srgbClr val="000000"/>
              </a:solidFill>
            </a:endParaRPr>
          </a:p>
        </p:txBody>
      </p:sp>
      <p:pic>
        <p:nvPicPr>
          <p:cNvPr id="5" name="Graphic 4" descr="Classroom with solid fill">
            <a:extLst>
              <a:ext uri="{FF2B5EF4-FFF2-40B4-BE49-F238E27FC236}">
                <a16:creationId xmlns:a16="http://schemas.microsoft.com/office/drawing/2014/main" id="{C720AB9F-6AD5-8212-0D02-6551F2468E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spTree>
    <p:extLst>
      <p:ext uri="{BB962C8B-B14F-4D97-AF65-F5344CB8AC3E}">
        <p14:creationId xmlns:p14="http://schemas.microsoft.com/office/powerpoint/2010/main" val="350891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hidden"/>
                                      </p:to>
                                    </p:set>
                                  </p:childTnLst>
                                </p:cTn>
                              </p:par>
                              <p:par>
                                <p:cTn id="7" presetID="19" presetClass="emph" presetSubtype="0" fill="hold" nodeType="withEffect">
                                  <p:stCondLst>
                                    <p:cond delay="0"/>
                                  </p:stCondLst>
                                  <p:childTnLst>
                                    <p:animClr clrSpc="rgb" dir="cw">
                                      <p:cBhvr override="childStyle">
                                        <p:cTn id="8" dur="500" fill="hold"/>
                                        <p:tgtEl>
                                          <p:spTgt spid="3">
                                            <p:txEl>
                                              <p:pRg st="5" end="5"/>
                                            </p:txEl>
                                          </p:spTgt>
                                        </p:tgtEl>
                                        <p:attrNameLst>
                                          <p:attrName>style.color</p:attrName>
                                        </p:attrNameLst>
                                      </p:cBhvr>
                                      <p:to>
                                        <a:srgbClr val="0070C0"/>
                                      </p:to>
                                    </p:animClr>
                                    <p:animClr clrSpc="rgb" dir="cw">
                                      <p:cBhvr>
                                        <p:cTn id="9" dur="500" fill="hold"/>
                                        <p:tgtEl>
                                          <p:spTgt spid="3">
                                            <p:txEl>
                                              <p:pRg st="5" end="5"/>
                                            </p:txEl>
                                          </p:spTgt>
                                        </p:tgtEl>
                                        <p:attrNameLst>
                                          <p:attrName>fillcolor</p:attrName>
                                        </p:attrNameLst>
                                      </p:cBhvr>
                                      <p:to>
                                        <a:srgbClr val="0070C0"/>
                                      </p:to>
                                    </p:animClr>
                                    <p:set>
                                      <p:cBhvr>
                                        <p:cTn id="10" dur="500" fill="hold"/>
                                        <p:tgtEl>
                                          <p:spTgt spid="3">
                                            <p:txEl>
                                              <p:pRg st="5" end="5"/>
                                            </p:txEl>
                                          </p:spTgt>
                                        </p:tgtEl>
                                        <p:attrNameLst>
                                          <p:attrName>fill.type</p:attrName>
                                        </p:attrNameLst>
                                      </p:cBhvr>
                                      <p:to>
                                        <p:strVal val="solid"/>
                                      </p:to>
                                    </p:set>
                                    <p:set>
                                      <p:cBhvr>
                                        <p:cTn id="11" dur="500" fill="hold"/>
                                        <p:tgtEl>
                                          <p:spTgt spid="3">
                                            <p:txEl>
                                              <p:pRg st="5" end="5"/>
                                            </p:txEl>
                                          </p:spTgt>
                                        </p:tgtEl>
                                        <p:attrNameLst>
                                          <p:attrName>fill.on</p:attrName>
                                        </p:attrNameLst>
                                      </p:cBhvr>
                                      <p:to>
                                        <p:strVal val="true"/>
                                      </p:to>
                                    </p:set>
                                  </p:childTnLst>
                                </p:cTn>
                              </p:par>
                              <p:par>
                                <p:cTn id="12" presetID="1" presetClass="exit" presetSubtype="0" fill="hold" nodeType="withEffect">
                                  <p:stCondLst>
                                    <p:cond delay="0"/>
                                  </p:stCondLst>
                                  <p:childTnLst>
                                    <p:set>
                                      <p:cBhvr>
                                        <p:cTn id="13" dur="1" fill="hold">
                                          <p:stCondLst>
                                            <p:cond delay="0"/>
                                          </p:stCondLst>
                                        </p:cTn>
                                        <p:tgtEl>
                                          <p:spTgt spid="3">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EFD75-0517-59E2-19EA-0956CA491FD6}"/>
              </a:ext>
            </a:extLst>
          </p:cNvPr>
          <p:cNvSpPr>
            <a:spLocks noGrp="1"/>
          </p:cNvSpPr>
          <p:nvPr>
            <p:ph idx="1"/>
          </p:nvPr>
        </p:nvSpPr>
        <p:spPr>
          <a:xfrm>
            <a:off x="1020186" y="1966686"/>
            <a:ext cx="9925596" cy="4891314"/>
          </a:xfrm>
          <a:noFill/>
        </p:spPr>
        <p:txBody>
          <a:bodyPr>
            <a:normAutofit/>
          </a:bodyPr>
          <a:lstStyle/>
          <a:p>
            <a:r>
              <a:rPr lang="en-US" sz="2800" b="1" dirty="0">
                <a:solidFill>
                  <a:srgbClr val="000000"/>
                </a:solidFill>
              </a:rPr>
              <a:t>How many the levels of NEPA documentation are there?</a:t>
            </a:r>
          </a:p>
          <a:p>
            <a:pPr algn="l"/>
            <a:endParaRPr lang="en-US" sz="2800" b="0" dirty="0">
              <a:solidFill>
                <a:srgbClr val="000000"/>
              </a:solidFill>
            </a:endParaRPr>
          </a:p>
          <a:p>
            <a:pPr algn="l"/>
            <a:endParaRPr lang="en-US" sz="2800" b="0" dirty="0">
              <a:solidFill>
                <a:srgbClr val="000000"/>
              </a:solidFill>
            </a:endParaRPr>
          </a:p>
          <a:p>
            <a:pPr marL="514350" indent="-514350" algn="l">
              <a:buAutoNum type="alphaUcPeriod"/>
            </a:pPr>
            <a:r>
              <a:rPr lang="en-US" sz="2800" b="0" dirty="0">
                <a:solidFill>
                  <a:srgbClr val="000000"/>
                </a:solidFill>
              </a:rPr>
              <a:t>1</a:t>
            </a:r>
          </a:p>
          <a:p>
            <a:pPr marL="514350" indent="-514350" algn="l">
              <a:buAutoNum type="alphaUcPeriod"/>
            </a:pPr>
            <a:r>
              <a:rPr lang="en-US" sz="2800" b="0" dirty="0">
                <a:solidFill>
                  <a:srgbClr val="000000"/>
                </a:solidFill>
              </a:rPr>
              <a:t>2</a:t>
            </a:r>
          </a:p>
          <a:p>
            <a:pPr marL="514350" indent="-514350" algn="l">
              <a:buAutoNum type="alphaUcPeriod"/>
            </a:pPr>
            <a:r>
              <a:rPr lang="en-US" sz="2800" b="0" dirty="0">
                <a:solidFill>
                  <a:srgbClr val="000000"/>
                </a:solidFill>
              </a:rPr>
              <a:t>3</a:t>
            </a:r>
          </a:p>
          <a:p>
            <a:pPr marL="514350" indent="-514350" algn="l">
              <a:buAutoNum type="alphaUcPeriod"/>
            </a:pPr>
            <a:r>
              <a:rPr lang="en-US" sz="2800" b="0" dirty="0">
                <a:solidFill>
                  <a:srgbClr val="000000"/>
                </a:solidFill>
              </a:rPr>
              <a:t>4</a:t>
            </a:r>
          </a:p>
          <a:p>
            <a:endParaRPr lang="en-US" sz="3600" dirty="0">
              <a:solidFill>
                <a:srgbClr val="000000"/>
              </a:solidFill>
            </a:endParaRPr>
          </a:p>
          <a:p>
            <a:pPr marL="0" indent="0">
              <a:buNone/>
            </a:pPr>
            <a:endParaRPr lang="en-US" sz="3600" dirty="0">
              <a:solidFill>
                <a:srgbClr val="000000"/>
              </a:solidFill>
            </a:endParaRPr>
          </a:p>
        </p:txBody>
      </p:sp>
      <p:grpSp>
        <p:nvGrpSpPr>
          <p:cNvPr id="17" name="Group 16">
            <a:extLst>
              <a:ext uri="{FF2B5EF4-FFF2-40B4-BE49-F238E27FC236}">
                <a16:creationId xmlns:a16="http://schemas.microsoft.com/office/drawing/2014/main" id="{90BE9AC0-848F-6FB6-E79D-7711363B9547}"/>
              </a:ext>
            </a:extLst>
          </p:cNvPr>
          <p:cNvGrpSpPr/>
          <p:nvPr/>
        </p:nvGrpSpPr>
        <p:grpSpPr>
          <a:xfrm>
            <a:off x="5361844" y="3654438"/>
            <a:ext cx="5498926" cy="1770527"/>
            <a:chOff x="5372118" y="3222923"/>
            <a:chExt cx="5498926" cy="1770527"/>
          </a:xfrm>
        </p:grpSpPr>
        <p:grpSp>
          <p:nvGrpSpPr>
            <p:cNvPr id="9" name="Group 8">
              <a:extLst>
                <a:ext uri="{FF2B5EF4-FFF2-40B4-BE49-F238E27FC236}">
                  <a16:creationId xmlns:a16="http://schemas.microsoft.com/office/drawing/2014/main" id="{AB1D8B5A-8F01-2B1E-E56F-C2FFCEECEC86}"/>
                </a:ext>
              </a:extLst>
            </p:cNvPr>
            <p:cNvGrpSpPr/>
            <p:nvPr/>
          </p:nvGrpSpPr>
          <p:grpSpPr>
            <a:xfrm>
              <a:off x="5372118" y="3222923"/>
              <a:ext cx="5498926" cy="1770527"/>
              <a:chOff x="4534422" y="3351130"/>
              <a:chExt cx="5498926" cy="1770527"/>
            </a:xfrm>
            <a:noFill/>
          </p:grpSpPr>
          <p:sp>
            <p:nvSpPr>
              <p:cNvPr id="4" name="TextBox 3">
                <a:extLst>
                  <a:ext uri="{FF2B5EF4-FFF2-40B4-BE49-F238E27FC236}">
                    <a16:creationId xmlns:a16="http://schemas.microsoft.com/office/drawing/2014/main" id="{26185416-6D56-851A-82C9-1989E5925612}"/>
                  </a:ext>
                </a:extLst>
              </p:cNvPr>
              <p:cNvSpPr txBox="1"/>
              <p:nvPr/>
            </p:nvSpPr>
            <p:spPr>
              <a:xfrm>
                <a:off x="4534422" y="3462577"/>
                <a:ext cx="5498926" cy="1384995"/>
              </a:xfrm>
              <a:prstGeom prst="rect">
                <a:avLst/>
              </a:prstGeom>
              <a:grpFill/>
            </p:spPr>
            <p:txBody>
              <a:bodyPr wrap="square" rtlCol="0">
                <a:spAutoFit/>
              </a:bodyPr>
              <a:lstStyle/>
              <a:p>
                <a:r>
                  <a:rPr lang="en-US" sz="2800" dirty="0">
                    <a:solidFill>
                      <a:srgbClr val="000000"/>
                    </a:solidFill>
                  </a:rPr>
                  <a:t>EIS</a:t>
                </a:r>
              </a:p>
              <a:p>
                <a:r>
                  <a:rPr lang="en-US" sz="2800" dirty="0">
                    <a:solidFill>
                      <a:srgbClr val="000000"/>
                    </a:solidFill>
                  </a:rPr>
                  <a:t>EA</a:t>
                </a:r>
              </a:p>
              <a:p>
                <a:r>
                  <a:rPr lang="en-US" sz="2800" dirty="0">
                    <a:solidFill>
                      <a:srgbClr val="000000"/>
                    </a:solidFill>
                  </a:rPr>
                  <a:t>CE</a:t>
                </a:r>
              </a:p>
            </p:txBody>
          </p:sp>
          <p:cxnSp>
            <p:nvCxnSpPr>
              <p:cNvPr id="7" name="Straight Arrow Connector 6">
                <a:extLst>
                  <a:ext uri="{FF2B5EF4-FFF2-40B4-BE49-F238E27FC236}">
                    <a16:creationId xmlns:a16="http://schemas.microsoft.com/office/drawing/2014/main" id="{6FE73310-5BDE-0814-1355-EA69D4A58516}"/>
                  </a:ext>
                </a:extLst>
              </p:cNvPr>
              <p:cNvCxnSpPr>
                <a:cxnSpLocks/>
              </p:cNvCxnSpPr>
              <p:nvPr/>
            </p:nvCxnSpPr>
            <p:spPr>
              <a:xfrm flipV="1">
                <a:off x="5411244" y="3351130"/>
                <a:ext cx="0" cy="1770527"/>
              </a:xfrm>
              <a:prstGeom prst="straightConnector1">
                <a:avLst/>
              </a:prstGeom>
              <a:grpFill/>
              <a:ln w="539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C5D02B9-991D-D78A-1734-E57F6ECDE84C}"/>
                  </a:ext>
                </a:extLst>
              </p:cNvPr>
              <p:cNvSpPr txBox="1"/>
              <p:nvPr/>
            </p:nvSpPr>
            <p:spPr>
              <a:xfrm>
                <a:off x="5828382" y="3678020"/>
                <a:ext cx="3156558" cy="954107"/>
              </a:xfrm>
              <a:prstGeom prst="rect">
                <a:avLst/>
              </a:prstGeom>
              <a:grpFill/>
            </p:spPr>
            <p:txBody>
              <a:bodyPr wrap="square" rtlCol="0">
                <a:spAutoFit/>
              </a:bodyPr>
              <a:lstStyle/>
              <a:p>
                <a:r>
                  <a:rPr lang="en-US" sz="2800" dirty="0">
                    <a:solidFill>
                      <a:srgbClr val="000000"/>
                    </a:solidFill>
                  </a:rPr>
                  <a:t>Increasing level of impacts</a:t>
                </a:r>
              </a:p>
            </p:txBody>
          </p:sp>
        </p:grpSp>
        <p:cxnSp>
          <p:nvCxnSpPr>
            <p:cNvPr id="12" name="Straight Arrow Connector 11">
              <a:extLst>
                <a:ext uri="{FF2B5EF4-FFF2-40B4-BE49-F238E27FC236}">
                  <a16:creationId xmlns:a16="http://schemas.microsoft.com/office/drawing/2014/main" id="{0509DE18-2F32-8B50-149D-4BCF5B3B4D78}"/>
                </a:ext>
              </a:extLst>
            </p:cNvPr>
            <p:cNvCxnSpPr>
              <a:cxnSpLocks/>
            </p:cNvCxnSpPr>
            <p:nvPr/>
          </p:nvCxnSpPr>
          <p:spPr>
            <a:xfrm flipV="1">
              <a:off x="6349429" y="3429000"/>
              <a:ext cx="0" cy="1153274"/>
            </a:xfrm>
            <a:prstGeom prst="straightConnector1">
              <a:avLst/>
            </a:prstGeom>
            <a:ln w="5715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23934041-3A7A-4213-3886-660B75837C9B}"/>
              </a:ext>
            </a:extLst>
          </p:cNvPr>
          <p:cNvGrpSpPr/>
          <p:nvPr/>
        </p:nvGrpSpPr>
        <p:grpSpPr>
          <a:xfrm>
            <a:off x="356898" y="531874"/>
            <a:ext cx="11478204" cy="937094"/>
            <a:chOff x="356898" y="531874"/>
            <a:chExt cx="11478204" cy="937094"/>
          </a:xfrm>
        </p:grpSpPr>
        <p:sp>
          <p:nvSpPr>
            <p:cNvPr id="18" name="Title 1">
              <a:extLst>
                <a:ext uri="{FF2B5EF4-FFF2-40B4-BE49-F238E27FC236}">
                  <a16:creationId xmlns:a16="http://schemas.microsoft.com/office/drawing/2014/main" id="{99EC09B6-21F8-DAE1-28D4-F8FB52EF0BB7}"/>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NEPA Review </a:t>
              </a:r>
            </a:p>
          </p:txBody>
        </p:sp>
        <p:pic>
          <p:nvPicPr>
            <p:cNvPr id="19" name="Graphic 18" descr="Classroom with solid fill">
              <a:extLst>
                <a:ext uri="{FF2B5EF4-FFF2-40B4-BE49-F238E27FC236}">
                  <a16:creationId xmlns:a16="http://schemas.microsoft.com/office/drawing/2014/main" id="{51BE8737-F413-1128-27F1-5DB5D5D1BA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316631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hidden"/>
                                      </p:to>
                                    </p:set>
                                  </p:childTnLst>
                                </p:cTn>
                              </p:par>
                            </p:childTnLst>
                          </p:cTn>
                        </p:par>
                        <p:par>
                          <p:cTn id="11" fill="hold">
                            <p:stCondLst>
                              <p:cond delay="0"/>
                            </p:stCondLst>
                            <p:childTnLst>
                              <p:par>
                                <p:cTn id="12" presetID="42" presetClass="entr" presetSubtype="0" fill="hold" nodeType="afterEffect">
                                  <p:stCondLst>
                                    <p:cond delay="10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EFD75-0517-59E2-19EA-0956CA491FD6}"/>
              </a:ext>
            </a:extLst>
          </p:cNvPr>
          <p:cNvSpPr>
            <a:spLocks noGrp="1"/>
          </p:cNvSpPr>
          <p:nvPr>
            <p:ph idx="1"/>
          </p:nvPr>
        </p:nvSpPr>
        <p:spPr>
          <a:xfrm>
            <a:off x="1273235" y="2312828"/>
            <a:ext cx="8596668" cy="4891314"/>
          </a:xfrm>
        </p:spPr>
        <p:txBody>
          <a:bodyPr>
            <a:normAutofit/>
          </a:bodyPr>
          <a:lstStyle/>
          <a:p>
            <a:pPr algn="l"/>
            <a:r>
              <a:rPr lang="en-US" sz="2800" b="1" dirty="0">
                <a:solidFill>
                  <a:srgbClr val="000000"/>
                </a:solidFill>
              </a:rPr>
              <a:t>Who approves the NEPA document?</a:t>
            </a:r>
          </a:p>
          <a:p>
            <a:pPr algn="l"/>
            <a:endParaRPr lang="en-US" sz="2800" dirty="0">
              <a:solidFill>
                <a:srgbClr val="000000"/>
              </a:solidFill>
            </a:endParaRPr>
          </a:p>
          <a:p>
            <a:pPr marL="514350" indent="-514350" algn="l">
              <a:buAutoNum type="alphaUcPeriod"/>
            </a:pPr>
            <a:r>
              <a:rPr lang="en-US" sz="2800" b="0" dirty="0">
                <a:solidFill>
                  <a:srgbClr val="000000"/>
                </a:solidFill>
              </a:rPr>
              <a:t>OES</a:t>
            </a:r>
          </a:p>
          <a:p>
            <a:pPr marL="514350" indent="-514350" algn="l">
              <a:buAutoNum type="alphaUcPeriod"/>
            </a:pPr>
            <a:r>
              <a:rPr lang="en-US" sz="2800" b="0" dirty="0">
                <a:solidFill>
                  <a:srgbClr val="000000"/>
                </a:solidFill>
              </a:rPr>
              <a:t>Engineering Services</a:t>
            </a:r>
          </a:p>
          <a:p>
            <a:pPr marL="514350" indent="-514350" algn="l">
              <a:buAutoNum type="alphaUcPeriod"/>
            </a:pPr>
            <a:r>
              <a:rPr lang="en-US" sz="2800" b="0" dirty="0">
                <a:solidFill>
                  <a:srgbClr val="000000"/>
                </a:solidFill>
              </a:rPr>
              <a:t>USACE</a:t>
            </a:r>
          </a:p>
          <a:p>
            <a:pPr marL="514350" indent="-514350" algn="l">
              <a:buAutoNum type="alphaUcPeriod"/>
            </a:pPr>
            <a:r>
              <a:rPr lang="en-US" sz="2800" b="0" dirty="0">
                <a:solidFill>
                  <a:srgbClr val="000000"/>
                </a:solidFill>
              </a:rPr>
              <a:t>FHWA</a:t>
            </a:r>
          </a:p>
          <a:p>
            <a:endParaRPr lang="en-US" sz="2800" dirty="0">
              <a:solidFill>
                <a:srgbClr val="000000"/>
              </a:solidFill>
            </a:endParaRPr>
          </a:p>
          <a:p>
            <a:pPr marL="0" indent="0">
              <a:buNone/>
            </a:pPr>
            <a:endParaRPr lang="en-US" sz="2800" dirty="0">
              <a:solidFill>
                <a:srgbClr val="000000"/>
              </a:solidFill>
            </a:endParaRPr>
          </a:p>
        </p:txBody>
      </p:sp>
      <p:grpSp>
        <p:nvGrpSpPr>
          <p:cNvPr id="7" name="Group 6">
            <a:extLst>
              <a:ext uri="{FF2B5EF4-FFF2-40B4-BE49-F238E27FC236}">
                <a16:creationId xmlns:a16="http://schemas.microsoft.com/office/drawing/2014/main" id="{E95BF0D9-3140-858D-DE3E-B5279B907294}"/>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3B1CC7BA-AFA8-611E-45BA-86885CAE009E}"/>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NEPA Review </a:t>
              </a:r>
            </a:p>
          </p:txBody>
        </p:sp>
        <p:pic>
          <p:nvPicPr>
            <p:cNvPr id="9" name="Graphic 8" descr="Classroom with solid fill">
              <a:extLst>
                <a:ext uri="{FF2B5EF4-FFF2-40B4-BE49-F238E27FC236}">
                  <a16:creationId xmlns:a16="http://schemas.microsoft.com/office/drawing/2014/main" id="{A0EBBBE2-F184-B226-E830-2A038A5373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1153035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0F0AE-AF32-9252-A52D-7408C89285F5}"/>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305AA5E5-88CF-0D6F-6F75-B0063AB0F1E9}"/>
              </a:ext>
            </a:extLst>
          </p:cNvPr>
          <p:cNvGrpSpPr/>
          <p:nvPr/>
        </p:nvGrpSpPr>
        <p:grpSpPr>
          <a:xfrm>
            <a:off x="4037582" y="1804696"/>
            <a:ext cx="3796445" cy="3987722"/>
            <a:chOff x="4969643" y="1971282"/>
            <a:chExt cx="1349992" cy="1979435"/>
          </a:xfrm>
        </p:grpSpPr>
        <p:grpSp>
          <p:nvGrpSpPr>
            <p:cNvPr id="5" name="Group 4">
              <a:extLst>
                <a:ext uri="{FF2B5EF4-FFF2-40B4-BE49-F238E27FC236}">
                  <a16:creationId xmlns:a16="http://schemas.microsoft.com/office/drawing/2014/main" id="{40DDB4AB-7444-BC79-514D-98D526238CBC}"/>
                </a:ext>
              </a:extLst>
            </p:cNvPr>
            <p:cNvGrpSpPr/>
            <p:nvPr/>
          </p:nvGrpSpPr>
          <p:grpSpPr>
            <a:xfrm>
              <a:off x="4969643" y="1971282"/>
              <a:ext cx="1349992" cy="1979435"/>
              <a:chOff x="4969643" y="1971282"/>
              <a:chExt cx="1349992" cy="1979435"/>
            </a:xfrm>
          </p:grpSpPr>
          <p:grpSp>
            <p:nvGrpSpPr>
              <p:cNvPr id="21" name="Group 20">
                <a:extLst>
                  <a:ext uri="{FF2B5EF4-FFF2-40B4-BE49-F238E27FC236}">
                    <a16:creationId xmlns:a16="http://schemas.microsoft.com/office/drawing/2014/main" id="{F7296D7B-C696-1D2C-A004-308F4991E373}"/>
                  </a:ext>
                </a:extLst>
              </p:cNvPr>
              <p:cNvGrpSpPr/>
              <p:nvPr/>
            </p:nvGrpSpPr>
            <p:grpSpPr>
              <a:xfrm>
                <a:off x="4969643" y="1971282"/>
                <a:ext cx="1349992" cy="1979435"/>
                <a:chOff x="794045" y="2807746"/>
                <a:chExt cx="1349992" cy="1979435"/>
              </a:xfrm>
            </p:grpSpPr>
            <p:sp>
              <p:nvSpPr>
                <p:cNvPr id="24" name="Rectangle 23">
                  <a:extLst>
                    <a:ext uri="{FF2B5EF4-FFF2-40B4-BE49-F238E27FC236}">
                      <a16:creationId xmlns:a16="http://schemas.microsoft.com/office/drawing/2014/main" id="{D34902D7-050C-477D-6D1F-B9C33DFFAEF0}"/>
                    </a:ext>
                  </a:extLst>
                </p:cNvPr>
                <p:cNvSpPr/>
                <p:nvPr/>
              </p:nvSpPr>
              <p:spPr>
                <a:xfrm>
                  <a:off x="935915" y="2807746"/>
                  <a:ext cx="1021977" cy="1257506"/>
                </a:xfrm>
                <a:prstGeom prst="rect">
                  <a:avLst/>
                </a:prstGeom>
                <a:solidFill>
                  <a:schemeClr val="accent2">
                    <a:lumMod val="60000"/>
                    <a:lumOff val="40000"/>
                    <a:alpha val="6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D483D246-45B9-8FCD-2712-170562197242}"/>
                    </a:ext>
                  </a:extLst>
                </p:cNvPr>
                <p:cNvSpPr txBox="1"/>
                <p:nvPr/>
              </p:nvSpPr>
              <p:spPr>
                <a:xfrm>
                  <a:off x="794045" y="4191359"/>
                  <a:ext cx="1349992" cy="595822"/>
                </a:xfrm>
                <a:prstGeom prst="rect">
                  <a:avLst/>
                </a:prstGeom>
                <a:noFill/>
              </p:spPr>
              <p:txBody>
                <a:bodyPr wrap="square" rtlCol="0">
                  <a:spAutoFit/>
                </a:bodyPr>
                <a:lstStyle/>
                <a:p>
                  <a:pPr algn="ctr"/>
                  <a:r>
                    <a:rPr lang="en-US" sz="3600" dirty="0">
                      <a:solidFill>
                        <a:srgbClr val="000000"/>
                      </a:solidFill>
                    </a:rPr>
                    <a:t>Process for Special Studies</a:t>
                  </a:r>
                </a:p>
              </p:txBody>
            </p:sp>
          </p:grpSp>
          <p:sp>
            <p:nvSpPr>
              <p:cNvPr id="22" name="Oval 21">
                <a:extLst>
                  <a:ext uri="{FF2B5EF4-FFF2-40B4-BE49-F238E27FC236}">
                    <a16:creationId xmlns:a16="http://schemas.microsoft.com/office/drawing/2014/main" id="{453E54BC-FA18-666B-FEDC-59EB2972A8E3}"/>
                  </a:ext>
                </a:extLst>
              </p:cNvPr>
              <p:cNvSpPr/>
              <p:nvPr/>
            </p:nvSpPr>
            <p:spPr>
              <a:xfrm>
                <a:off x="5343101" y="2276493"/>
                <a:ext cx="547584" cy="577832"/>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D9BB7BFA-9469-B4C4-2B54-A5CEA32D6DC2}"/>
                  </a:ext>
                </a:extLst>
              </p:cNvPr>
              <p:cNvSpPr/>
              <p:nvPr/>
            </p:nvSpPr>
            <p:spPr>
              <a:xfrm>
                <a:off x="5567363" y="2174259"/>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Oval 5">
              <a:extLst>
                <a:ext uri="{FF2B5EF4-FFF2-40B4-BE49-F238E27FC236}">
                  <a16:creationId xmlns:a16="http://schemas.microsoft.com/office/drawing/2014/main" id="{DEC13B25-CEA5-144F-55AB-358853C4B11F}"/>
                </a:ext>
              </a:extLst>
            </p:cNvPr>
            <p:cNvSpPr/>
            <p:nvPr/>
          </p:nvSpPr>
          <p:spPr>
            <a:xfrm>
              <a:off x="5774780" y="2423132"/>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19D4D84-3446-C2AD-7325-B6F525C321C2}"/>
                </a:ext>
              </a:extLst>
            </p:cNvPr>
            <p:cNvSpPr/>
            <p:nvPr/>
          </p:nvSpPr>
          <p:spPr>
            <a:xfrm>
              <a:off x="5609998" y="2702397"/>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AB26574-AFA8-E135-4283-9BFF10EA8273}"/>
                </a:ext>
              </a:extLst>
            </p:cNvPr>
            <p:cNvSpPr/>
            <p:nvPr/>
          </p:nvSpPr>
          <p:spPr>
            <a:xfrm>
              <a:off x="5280215" y="2611546"/>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8D6AA1BB-2DB0-9DE1-92B1-4023213A4EB3}"/>
                </a:ext>
              </a:extLst>
            </p:cNvPr>
            <p:cNvSpPr/>
            <p:nvPr/>
          </p:nvSpPr>
          <p:spPr>
            <a:xfrm>
              <a:off x="5280214" y="2287200"/>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68D926B-6642-AC40-14CF-1E010C2E1E4B}"/>
                </a:ext>
              </a:extLst>
            </p:cNvPr>
            <p:cNvSpPr txBox="1"/>
            <p:nvPr/>
          </p:nvSpPr>
          <p:spPr>
            <a:xfrm>
              <a:off x="5603721" y="2156617"/>
              <a:ext cx="157886" cy="259717"/>
            </a:xfrm>
            <a:prstGeom prst="rect">
              <a:avLst/>
            </a:prstGeom>
            <a:noFill/>
          </p:spPr>
          <p:txBody>
            <a:bodyPr wrap="square" rtlCol="0">
              <a:spAutoFit/>
            </a:bodyPr>
            <a:lstStyle/>
            <a:p>
              <a:r>
                <a:rPr lang="en-US" sz="2800" dirty="0">
                  <a:solidFill>
                    <a:schemeClr val="bg1"/>
                  </a:solidFill>
                </a:rPr>
                <a:t>A</a:t>
              </a:r>
            </a:p>
          </p:txBody>
        </p:sp>
        <p:sp>
          <p:nvSpPr>
            <p:cNvPr id="17" name="TextBox 16">
              <a:extLst>
                <a:ext uri="{FF2B5EF4-FFF2-40B4-BE49-F238E27FC236}">
                  <a16:creationId xmlns:a16="http://schemas.microsoft.com/office/drawing/2014/main" id="{B0C37BAC-72E1-B083-55AF-BD6F57C0369A}"/>
                </a:ext>
              </a:extLst>
            </p:cNvPr>
            <p:cNvSpPr txBox="1"/>
            <p:nvPr/>
          </p:nvSpPr>
          <p:spPr>
            <a:xfrm>
              <a:off x="5820510" y="2402600"/>
              <a:ext cx="157886" cy="259717"/>
            </a:xfrm>
            <a:prstGeom prst="rect">
              <a:avLst/>
            </a:prstGeom>
            <a:noFill/>
          </p:spPr>
          <p:txBody>
            <a:bodyPr wrap="square" rtlCol="0">
              <a:spAutoFit/>
            </a:bodyPr>
            <a:lstStyle/>
            <a:p>
              <a:r>
                <a:rPr lang="en-US" sz="2800" dirty="0">
                  <a:solidFill>
                    <a:schemeClr val="bg1"/>
                  </a:solidFill>
                </a:rPr>
                <a:t>E</a:t>
              </a:r>
            </a:p>
          </p:txBody>
        </p:sp>
        <p:sp>
          <p:nvSpPr>
            <p:cNvPr id="18" name="TextBox 17">
              <a:extLst>
                <a:ext uri="{FF2B5EF4-FFF2-40B4-BE49-F238E27FC236}">
                  <a16:creationId xmlns:a16="http://schemas.microsoft.com/office/drawing/2014/main" id="{EB45CC56-F5E8-4600-CE35-C4D30EAE2D3F}"/>
                </a:ext>
              </a:extLst>
            </p:cNvPr>
            <p:cNvSpPr txBox="1"/>
            <p:nvPr/>
          </p:nvSpPr>
          <p:spPr>
            <a:xfrm>
              <a:off x="5644639" y="2674107"/>
              <a:ext cx="157886" cy="259717"/>
            </a:xfrm>
            <a:prstGeom prst="rect">
              <a:avLst/>
            </a:prstGeom>
            <a:noFill/>
          </p:spPr>
          <p:txBody>
            <a:bodyPr wrap="square" rtlCol="0">
              <a:spAutoFit/>
            </a:bodyPr>
            <a:lstStyle/>
            <a:p>
              <a:r>
                <a:rPr lang="en-US" sz="2800" dirty="0">
                  <a:solidFill>
                    <a:schemeClr val="bg1"/>
                  </a:solidFill>
                </a:rPr>
                <a:t>A</a:t>
              </a:r>
            </a:p>
          </p:txBody>
        </p:sp>
        <p:sp>
          <p:nvSpPr>
            <p:cNvPr id="19" name="TextBox 18">
              <a:extLst>
                <a:ext uri="{FF2B5EF4-FFF2-40B4-BE49-F238E27FC236}">
                  <a16:creationId xmlns:a16="http://schemas.microsoft.com/office/drawing/2014/main" id="{8D40E341-9BEC-9C79-8BFF-FEC959274DD0}"/>
                </a:ext>
              </a:extLst>
            </p:cNvPr>
            <p:cNvSpPr txBox="1"/>
            <p:nvPr/>
          </p:nvSpPr>
          <p:spPr>
            <a:xfrm>
              <a:off x="5310718" y="2594157"/>
              <a:ext cx="157886" cy="259717"/>
            </a:xfrm>
            <a:prstGeom prst="rect">
              <a:avLst/>
            </a:prstGeom>
            <a:noFill/>
          </p:spPr>
          <p:txBody>
            <a:bodyPr wrap="square" rtlCol="0">
              <a:spAutoFit/>
            </a:bodyPr>
            <a:lstStyle/>
            <a:p>
              <a:r>
                <a:rPr lang="en-US" sz="2800" dirty="0">
                  <a:solidFill>
                    <a:schemeClr val="bg1"/>
                  </a:solidFill>
                </a:rPr>
                <a:t>N</a:t>
              </a:r>
            </a:p>
          </p:txBody>
        </p:sp>
        <p:sp>
          <p:nvSpPr>
            <p:cNvPr id="20" name="TextBox 19">
              <a:extLst>
                <a:ext uri="{FF2B5EF4-FFF2-40B4-BE49-F238E27FC236}">
                  <a16:creationId xmlns:a16="http://schemas.microsoft.com/office/drawing/2014/main" id="{8DCB37E3-FAEC-C120-88F3-4FF3E421D23D}"/>
                </a:ext>
              </a:extLst>
            </p:cNvPr>
            <p:cNvSpPr txBox="1"/>
            <p:nvPr/>
          </p:nvSpPr>
          <p:spPr>
            <a:xfrm>
              <a:off x="5306052" y="2276493"/>
              <a:ext cx="150919" cy="259717"/>
            </a:xfrm>
            <a:prstGeom prst="rect">
              <a:avLst/>
            </a:prstGeom>
            <a:noFill/>
          </p:spPr>
          <p:txBody>
            <a:bodyPr wrap="square" rtlCol="0">
              <a:spAutoFit/>
            </a:bodyPr>
            <a:lstStyle/>
            <a:p>
              <a:r>
                <a:rPr lang="en-US" sz="2800" dirty="0">
                  <a:solidFill>
                    <a:schemeClr val="bg1"/>
                  </a:solidFill>
                </a:rPr>
                <a:t>H</a:t>
              </a:r>
            </a:p>
          </p:txBody>
        </p:sp>
      </p:grpSp>
    </p:spTree>
    <p:extLst>
      <p:ext uri="{BB962C8B-B14F-4D97-AF65-F5344CB8AC3E}">
        <p14:creationId xmlns:p14="http://schemas.microsoft.com/office/powerpoint/2010/main" val="1574461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92999" y="4639395"/>
            <a:ext cx="9156509" cy="3114817"/>
          </a:xfrm>
        </p:spPr>
        <p:txBody>
          <a:bodyPr anchor="t"/>
          <a:lstStyle/>
          <a:p>
            <a:pPr algn="l"/>
            <a:r>
              <a:rPr lang="en-US" sz="2800" b="0" dirty="0">
                <a:solidFill>
                  <a:srgbClr val="000000"/>
                </a:solidFill>
              </a:rPr>
              <a:t>Environmental studies must be completed to determine the appropriate level of NEPA documentation. </a:t>
            </a:r>
          </a:p>
        </p:txBody>
      </p:sp>
      <p:sp>
        <p:nvSpPr>
          <p:cNvPr id="6" name="Rectangle: Rounded Corners 5">
            <a:extLst>
              <a:ext uri="{FF2B5EF4-FFF2-40B4-BE49-F238E27FC236}">
                <a16:creationId xmlns:a16="http://schemas.microsoft.com/office/drawing/2014/main" id="{B590EAFA-C091-DE31-2E72-A9B6B3B4D92B}"/>
              </a:ext>
            </a:extLst>
          </p:cNvPr>
          <p:cNvSpPr/>
          <p:nvPr/>
        </p:nvSpPr>
        <p:spPr>
          <a:xfrm>
            <a:off x="2137881" y="2131887"/>
            <a:ext cx="2819400" cy="1587500"/>
          </a:xfrm>
          <a:prstGeom prst="roundRect">
            <a:avLst/>
          </a:prstGeom>
          <a:solidFill>
            <a:srgbClr val="92D05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00"/>
                </a:solidFill>
              </a:rPr>
              <a:t>Environmental Studies</a:t>
            </a:r>
          </a:p>
        </p:txBody>
      </p:sp>
      <p:sp>
        <p:nvSpPr>
          <p:cNvPr id="7" name="Rectangle: Rounded Corners 6">
            <a:extLst>
              <a:ext uri="{FF2B5EF4-FFF2-40B4-BE49-F238E27FC236}">
                <a16:creationId xmlns:a16="http://schemas.microsoft.com/office/drawing/2014/main" id="{C119E627-941A-590D-B63C-AFE40E8A7B3E}"/>
              </a:ext>
            </a:extLst>
          </p:cNvPr>
          <p:cNvSpPr/>
          <p:nvPr/>
        </p:nvSpPr>
        <p:spPr>
          <a:xfrm>
            <a:off x="6938481" y="2131887"/>
            <a:ext cx="2819400" cy="1587500"/>
          </a:xfrm>
          <a:prstGeom prst="roundRect">
            <a:avLst/>
          </a:prstGeom>
          <a:solidFill>
            <a:srgbClr val="1C6F47"/>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NEPA Document Level</a:t>
            </a:r>
          </a:p>
        </p:txBody>
      </p:sp>
      <p:sp>
        <p:nvSpPr>
          <p:cNvPr id="8" name="Arrow: Right 7">
            <a:extLst>
              <a:ext uri="{FF2B5EF4-FFF2-40B4-BE49-F238E27FC236}">
                <a16:creationId xmlns:a16="http://schemas.microsoft.com/office/drawing/2014/main" id="{6551390C-2A48-54C2-8767-1E449B303596}"/>
              </a:ext>
            </a:extLst>
          </p:cNvPr>
          <p:cNvSpPr/>
          <p:nvPr/>
        </p:nvSpPr>
        <p:spPr>
          <a:xfrm>
            <a:off x="5046181" y="2674811"/>
            <a:ext cx="1803400" cy="828675"/>
          </a:xfrm>
          <a:prstGeom prst="rightArrow">
            <a:avLst/>
          </a:prstGeom>
          <a:solidFill>
            <a:srgbClr val="1C6F47">
              <a:alpha val="77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3E73A68-1ED5-CAA1-CF36-36D85756A299}"/>
              </a:ext>
            </a:extLst>
          </p:cNvPr>
          <p:cNvSpPr txBox="1"/>
          <p:nvPr/>
        </p:nvSpPr>
        <p:spPr>
          <a:xfrm>
            <a:off x="5121766" y="2858315"/>
            <a:ext cx="1587500" cy="461665"/>
          </a:xfrm>
          <a:prstGeom prst="rect">
            <a:avLst/>
          </a:prstGeom>
          <a:noFill/>
        </p:spPr>
        <p:txBody>
          <a:bodyPr wrap="square" rtlCol="0">
            <a:spAutoFit/>
          </a:bodyPr>
          <a:lstStyle/>
          <a:p>
            <a:r>
              <a:rPr lang="en-US" sz="2400" dirty="0">
                <a:solidFill>
                  <a:schemeClr val="bg1"/>
                </a:solidFill>
              </a:rPr>
              <a:t>Leads to</a:t>
            </a:r>
          </a:p>
        </p:txBody>
      </p:sp>
    </p:spTree>
    <p:extLst>
      <p:ext uri="{BB962C8B-B14F-4D97-AF65-F5344CB8AC3E}">
        <p14:creationId xmlns:p14="http://schemas.microsoft.com/office/powerpoint/2010/main" val="2156620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50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3500"/>
                            </p:stCondLst>
                            <p:childTnLst>
                              <p:par>
                                <p:cTn id="17" presetID="10" presetClass="entr" presetSubtype="0" fill="hold" grpId="0" nodeType="afterEffect">
                                  <p:stCondLst>
                                    <p:cond delay="1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7666" y="-170974"/>
            <a:ext cx="8596668" cy="1320800"/>
          </a:xfrm>
        </p:spPr>
        <p:txBody>
          <a:bodyPr>
            <a:normAutofit/>
          </a:bodyPr>
          <a:lstStyle/>
          <a:p>
            <a:pPr algn="ctr"/>
            <a:r>
              <a:rPr lang="en-US" sz="3600" dirty="0"/>
              <a:t>NEPA Environmental Process: Overview</a:t>
            </a:r>
          </a:p>
        </p:txBody>
      </p:sp>
      <p:sp>
        <p:nvSpPr>
          <p:cNvPr id="4" name="Diamond 3">
            <a:extLst>
              <a:ext uri="{FF2B5EF4-FFF2-40B4-BE49-F238E27FC236}">
                <a16:creationId xmlns:a16="http://schemas.microsoft.com/office/drawing/2014/main" id="{0D7175D8-75DB-4E6B-A4BE-C28224C2685F}"/>
              </a:ext>
            </a:extLst>
          </p:cNvPr>
          <p:cNvSpPr/>
          <p:nvPr/>
        </p:nvSpPr>
        <p:spPr>
          <a:xfrm>
            <a:off x="6513561" y="2160589"/>
            <a:ext cx="3880773" cy="3880773"/>
          </a:xfrm>
          <a:prstGeom prst="diamond">
            <a:avLst/>
          </a:prstGeom>
          <a:no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9" name="Rectangle: Rounded Corners 8">
            <a:extLst>
              <a:ext uri="{FF2B5EF4-FFF2-40B4-BE49-F238E27FC236}">
                <a16:creationId xmlns:a16="http://schemas.microsoft.com/office/drawing/2014/main" id="{EDB4DF40-5E99-40F5-8EF1-B0181873E7BF}"/>
              </a:ext>
            </a:extLst>
          </p:cNvPr>
          <p:cNvSpPr/>
          <p:nvPr/>
        </p:nvSpPr>
        <p:spPr>
          <a:xfrm>
            <a:off x="5118311" y="4527860"/>
            <a:ext cx="1513501" cy="1513501"/>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5" name="Freeform: Shape 4">
            <a:extLst>
              <a:ext uri="{FF2B5EF4-FFF2-40B4-BE49-F238E27FC236}">
                <a16:creationId xmlns:a16="http://schemas.microsoft.com/office/drawing/2014/main" id="{34A4026B-AC20-4042-8B3E-0A69793C3F46}"/>
              </a:ext>
            </a:extLst>
          </p:cNvPr>
          <p:cNvSpPr/>
          <p:nvPr/>
        </p:nvSpPr>
        <p:spPr>
          <a:xfrm>
            <a:off x="2014357" y="2851242"/>
            <a:ext cx="2023975" cy="1513501"/>
          </a:xfrm>
          <a:custGeom>
            <a:avLst/>
            <a:gdLst>
              <a:gd name="connsiteX0" fmla="*/ 0 w 1513501"/>
              <a:gd name="connsiteY0" fmla="*/ 252255 h 1513501"/>
              <a:gd name="connsiteX1" fmla="*/ 252255 w 1513501"/>
              <a:gd name="connsiteY1" fmla="*/ 0 h 1513501"/>
              <a:gd name="connsiteX2" fmla="*/ 1261246 w 1513501"/>
              <a:gd name="connsiteY2" fmla="*/ 0 h 1513501"/>
              <a:gd name="connsiteX3" fmla="*/ 1513501 w 1513501"/>
              <a:gd name="connsiteY3" fmla="*/ 252255 h 1513501"/>
              <a:gd name="connsiteX4" fmla="*/ 1513501 w 1513501"/>
              <a:gd name="connsiteY4" fmla="*/ 1261246 h 1513501"/>
              <a:gd name="connsiteX5" fmla="*/ 1261246 w 1513501"/>
              <a:gd name="connsiteY5" fmla="*/ 1513501 h 1513501"/>
              <a:gd name="connsiteX6" fmla="*/ 252255 w 1513501"/>
              <a:gd name="connsiteY6" fmla="*/ 1513501 h 1513501"/>
              <a:gd name="connsiteX7" fmla="*/ 0 w 1513501"/>
              <a:gd name="connsiteY7" fmla="*/ 1261246 h 1513501"/>
              <a:gd name="connsiteX8" fmla="*/ 0 w 1513501"/>
              <a:gd name="connsiteY8" fmla="*/ 252255 h 151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501" h="1513501">
                <a:moveTo>
                  <a:pt x="0" y="252255"/>
                </a:moveTo>
                <a:cubicBezTo>
                  <a:pt x="0" y="112938"/>
                  <a:pt x="112938" y="0"/>
                  <a:pt x="252255" y="0"/>
                </a:cubicBezTo>
                <a:lnTo>
                  <a:pt x="1261246" y="0"/>
                </a:lnTo>
                <a:cubicBezTo>
                  <a:pt x="1400563" y="0"/>
                  <a:pt x="1513501" y="112938"/>
                  <a:pt x="1513501" y="252255"/>
                </a:cubicBezTo>
                <a:lnTo>
                  <a:pt x="1513501" y="1261246"/>
                </a:lnTo>
                <a:cubicBezTo>
                  <a:pt x="1513501" y="1400563"/>
                  <a:pt x="1400563" y="1513501"/>
                  <a:pt x="1261246" y="1513501"/>
                </a:cubicBezTo>
                <a:lnTo>
                  <a:pt x="252255" y="1513501"/>
                </a:lnTo>
                <a:cubicBezTo>
                  <a:pt x="112938" y="1513501"/>
                  <a:pt x="0" y="1400563"/>
                  <a:pt x="0" y="1261246"/>
                </a:cubicBezTo>
                <a:lnTo>
                  <a:pt x="0" y="252255"/>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53" tIns="138653" rIns="138653" bIns="138653" numCol="1" spcCol="1270" anchor="ctr" anchorCtr="0">
            <a:noAutofit/>
          </a:bodyPr>
          <a:lstStyle/>
          <a:p>
            <a:pPr marL="0" lvl="0" indent="0" algn="ctr" defTabSz="755650" rtl="0">
              <a:lnSpc>
                <a:spcPct val="90000"/>
              </a:lnSpc>
              <a:spcBef>
                <a:spcPct val="0"/>
              </a:spcBef>
              <a:spcAft>
                <a:spcPct val="35000"/>
              </a:spcAft>
              <a:buNone/>
            </a:pPr>
            <a:r>
              <a:rPr lang="en-US" sz="2800" kern="1200" dirty="0"/>
              <a:t>Resource ID Reports</a:t>
            </a:r>
          </a:p>
        </p:txBody>
      </p:sp>
      <p:sp>
        <p:nvSpPr>
          <p:cNvPr id="7" name="Freeform: Shape 6">
            <a:extLst>
              <a:ext uri="{FF2B5EF4-FFF2-40B4-BE49-F238E27FC236}">
                <a16:creationId xmlns:a16="http://schemas.microsoft.com/office/drawing/2014/main" id="{28D11C9B-2BF4-4204-B1E9-8C28AAC30859}"/>
              </a:ext>
            </a:extLst>
          </p:cNvPr>
          <p:cNvSpPr/>
          <p:nvPr/>
        </p:nvSpPr>
        <p:spPr>
          <a:xfrm>
            <a:off x="4888040" y="2851242"/>
            <a:ext cx="2415924" cy="1513501"/>
          </a:xfrm>
          <a:custGeom>
            <a:avLst/>
            <a:gdLst>
              <a:gd name="connsiteX0" fmla="*/ 0 w 1513501"/>
              <a:gd name="connsiteY0" fmla="*/ 252255 h 1513501"/>
              <a:gd name="connsiteX1" fmla="*/ 252255 w 1513501"/>
              <a:gd name="connsiteY1" fmla="*/ 0 h 1513501"/>
              <a:gd name="connsiteX2" fmla="*/ 1261246 w 1513501"/>
              <a:gd name="connsiteY2" fmla="*/ 0 h 1513501"/>
              <a:gd name="connsiteX3" fmla="*/ 1513501 w 1513501"/>
              <a:gd name="connsiteY3" fmla="*/ 252255 h 1513501"/>
              <a:gd name="connsiteX4" fmla="*/ 1513501 w 1513501"/>
              <a:gd name="connsiteY4" fmla="*/ 1261246 h 1513501"/>
              <a:gd name="connsiteX5" fmla="*/ 1261246 w 1513501"/>
              <a:gd name="connsiteY5" fmla="*/ 1513501 h 1513501"/>
              <a:gd name="connsiteX6" fmla="*/ 252255 w 1513501"/>
              <a:gd name="connsiteY6" fmla="*/ 1513501 h 1513501"/>
              <a:gd name="connsiteX7" fmla="*/ 0 w 1513501"/>
              <a:gd name="connsiteY7" fmla="*/ 1261246 h 1513501"/>
              <a:gd name="connsiteX8" fmla="*/ 0 w 1513501"/>
              <a:gd name="connsiteY8" fmla="*/ 252255 h 151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501" h="1513501">
                <a:moveTo>
                  <a:pt x="0" y="252255"/>
                </a:moveTo>
                <a:cubicBezTo>
                  <a:pt x="0" y="112938"/>
                  <a:pt x="112938" y="0"/>
                  <a:pt x="252255" y="0"/>
                </a:cubicBezTo>
                <a:lnTo>
                  <a:pt x="1261246" y="0"/>
                </a:lnTo>
                <a:cubicBezTo>
                  <a:pt x="1400563" y="0"/>
                  <a:pt x="1513501" y="112938"/>
                  <a:pt x="1513501" y="252255"/>
                </a:cubicBezTo>
                <a:lnTo>
                  <a:pt x="1513501" y="1261246"/>
                </a:lnTo>
                <a:cubicBezTo>
                  <a:pt x="1513501" y="1400563"/>
                  <a:pt x="1400563" y="1513501"/>
                  <a:pt x="1261246" y="1513501"/>
                </a:cubicBezTo>
                <a:lnTo>
                  <a:pt x="252255" y="1513501"/>
                </a:lnTo>
                <a:cubicBezTo>
                  <a:pt x="112938" y="1513501"/>
                  <a:pt x="0" y="1400563"/>
                  <a:pt x="0" y="1261246"/>
                </a:cubicBezTo>
                <a:lnTo>
                  <a:pt x="0" y="252255"/>
                </a:lnTo>
                <a:close/>
              </a:path>
            </a:pathLst>
          </a:custGeom>
          <a:solidFill>
            <a:srgbClr val="13784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53" tIns="138653" rIns="138653" bIns="138653" numCol="1" spcCol="1270" anchor="ctr" anchorCtr="0">
            <a:noAutofit/>
          </a:bodyPr>
          <a:lstStyle/>
          <a:p>
            <a:pPr marL="0" lvl="0" indent="0" algn="ctr" defTabSz="755650" rtl="0">
              <a:lnSpc>
                <a:spcPct val="90000"/>
              </a:lnSpc>
              <a:spcBef>
                <a:spcPct val="0"/>
              </a:spcBef>
              <a:spcAft>
                <a:spcPct val="35000"/>
              </a:spcAft>
              <a:buNone/>
            </a:pPr>
            <a:r>
              <a:rPr lang="en-US" sz="2800" kern="1200" dirty="0"/>
              <a:t>Technical Studies Reports</a:t>
            </a:r>
          </a:p>
        </p:txBody>
      </p:sp>
      <p:sp>
        <p:nvSpPr>
          <p:cNvPr id="17" name="Up Arrow 16"/>
          <p:cNvSpPr/>
          <p:nvPr/>
        </p:nvSpPr>
        <p:spPr>
          <a:xfrm>
            <a:off x="4460691" y="4161452"/>
            <a:ext cx="233266" cy="205274"/>
          </a:xfrm>
          <a:prstGeom prst="upArrow">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337A6FD2-F776-4C67-B190-5364F46E3E5A}"/>
              </a:ext>
            </a:extLst>
          </p:cNvPr>
          <p:cNvSpPr/>
          <p:nvPr/>
        </p:nvSpPr>
        <p:spPr>
          <a:xfrm>
            <a:off x="8150265" y="2830070"/>
            <a:ext cx="1958667" cy="1513501"/>
          </a:xfrm>
          <a:custGeom>
            <a:avLst/>
            <a:gdLst>
              <a:gd name="connsiteX0" fmla="*/ 0 w 1513501"/>
              <a:gd name="connsiteY0" fmla="*/ 252255 h 1513501"/>
              <a:gd name="connsiteX1" fmla="*/ 252255 w 1513501"/>
              <a:gd name="connsiteY1" fmla="*/ 0 h 1513501"/>
              <a:gd name="connsiteX2" fmla="*/ 1261246 w 1513501"/>
              <a:gd name="connsiteY2" fmla="*/ 0 h 1513501"/>
              <a:gd name="connsiteX3" fmla="*/ 1513501 w 1513501"/>
              <a:gd name="connsiteY3" fmla="*/ 252255 h 1513501"/>
              <a:gd name="connsiteX4" fmla="*/ 1513501 w 1513501"/>
              <a:gd name="connsiteY4" fmla="*/ 1261246 h 1513501"/>
              <a:gd name="connsiteX5" fmla="*/ 1261246 w 1513501"/>
              <a:gd name="connsiteY5" fmla="*/ 1513501 h 1513501"/>
              <a:gd name="connsiteX6" fmla="*/ 252255 w 1513501"/>
              <a:gd name="connsiteY6" fmla="*/ 1513501 h 1513501"/>
              <a:gd name="connsiteX7" fmla="*/ 0 w 1513501"/>
              <a:gd name="connsiteY7" fmla="*/ 1261246 h 1513501"/>
              <a:gd name="connsiteX8" fmla="*/ 0 w 1513501"/>
              <a:gd name="connsiteY8" fmla="*/ 252255 h 151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501" h="1513501">
                <a:moveTo>
                  <a:pt x="0" y="252255"/>
                </a:moveTo>
                <a:cubicBezTo>
                  <a:pt x="0" y="112938"/>
                  <a:pt x="112938" y="0"/>
                  <a:pt x="252255" y="0"/>
                </a:cubicBezTo>
                <a:lnTo>
                  <a:pt x="1261246" y="0"/>
                </a:lnTo>
                <a:cubicBezTo>
                  <a:pt x="1400563" y="0"/>
                  <a:pt x="1513501" y="112938"/>
                  <a:pt x="1513501" y="252255"/>
                </a:cubicBezTo>
                <a:lnTo>
                  <a:pt x="1513501" y="1261246"/>
                </a:lnTo>
                <a:cubicBezTo>
                  <a:pt x="1513501" y="1400563"/>
                  <a:pt x="1400563" y="1513501"/>
                  <a:pt x="1261246" y="1513501"/>
                </a:cubicBezTo>
                <a:lnTo>
                  <a:pt x="252255" y="1513501"/>
                </a:lnTo>
                <a:cubicBezTo>
                  <a:pt x="112938" y="1513501"/>
                  <a:pt x="0" y="1400563"/>
                  <a:pt x="0" y="1261246"/>
                </a:cubicBezTo>
                <a:lnTo>
                  <a:pt x="0" y="252255"/>
                </a:lnTo>
                <a:close/>
              </a:path>
            </a:pathLst>
          </a:custGeom>
          <a:solidFill>
            <a:schemeClr val="accent6">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53" tIns="138653" rIns="138653" bIns="138653" numCol="1" spcCol="1270" anchor="ctr" anchorCtr="0">
            <a:noAutofit/>
          </a:bodyPr>
          <a:lstStyle/>
          <a:p>
            <a:pPr marL="0" lvl="0" indent="0" algn="ctr" defTabSz="755650" rtl="0">
              <a:lnSpc>
                <a:spcPct val="90000"/>
              </a:lnSpc>
              <a:spcBef>
                <a:spcPct val="0"/>
              </a:spcBef>
              <a:spcAft>
                <a:spcPct val="35000"/>
              </a:spcAft>
              <a:buNone/>
            </a:pPr>
            <a:r>
              <a:rPr lang="en-US" sz="2800" kern="1200" dirty="0"/>
              <a:t>NEPA Document</a:t>
            </a:r>
          </a:p>
        </p:txBody>
      </p:sp>
      <p:sp>
        <p:nvSpPr>
          <p:cNvPr id="23" name="TextBox 22">
            <a:extLst>
              <a:ext uri="{FF2B5EF4-FFF2-40B4-BE49-F238E27FC236}">
                <a16:creationId xmlns:a16="http://schemas.microsoft.com/office/drawing/2014/main" id="{DFCB436D-5799-F223-0F36-ABA843052055}"/>
              </a:ext>
            </a:extLst>
          </p:cNvPr>
          <p:cNvSpPr txBox="1"/>
          <p:nvPr/>
        </p:nvSpPr>
        <p:spPr>
          <a:xfrm>
            <a:off x="2223126" y="4838995"/>
            <a:ext cx="2237565" cy="1815882"/>
          </a:xfrm>
          <a:prstGeom prst="rect">
            <a:avLst/>
          </a:prstGeom>
          <a:noFill/>
        </p:spPr>
        <p:txBody>
          <a:bodyPr wrap="square" rtlCol="0">
            <a:spAutoFit/>
          </a:bodyPr>
          <a:lstStyle/>
          <a:p>
            <a:r>
              <a:rPr lang="en-US" sz="2800" dirty="0">
                <a:solidFill>
                  <a:srgbClr val="000000"/>
                </a:solidFill>
              </a:rPr>
              <a:t>What resources exist on the project?</a:t>
            </a:r>
          </a:p>
        </p:txBody>
      </p:sp>
      <p:sp>
        <p:nvSpPr>
          <p:cNvPr id="24" name="TextBox 23">
            <a:extLst>
              <a:ext uri="{FF2B5EF4-FFF2-40B4-BE49-F238E27FC236}">
                <a16:creationId xmlns:a16="http://schemas.microsoft.com/office/drawing/2014/main" id="{466CFC99-C264-00C6-0262-5D48D89CE6C7}"/>
              </a:ext>
            </a:extLst>
          </p:cNvPr>
          <p:cNvSpPr txBox="1"/>
          <p:nvPr/>
        </p:nvSpPr>
        <p:spPr>
          <a:xfrm>
            <a:off x="5192358" y="4820086"/>
            <a:ext cx="2023975" cy="1815882"/>
          </a:xfrm>
          <a:prstGeom prst="rect">
            <a:avLst/>
          </a:prstGeom>
          <a:noFill/>
        </p:spPr>
        <p:txBody>
          <a:bodyPr wrap="square" rtlCol="0">
            <a:spAutoFit/>
          </a:bodyPr>
          <a:lstStyle/>
          <a:p>
            <a:r>
              <a:rPr lang="en-US" sz="2800" dirty="0">
                <a:solidFill>
                  <a:srgbClr val="000000"/>
                </a:solidFill>
              </a:rPr>
              <a:t>What are the impacts to resources?</a:t>
            </a:r>
          </a:p>
        </p:txBody>
      </p:sp>
      <p:sp>
        <p:nvSpPr>
          <p:cNvPr id="25" name="TextBox 24">
            <a:extLst>
              <a:ext uri="{FF2B5EF4-FFF2-40B4-BE49-F238E27FC236}">
                <a16:creationId xmlns:a16="http://schemas.microsoft.com/office/drawing/2014/main" id="{4C78FA10-2CC5-9BFC-2584-C71245AB0619}"/>
              </a:ext>
            </a:extLst>
          </p:cNvPr>
          <p:cNvSpPr txBox="1"/>
          <p:nvPr/>
        </p:nvSpPr>
        <p:spPr>
          <a:xfrm>
            <a:off x="8026421" y="4789469"/>
            <a:ext cx="3171169" cy="1815882"/>
          </a:xfrm>
          <a:prstGeom prst="rect">
            <a:avLst/>
          </a:prstGeom>
          <a:noFill/>
        </p:spPr>
        <p:txBody>
          <a:bodyPr wrap="square" rtlCol="0">
            <a:spAutoFit/>
          </a:bodyPr>
          <a:lstStyle/>
          <a:p>
            <a:r>
              <a:rPr lang="en-US" sz="2800" dirty="0">
                <a:solidFill>
                  <a:srgbClr val="000000"/>
                </a:solidFill>
              </a:rPr>
              <a:t>How will the project affect various parts of the environment?</a:t>
            </a:r>
          </a:p>
        </p:txBody>
      </p:sp>
      <p:pic>
        <p:nvPicPr>
          <p:cNvPr id="27" name="Graphic 26" descr="Badge 1 with solid fill">
            <a:extLst>
              <a:ext uri="{FF2B5EF4-FFF2-40B4-BE49-F238E27FC236}">
                <a16:creationId xmlns:a16="http://schemas.microsoft.com/office/drawing/2014/main" id="{677792E8-57D5-1A7A-E46F-9709058871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27508" y="1671908"/>
            <a:ext cx="914400" cy="914400"/>
          </a:xfrm>
          <a:prstGeom prst="rect">
            <a:avLst/>
          </a:prstGeom>
        </p:spPr>
      </p:pic>
      <p:pic>
        <p:nvPicPr>
          <p:cNvPr id="29" name="Graphic 28" descr="Badge with solid fill">
            <a:extLst>
              <a:ext uri="{FF2B5EF4-FFF2-40B4-BE49-F238E27FC236}">
                <a16:creationId xmlns:a16="http://schemas.microsoft.com/office/drawing/2014/main" id="{9B3D9499-5D1F-7B31-F3AC-376416E38E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38801" y="1714173"/>
            <a:ext cx="914400" cy="914400"/>
          </a:xfrm>
          <a:prstGeom prst="rect">
            <a:avLst/>
          </a:prstGeom>
        </p:spPr>
      </p:pic>
      <p:pic>
        <p:nvPicPr>
          <p:cNvPr id="31" name="Graphic 30" descr="Badge 3 with solid fill">
            <a:extLst>
              <a:ext uri="{FF2B5EF4-FFF2-40B4-BE49-F238E27FC236}">
                <a16:creationId xmlns:a16="http://schemas.microsoft.com/office/drawing/2014/main" id="{B4875CDA-E4B5-A42D-64A9-B4003538802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6509" y="1714173"/>
            <a:ext cx="914400" cy="914400"/>
          </a:xfrm>
          <a:prstGeom prst="rect">
            <a:avLst/>
          </a:prstGeom>
        </p:spPr>
      </p:pic>
      <p:sp>
        <p:nvSpPr>
          <p:cNvPr id="34" name="Rectangle: Rounded Corners 33">
            <a:extLst>
              <a:ext uri="{FF2B5EF4-FFF2-40B4-BE49-F238E27FC236}">
                <a16:creationId xmlns:a16="http://schemas.microsoft.com/office/drawing/2014/main" id="{FB4C7D79-0600-7296-F8C6-C22465A19392}"/>
              </a:ext>
            </a:extLst>
          </p:cNvPr>
          <p:cNvSpPr/>
          <p:nvPr/>
        </p:nvSpPr>
        <p:spPr>
          <a:xfrm>
            <a:off x="1729174" y="2635834"/>
            <a:ext cx="5723466" cy="2184400"/>
          </a:xfrm>
          <a:prstGeom prst="roundRect">
            <a:avLst/>
          </a:prstGeom>
          <a:solidFill>
            <a:srgbClr val="FFFF00">
              <a:alpha val="1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35" name="TextBox 34">
            <a:extLst>
              <a:ext uri="{FF2B5EF4-FFF2-40B4-BE49-F238E27FC236}">
                <a16:creationId xmlns:a16="http://schemas.microsoft.com/office/drawing/2014/main" id="{9D5C2ED5-4AEC-C3FB-F8AF-CEB189E2B9B8}"/>
              </a:ext>
            </a:extLst>
          </p:cNvPr>
          <p:cNvSpPr txBox="1"/>
          <p:nvPr/>
        </p:nvSpPr>
        <p:spPr>
          <a:xfrm>
            <a:off x="2251019" y="4266249"/>
            <a:ext cx="4380152" cy="523220"/>
          </a:xfrm>
          <a:prstGeom prst="rect">
            <a:avLst/>
          </a:prstGeom>
          <a:noFill/>
        </p:spPr>
        <p:txBody>
          <a:bodyPr wrap="square" rtlCol="0">
            <a:spAutoFit/>
          </a:bodyPr>
          <a:lstStyle/>
          <a:p>
            <a:pPr algn="ctr"/>
            <a:r>
              <a:rPr lang="en-US" sz="2800" b="1" dirty="0">
                <a:solidFill>
                  <a:srgbClr val="000000"/>
                </a:solidFill>
              </a:rPr>
              <a:t>Special Studies</a:t>
            </a:r>
          </a:p>
        </p:txBody>
      </p:sp>
    </p:spTree>
    <p:extLst>
      <p:ext uri="{BB962C8B-B14F-4D97-AF65-F5344CB8AC3E}">
        <p14:creationId xmlns:p14="http://schemas.microsoft.com/office/powerpoint/2010/main" val="43402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1000"/>
                                  </p:stCondLst>
                                  <p:childTnLst>
                                    <p:set>
                                      <p:cBhvr>
                                        <p:cTn id="11" dur="1" fill="hold">
                                          <p:stCondLst>
                                            <p:cond delay="0"/>
                                          </p:stCondLst>
                                        </p:cTn>
                                        <p:tgtEl>
                                          <p:spTgt spid="2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100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1000"/>
                                  </p:stCondLst>
                                  <p:childTnLst>
                                    <p:set>
                                      <p:cBhvr>
                                        <p:cTn id="4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23" grpId="0"/>
      <p:bldP spid="24" grpId="0"/>
      <p:bldP spid="25" grpId="0"/>
      <p:bldP spid="34" grpId="0" animBg="1"/>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18579" y="1211274"/>
            <a:ext cx="3760342" cy="522579"/>
          </a:xfrm>
        </p:spPr>
        <p:txBody>
          <a:bodyPr anchor="t"/>
          <a:lstStyle/>
          <a:p>
            <a:pPr algn="ctr"/>
            <a:r>
              <a:rPr lang="en-US" sz="3600" dirty="0"/>
              <a:t>Special Studies</a:t>
            </a:r>
          </a:p>
        </p:txBody>
      </p:sp>
      <p:sp>
        <p:nvSpPr>
          <p:cNvPr id="3" name="Subtitle 2"/>
          <p:cNvSpPr>
            <a:spLocks noGrp="1"/>
          </p:cNvSpPr>
          <p:nvPr>
            <p:ph type="subTitle" idx="1"/>
          </p:nvPr>
        </p:nvSpPr>
        <p:spPr>
          <a:xfrm>
            <a:off x="751219" y="3027765"/>
            <a:ext cx="10689561" cy="5237922"/>
          </a:xfrm>
        </p:spPr>
        <p:txBody>
          <a:bodyPr>
            <a:noAutofit/>
          </a:bodyPr>
          <a:lstStyle/>
          <a:p>
            <a:pPr marL="342900" indent="-342900" algn="l">
              <a:buFont typeface="Arial" panose="020B0604020202020204" pitchFamily="34" charset="0"/>
              <a:buChar char="•"/>
            </a:pPr>
            <a:r>
              <a:rPr lang="en-US" sz="2800" b="0" dirty="0">
                <a:solidFill>
                  <a:srgbClr val="000000"/>
                </a:solidFill>
              </a:rPr>
              <a:t>Completed </a:t>
            </a:r>
            <a:r>
              <a:rPr lang="en-US" sz="2800" dirty="0">
                <a:solidFill>
                  <a:srgbClr val="0070C0"/>
                </a:solidFill>
              </a:rPr>
              <a:t>during the early stages</a:t>
            </a:r>
          </a:p>
          <a:p>
            <a:pPr marL="342900" indent="-342900" algn="l">
              <a:buFont typeface="Arial" panose="020B0604020202020204" pitchFamily="34" charset="0"/>
              <a:buChar char="•"/>
            </a:pPr>
            <a:endParaRPr lang="en-US" sz="1200" b="0" dirty="0">
              <a:solidFill>
                <a:srgbClr val="000000"/>
              </a:solidFill>
            </a:endParaRPr>
          </a:p>
          <a:p>
            <a:pPr marL="342900" indent="-342900" algn="l">
              <a:buFont typeface="Arial" panose="020B0604020202020204" pitchFamily="34" charset="0"/>
              <a:buChar char="•"/>
            </a:pPr>
            <a:r>
              <a:rPr lang="en-US" sz="2800" b="0" dirty="0">
                <a:solidFill>
                  <a:srgbClr val="000000"/>
                </a:solidFill>
              </a:rPr>
              <a:t>May occur in two phases: </a:t>
            </a:r>
            <a:r>
              <a:rPr lang="en-US" sz="2800" dirty="0">
                <a:solidFill>
                  <a:srgbClr val="0070C0"/>
                </a:solidFill>
              </a:rPr>
              <a:t>resource identification </a:t>
            </a:r>
            <a:r>
              <a:rPr lang="en-US" sz="2800" b="0" dirty="0">
                <a:solidFill>
                  <a:srgbClr val="000000"/>
                </a:solidFill>
              </a:rPr>
              <a:t>and </a:t>
            </a:r>
            <a:r>
              <a:rPr lang="en-US" sz="2800" dirty="0">
                <a:solidFill>
                  <a:srgbClr val="00B050"/>
                </a:solidFill>
              </a:rPr>
              <a:t>evaluation of project impacts</a:t>
            </a:r>
            <a:r>
              <a:rPr lang="en-US" sz="2800" b="0" dirty="0">
                <a:solidFill>
                  <a:srgbClr val="000000"/>
                </a:solidFill>
              </a:rPr>
              <a:t>.</a:t>
            </a:r>
          </a:p>
          <a:p>
            <a:pPr algn="l"/>
            <a:endParaRPr lang="en-US" sz="1200" b="0" dirty="0">
              <a:solidFill>
                <a:srgbClr val="000000"/>
              </a:solidFill>
            </a:endParaRPr>
          </a:p>
          <a:p>
            <a:pPr marL="342900" indent="-342900" algn="l">
              <a:buFont typeface="Arial" panose="020B0604020202020204" pitchFamily="34" charset="0"/>
              <a:buChar char="•"/>
            </a:pPr>
            <a:r>
              <a:rPr lang="en-US" sz="2800" dirty="0">
                <a:solidFill>
                  <a:srgbClr val="C00000"/>
                </a:solidFill>
              </a:rPr>
              <a:t>Provide key information </a:t>
            </a:r>
          </a:p>
          <a:p>
            <a:pPr algn="l"/>
            <a:endParaRPr lang="en-US" sz="1200" b="0" dirty="0">
              <a:solidFill>
                <a:srgbClr val="000000"/>
              </a:solidFill>
            </a:endParaRPr>
          </a:p>
          <a:p>
            <a:pPr marL="342900" indent="-342900" algn="l">
              <a:buFont typeface="Arial" panose="020B0604020202020204" pitchFamily="34" charset="0"/>
              <a:buChar char="•"/>
            </a:pPr>
            <a:r>
              <a:rPr lang="en-US" sz="2800" b="0" dirty="0">
                <a:solidFill>
                  <a:srgbClr val="000000"/>
                </a:solidFill>
              </a:rPr>
              <a:t>NEPA document </a:t>
            </a:r>
            <a:r>
              <a:rPr lang="en-US" sz="2800" dirty="0">
                <a:solidFill>
                  <a:srgbClr val="0070C0"/>
                </a:solidFill>
              </a:rPr>
              <a:t>summarizes these findings </a:t>
            </a:r>
          </a:p>
          <a:p>
            <a:pPr algn="l"/>
            <a:endParaRPr lang="en-US" sz="2800" b="0" dirty="0">
              <a:solidFill>
                <a:srgbClr val="000000"/>
              </a:solidFill>
            </a:endParaRPr>
          </a:p>
        </p:txBody>
      </p:sp>
      <p:pic>
        <p:nvPicPr>
          <p:cNvPr id="9" name="Picture 8">
            <a:extLst>
              <a:ext uri="{FF2B5EF4-FFF2-40B4-BE49-F238E27FC236}">
                <a16:creationId xmlns:a16="http://schemas.microsoft.com/office/drawing/2014/main" id="{CD4BEC64-0487-2B18-0C51-26005A1708B5}"/>
              </a:ext>
            </a:extLst>
          </p:cNvPr>
          <p:cNvPicPr>
            <a:picLocks noChangeAspect="1"/>
          </p:cNvPicPr>
          <p:nvPr/>
        </p:nvPicPr>
        <p:blipFill>
          <a:blip r:embed="rId3"/>
          <a:stretch>
            <a:fillRect/>
          </a:stretch>
        </p:blipFill>
        <p:spPr>
          <a:xfrm>
            <a:off x="220295" y="697567"/>
            <a:ext cx="4365216" cy="1731034"/>
          </a:xfrm>
          <a:prstGeom prst="rect">
            <a:avLst/>
          </a:prstGeom>
        </p:spPr>
      </p:pic>
    </p:spTree>
    <p:extLst>
      <p:ext uri="{BB962C8B-B14F-4D97-AF65-F5344CB8AC3E}">
        <p14:creationId xmlns:p14="http://schemas.microsoft.com/office/powerpoint/2010/main" val="129871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7406" y="665981"/>
            <a:ext cx="7766936" cy="829964"/>
          </a:xfrm>
        </p:spPr>
        <p:txBody>
          <a:bodyPr anchor="t"/>
          <a:lstStyle/>
          <a:p>
            <a:pPr algn="l"/>
            <a:r>
              <a:rPr lang="en-US" sz="3600" dirty="0"/>
              <a:t>Learning Objectives</a:t>
            </a:r>
          </a:p>
        </p:txBody>
      </p:sp>
      <p:grpSp>
        <p:nvGrpSpPr>
          <p:cNvPr id="10" name="Group 9">
            <a:extLst>
              <a:ext uri="{FF2B5EF4-FFF2-40B4-BE49-F238E27FC236}">
                <a16:creationId xmlns:a16="http://schemas.microsoft.com/office/drawing/2014/main" id="{4D8143DA-61E4-BB01-F850-F99043E3F600}"/>
              </a:ext>
            </a:extLst>
          </p:cNvPr>
          <p:cNvGrpSpPr/>
          <p:nvPr/>
        </p:nvGrpSpPr>
        <p:grpSpPr>
          <a:xfrm>
            <a:off x="1705551" y="2505017"/>
            <a:ext cx="2290156" cy="2893449"/>
            <a:chOff x="753672" y="2807746"/>
            <a:chExt cx="1352706" cy="2206247"/>
          </a:xfrm>
        </p:grpSpPr>
        <p:sp>
          <p:nvSpPr>
            <p:cNvPr id="4" name="Rectangle 3">
              <a:extLst>
                <a:ext uri="{FF2B5EF4-FFF2-40B4-BE49-F238E27FC236}">
                  <a16:creationId xmlns:a16="http://schemas.microsoft.com/office/drawing/2014/main" id="{0A535E39-AFC0-320C-82C7-2A408E27559A}"/>
                </a:ext>
              </a:extLst>
            </p:cNvPr>
            <p:cNvSpPr/>
            <p:nvPr/>
          </p:nvSpPr>
          <p:spPr>
            <a:xfrm>
              <a:off x="935915" y="2807746"/>
              <a:ext cx="1021977" cy="1226372"/>
            </a:xfrm>
            <a:prstGeom prst="rect">
              <a:avLst/>
            </a:prstGeom>
            <a:solidFill>
              <a:schemeClr val="accent2">
                <a:lumMod val="60000"/>
                <a:lumOff val="40000"/>
                <a:alpha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Question mark with solid fill">
              <a:extLst>
                <a:ext uri="{FF2B5EF4-FFF2-40B4-BE49-F238E27FC236}">
                  <a16:creationId xmlns:a16="http://schemas.microsoft.com/office/drawing/2014/main" id="{2D840AD5-E48D-3D5D-DB5B-3091A1A2F64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89703" y="2895599"/>
              <a:ext cx="914400" cy="914400"/>
            </a:xfrm>
            <a:prstGeom prst="rect">
              <a:avLst/>
            </a:prstGeom>
          </p:spPr>
        </p:pic>
        <p:sp>
          <p:nvSpPr>
            <p:cNvPr id="9" name="TextBox 8">
              <a:extLst>
                <a:ext uri="{FF2B5EF4-FFF2-40B4-BE49-F238E27FC236}">
                  <a16:creationId xmlns:a16="http://schemas.microsoft.com/office/drawing/2014/main" id="{253F6C1D-3C15-D93E-1348-B7F9F391D312}"/>
                </a:ext>
              </a:extLst>
            </p:cNvPr>
            <p:cNvSpPr txBox="1"/>
            <p:nvPr/>
          </p:nvSpPr>
          <p:spPr>
            <a:xfrm>
              <a:off x="753672" y="4286489"/>
              <a:ext cx="1352706" cy="727504"/>
            </a:xfrm>
            <a:prstGeom prst="rect">
              <a:avLst/>
            </a:prstGeom>
            <a:noFill/>
          </p:spPr>
          <p:txBody>
            <a:bodyPr wrap="square" rtlCol="0">
              <a:spAutoFit/>
            </a:bodyPr>
            <a:lstStyle/>
            <a:p>
              <a:pPr algn="ctr"/>
              <a:r>
                <a:rPr lang="en-US" sz="2800" dirty="0">
                  <a:solidFill>
                    <a:srgbClr val="000000"/>
                  </a:solidFill>
                </a:rPr>
                <a:t>NEPA required</a:t>
              </a:r>
            </a:p>
          </p:txBody>
        </p:sp>
      </p:grpSp>
      <p:grpSp>
        <p:nvGrpSpPr>
          <p:cNvPr id="30" name="Group 29">
            <a:extLst>
              <a:ext uri="{FF2B5EF4-FFF2-40B4-BE49-F238E27FC236}">
                <a16:creationId xmlns:a16="http://schemas.microsoft.com/office/drawing/2014/main" id="{D6ED09A9-94E2-F575-C2F0-DC0462142171}"/>
              </a:ext>
            </a:extLst>
          </p:cNvPr>
          <p:cNvGrpSpPr/>
          <p:nvPr/>
        </p:nvGrpSpPr>
        <p:grpSpPr>
          <a:xfrm>
            <a:off x="4662803" y="2455018"/>
            <a:ext cx="2634343" cy="3316721"/>
            <a:chOff x="2627197" y="2007643"/>
            <a:chExt cx="1655992" cy="2440751"/>
          </a:xfrm>
        </p:grpSpPr>
        <p:grpSp>
          <p:nvGrpSpPr>
            <p:cNvPr id="11" name="Group 10">
              <a:extLst>
                <a:ext uri="{FF2B5EF4-FFF2-40B4-BE49-F238E27FC236}">
                  <a16:creationId xmlns:a16="http://schemas.microsoft.com/office/drawing/2014/main" id="{060ED685-5E6A-DD78-CCC8-11520285651C}"/>
                </a:ext>
              </a:extLst>
            </p:cNvPr>
            <p:cNvGrpSpPr/>
            <p:nvPr/>
          </p:nvGrpSpPr>
          <p:grpSpPr>
            <a:xfrm>
              <a:off x="2627197" y="2007643"/>
              <a:ext cx="1655992" cy="2440751"/>
              <a:chOff x="629520" y="2807746"/>
              <a:chExt cx="1655992" cy="2440751"/>
            </a:xfrm>
          </p:grpSpPr>
          <p:sp>
            <p:nvSpPr>
              <p:cNvPr id="12" name="Rectangle 11">
                <a:extLst>
                  <a:ext uri="{FF2B5EF4-FFF2-40B4-BE49-F238E27FC236}">
                    <a16:creationId xmlns:a16="http://schemas.microsoft.com/office/drawing/2014/main" id="{47622E97-C6A3-1997-3E3E-4572EC105C78}"/>
                  </a:ext>
                </a:extLst>
              </p:cNvPr>
              <p:cNvSpPr/>
              <p:nvPr/>
            </p:nvSpPr>
            <p:spPr>
              <a:xfrm>
                <a:off x="935915" y="2807746"/>
                <a:ext cx="1021977" cy="1226372"/>
              </a:xfrm>
              <a:prstGeom prst="rect">
                <a:avLst/>
              </a:prstGeom>
              <a:solidFill>
                <a:schemeClr val="accent2">
                  <a:lumMod val="60000"/>
                  <a:lumOff val="40000"/>
                  <a:alpha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450843AE-0F9D-4695-81E4-0666AFE11EDB}"/>
                  </a:ext>
                </a:extLst>
              </p:cNvPr>
              <p:cNvSpPr txBox="1"/>
              <p:nvPr/>
            </p:nvSpPr>
            <p:spPr>
              <a:xfrm>
                <a:off x="629520" y="4229289"/>
                <a:ext cx="1655992" cy="1019208"/>
              </a:xfrm>
              <a:prstGeom prst="rect">
                <a:avLst/>
              </a:prstGeom>
              <a:noFill/>
            </p:spPr>
            <p:txBody>
              <a:bodyPr wrap="square" rtlCol="0">
                <a:spAutoFit/>
              </a:bodyPr>
              <a:lstStyle/>
              <a:p>
                <a:pPr algn="ctr"/>
                <a:r>
                  <a:rPr lang="en-US" sz="2800" dirty="0">
                    <a:solidFill>
                      <a:srgbClr val="000000"/>
                    </a:solidFill>
                  </a:rPr>
                  <a:t>3 Levels of NEPA document</a:t>
                </a:r>
              </a:p>
            </p:txBody>
          </p:sp>
        </p:grpSp>
        <p:grpSp>
          <p:nvGrpSpPr>
            <p:cNvPr id="24" name="Group 23">
              <a:extLst>
                <a:ext uri="{FF2B5EF4-FFF2-40B4-BE49-F238E27FC236}">
                  <a16:creationId xmlns:a16="http://schemas.microsoft.com/office/drawing/2014/main" id="{48E15797-5F77-75E3-D3A9-58673B5E9562}"/>
                </a:ext>
              </a:extLst>
            </p:cNvPr>
            <p:cNvGrpSpPr/>
            <p:nvPr/>
          </p:nvGrpSpPr>
          <p:grpSpPr>
            <a:xfrm>
              <a:off x="3132757" y="2174258"/>
              <a:ext cx="650103" cy="790965"/>
              <a:chOff x="3132757" y="2174258"/>
              <a:chExt cx="650103" cy="790965"/>
            </a:xfrm>
          </p:grpSpPr>
          <p:sp>
            <p:nvSpPr>
              <p:cNvPr id="15" name="Isosceles Triangle 14">
                <a:extLst>
                  <a:ext uri="{FF2B5EF4-FFF2-40B4-BE49-F238E27FC236}">
                    <a16:creationId xmlns:a16="http://schemas.microsoft.com/office/drawing/2014/main" id="{56037FCC-BEBB-F0B4-62AD-2304CC870D27}"/>
                  </a:ext>
                </a:extLst>
              </p:cNvPr>
              <p:cNvSpPr/>
              <p:nvPr/>
            </p:nvSpPr>
            <p:spPr>
              <a:xfrm>
                <a:off x="3132757" y="2174258"/>
                <a:ext cx="650103" cy="790965"/>
              </a:xfrm>
              <a:prstGeom prst="triangle">
                <a:avLst/>
              </a:prstGeom>
              <a:solidFill>
                <a:schemeClr val="tx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65319118-2CB0-0A8B-0414-4FC3ABC08985}"/>
                  </a:ext>
                </a:extLst>
              </p:cNvPr>
              <p:cNvCxnSpPr>
                <a:cxnSpLocks/>
              </p:cNvCxnSpPr>
              <p:nvPr/>
            </p:nvCxnSpPr>
            <p:spPr>
              <a:xfrm>
                <a:off x="3348038" y="2474491"/>
                <a:ext cx="21431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923761F-0C25-9286-99E6-C80CF79A264D}"/>
                  </a:ext>
                </a:extLst>
              </p:cNvPr>
              <p:cNvCxnSpPr>
                <a:cxnSpLocks/>
              </p:cNvCxnSpPr>
              <p:nvPr/>
            </p:nvCxnSpPr>
            <p:spPr>
              <a:xfrm>
                <a:off x="3219450" y="2745954"/>
                <a:ext cx="4762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9" name="Group 58">
            <a:extLst>
              <a:ext uri="{FF2B5EF4-FFF2-40B4-BE49-F238E27FC236}">
                <a16:creationId xmlns:a16="http://schemas.microsoft.com/office/drawing/2014/main" id="{D0362525-F76F-6015-875F-01A2CFB8372E}"/>
              </a:ext>
            </a:extLst>
          </p:cNvPr>
          <p:cNvGrpSpPr/>
          <p:nvPr/>
        </p:nvGrpSpPr>
        <p:grpSpPr>
          <a:xfrm>
            <a:off x="7499267" y="2508017"/>
            <a:ext cx="2866966" cy="2882832"/>
            <a:chOff x="4706948" y="1971282"/>
            <a:chExt cx="1849680" cy="2138547"/>
          </a:xfrm>
        </p:grpSpPr>
        <p:grpSp>
          <p:nvGrpSpPr>
            <p:cNvPr id="49" name="Group 48">
              <a:extLst>
                <a:ext uri="{FF2B5EF4-FFF2-40B4-BE49-F238E27FC236}">
                  <a16:creationId xmlns:a16="http://schemas.microsoft.com/office/drawing/2014/main" id="{A8FBA078-3FC6-F5B8-261F-C23CDD33A7CD}"/>
                </a:ext>
              </a:extLst>
            </p:cNvPr>
            <p:cNvGrpSpPr/>
            <p:nvPr/>
          </p:nvGrpSpPr>
          <p:grpSpPr>
            <a:xfrm>
              <a:off x="4706948" y="1971282"/>
              <a:ext cx="1849680" cy="2138547"/>
              <a:chOff x="4706948" y="1971282"/>
              <a:chExt cx="1849680" cy="2138547"/>
            </a:xfrm>
          </p:grpSpPr>
          <p:grpSp>
            <p:nvGrpSpPr>
              <p:cNvPr id="32" name="Group 31">
                <a:extLst>
                  <a:ext uri="{FF2B5EF4-FFF2-40B4-BE49-F238E27FC236}">
                    <a16:creationId xmlns:a16="http://schemas.microsoft.com/office/drawing/2014/main" id="{DCAC8A16-6529-7E07-E47F-FBCDF2AC5F25}"/>
                  </a:ext>
                </a:extLst>
              </p:cNvPr>
              <p:cNvGrpSpPr/>
              <p:nvPr/>
            </p:nvGrpSpPr>
            <p:grpSpPr>
              <a:xfrm>
                <a:off x="4706948" y="1971282"/>
                <a:ext cx="1849680" cy="2138547"/>
                <a:chOff x="531350" y="2807746"/>
                <a:chExt cx="1849680" cy="2138547"/>
              </a:xfrm>
            </p:grpSpPr>
            <p:sp>
              <p:nvSpPr>
                <p:cNvPr id="37" name="Rectangle 36">
                  <a:extLst>
                    <a:ext uri="{FF2B5EF4-FFF2-40B4-BE49-F238E27FC236}">
                      <a16:creationId xmlns:a16="http://schemas.microsoft.com/office/drawing/2014/main" id="{B24917BA-C61B-BA5D-6CB2-3905FF0D88F5}"/>
                    </a:ext>
                  </a:extLst>
                </p:cNvPr>
                <p:cNvSpPr/>
                <p:nvPr/>
              </p:nvSpPr>
              <p:spPr>
                <a:xfrm>
                  <a:off x="935915" y="2807746"/>
                  <a:ext cx="1021977" cy="1257506"/>
                </a:xfrm>
                <a:prstGeom prst="rect">
                  <a:avLst/>
                </a:prstGeom>
                <a:solidFill>
                  <a:schemeClr val="accent2">
                    <a:lumMod val="60000"/>
                    <a:lumOff val="40000"/>
                    <a:alpha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7401CBF-9BD2-6CA6-DC9D-D45F85B15718}"/>
                    </a:ext>
                  </a:extLst>
                </p:cNvPr>
                <p:cNvSpPr txBox="1"/>
                <p:nvPr/>
              </p:nvSpPr>
              <p:spPr>
                <a:xfrm>
                  <a:off x="531350" y="4238516"/>
                  <a:ext cx="1849680" cy="707777"/>
                </a:xfrm>
                <a:prstGeom prst="rect">
                  <a:avLst/>
                </a:prstGeom>
                <a:noFill/>
              </p:spPr>
              <p:txBody>
                <a:bodyPr wrap="square" rtlCol="0">
                  <a:spAutoFit/>
                </a:bodyPr>
                <a:lstStyle/>
                <a:p>
                  <a:pPr algn="ctr"/>
                  <a:r>
                    <a:rPr lang="en-US" sz="2800" dirty="0">
                      <a:solidFill>
                        <a:srgbClr val="000000"/>
                      </a:solidFill>
                    </a:rPr>
                    <a:t>Process for Special Studies</a:t>
                  </a:r>
                </a:p>
              </p:txBody>
            </p:sp>
          </p:grpSp>
          <p:sp>
            <p:nvSpPr>
              <p:cNvPr id="39" name="Oval 38">
                <a:extLst>
                  <a:ext uri="{FF2B5EF4-FFF2-40B4-BE49-F238E27FC236}">
                    <a16:creationId xmlns:a16="http://schemas.microsoft.com/office/drawing/2014/main" id="{8C1F8165-1BE1-3B7B-4EAE-841FD1781E9A}"/>
                  </a:ext>
                </a:extLst>
              </p:cNvPr>
              <p:cNvSpPr/>
              <p:nvPr/>
            </p:nvSpPr>
            <p:spPr>
              <a:xfrm>
                <a:off x="5343101" y="2276493"/>
                <a:ext cx="547584" cy="577832"/>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DD542B52-3D5B-4850-AC0A-1E088461848B}"/>
                  </a:ext>
                </a:extLst>
              </p:cNvPr>
              <p:cNvSpPr/>
              <p:nvPr/>
            </p:nvSpPr>
            <p:spPr>
              <a:xfrm>
                <a:off x="5567363" y="2174259"/>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Oval 49">
              <a:extLst>
                <a:ext uri="{FF2B5EF4-FFF2-40B4-BE49-F238E27FC236}">
                  <a16:creationId xmlns:a16="http://schemas.microsoft.com/office/drawing/2014/main" id="{26497422-4578-DC86-F8D1-8C07BB09BEBF}"/>
                </a:ext>
              </a:extLst>
            </p:cNvPr>
            <p:cNvSpPr/>
            <p:nvPr/>
          </p:nvSpPr>
          <p:spPr>
            <a:xfrm>
              <a:off x="5774780" y="2423132"/>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929DAFCD-B934-5EA5-2B0C-3DB504B9C246}"/>
                </a:ext>
              </a:extLst>
            </p:cNvPr>
            <p:cNvSpPr/>
            <p:nvPr/>
          </p:nvSpPr>
          <p:spPr>
            <a:xfrm>
              <a:off x="5609998" y="2702397"/>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43A5CBD2-4530-B2B3-BE29-EF289D495B77}"/>
                </a:ext>
              </a:extLst>
            </p:cNvPr>
            <p:cNvSpPr/>
            <p:nvPr/>
          </p:nvSpPr>
          <p:spPr>
            <a:xfrm>
              <a:off x="5280215" y="2611546"/>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FAF6B83E-0BE2-67B2-7AC3-A4E57E1218AF}"/>
                </a:ext>
              </a:extLst>
            </p:cNvPr>
            <p:cNvSpPr/>
            <p:nvPr/>
          </p:nvSpPr>
          <p:spPr>
            <a:xfrm>
              <a:off x="5280214" y="2287200"/>
              <a:ext cx="211779" cy="21572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1C4261A4-8EC5-903D-F1DD-5093B5A2491B}"/>
                </a:ext>
              </a:extLst>
            </p:cNvPr>
            <p:cNvSpPr txBox="1"/>
            <p:nvPr/>
          </p:nvSpPr>
          <p:spPr>
            <a:xfrm>
              <a:off x="5552845" y="2161077"/>
              <a:ext cx="157886" cy="273978"/>
            </a:xfrm>
            <a:prstGeom prst="rect">
              <a:avLst/>
            </a:prstGeom>
            <a:noFill/>
          </p:spPr>
          <p:txBody>
            <a:bodyPr wrap="square" rtlCol="0">
              <a:spAutoFit/>
            </a:bodyPr>
            <a:lstStyle/>
            <a:p>
              <a:r>
                <a:rPr lang="en-US" dirty="0">
                  <a:solidFill>
                    <a:schemeClr val="bg1"/>
                  </a:solidFill>
                </a:rPr>
                <a:t>A</a:t>
              </a:r>
            </a:p>
          </p:txBody>
        </p:sp>
        <p:sp>
          <p:nvSpPr>
            <p:cNvPr id="55" name="TextBox 54">
              <a:extLst>
                <a:ext uri="{FF2B5EF4-FFF2-40B4-BE49-F238E27FC236}">
                  <a16:creationId xmlns:a16="http://schemas.microsoft.com/office/drawing/2014/main" id="{E9FE3D6F-25FA-FA2C-111F-DDA645917D6A}"/>
                </a:ext>
              </a:extLst>
            </p:cNvPr>
            <p:cNvSpPr txBox="1"/>
            <p:nvPr/>
          </p:nvSpPr>
          <p:spPr>
            <a:xfrm>
              <a:off x="5773491" y="2402078"/>
              <a:ext cx="157886" cy="273978"/>
            </a:xfrm>
            <a:prstGeom prst="rect">
              <a:avLst/>
            </a:prstGeom>
            <a:noFill/>
          </p:spPr>
          <p:txBody>
            <a:bodyPr wrap="square" rtlCol="0">
              <a:spAutoFit/>
            </a:bodyPr>
            <a:lstStyle/>
            <a:p>
              <a:r>
                <a:rPr lang="en-US" dirty="0">
                  <a:solidFill>
                    <a:schemeClr val="bg1"/>
                  </a:solidFill>
                </a:rPr>
                <a:t>E</a:t>
              </a:r>
            </a:p>
          </p:txBody>
        </p:sp>
        <p:sp>
          <p:nvSpPr>
            <p:cNvPr id="56" name="TextBox 55">
              <a:extLst>
                <a:ext uri="{FF2B5EF4-FFF2-40B4-BE49-F238E27FC236}">
                  <a16:creationId xmlns:a16="http://schemas.microsoft.com/office/drawing/2014/main" id="{41DE767A-4312-8985-A43D-C6AE67E8874C}"/>
                </a:ext>
              </a:extLst>
            </p:cNvPr>
            <p:cNvSpPr txBox="1"/>
            <p:nvPr/>
          </p:nvSpPr>
          <p:spPr>
            <a:xfrm>
              <a:off x="5603721" y="2679741"/>
              <a:ext cx="157886" cy="273978"/>
            </a:xfrm>
            <a:prstGeom prst="rect">
              <a:avLst/>
            </a:prstGeom>
            <a:noFill/>
          </p:spPr>
          <p:txBody>
            <a:bodyPr wrap="square" rtlCol="0">
              <a:spAutoFit/>
            </a:bodyPr>
            <a:lstStyle/>
            <a:p>
              <a:r>
                <a:rPr lang="en-US" dirty="0">
                  <a:solidFill>
                    <a:schemeClr val="bg1"/>
                  </a:solidFill>
                </a:rPr>
                <a:t>A</a:t>
              </a:r>
            </a:p>
          </p:txBody>
        </p:sp>
        <p:sp>
          <p:nvSpPr>
            <p:cNvPr id="57" name="TextBox 56">
              <a:extLst>
                <a:ext uri="{FF2B5EF4-FFF2-40B4-BE49-F238E27FC236}">
                  <a16:creationId xmlns:a16="http://schemas.microsoft.com/office/drawing/2014/main" id="{E464A4AA-E1DD-56A8-2663-44E4639E9572}"/>
                </a:ext>
              </a:extLst>
            </p:cNvPr>
            <p:cNvSpPr txBox="1"/>
            <p:nvPr/>
          </p:nvSpPr>
          <p:spPr>
            <a:xfrm>
              <a:off x="5272198" y="2599902"/>
              <a:ext cx="157886" cy="273978"/>
            </a:xfrm>
            <a:prstGeom prst="rect">
              <a:avLst/>
            </a:prstGeom>
            <a:noFill/>
          </p:spPr>
          <p:txBody>
            <a:bodyPr wrap="square" rtlCol="0">
              <a:spAutoFit/>
            </a:bodyPr>
            <a:lstStyle/>
            <a:p>
              <a:r>
                <a:rPr lang="en-US" dirty="0">
                  <a:solidFill>
                    <a:schemeClr val="bg1"/>
                  </a:solidFill>
                </a:rPr>
                <a:t>N</a:t>
              </a:r>
            </a:p>
          </p:txBody>
        </p:sp>
        <p:sp>
          <p:nvSpPr>
            <p:cNvPr id="58" name="TextBox 57">
              <a:extLst>
                <a:ext uri="{FF2B5EF4-FFF2-40B4-BE49-F238E27FC236}">
                  <a16:creationId xmlns:a16="http://schemas.microsoft.com/office/drawing/2014/main" id="{FCC5573E-FC70-C5D0-D7F8-14896F7E350C}"/>
                </a:ext>
              </a:extLst>
            </p:cNvPr>
            <p:cNvSpPr txBox="1"/>
            <p:nvPr/>
          </p:nvSpPr>
          <p:spPr>
            <a:xfrm>
              <a:off x="5279165" y="2266470"/>
              <a:ext cx="157886" cy="273978"/>
            </a:xfrm>
            <a:prstGeom prst="rect">
              <a:avLst/>
            </a:prstGeom>
            <a:noFill/>
          </p:spPr>
          <p:txBody>
            <a:bodyPr wrap="square" rtlCol="0">
              <a:spAutoFit/>
            </a:bodyPr>
            <a:lstStyle/>
            <a:p>
              <a:r>
                <a:rPr lang="en-US" dirty="0">
                  <a:solidFill>
                    <a:schemeClr val="bg1"/>
                  </a:solidFill>
                </a:rPr>
                <a:t>H</a:t>
              </a:r>
            </a:p>
          </p:txBody>
        </p:sp>
      </p:grpSp>
    </p:spTree>
    <p:extLst>
      <p:ext uri="{BB962C8B-B14F-4D97-AF65-F5344CB8AC3E}">
        <p14:creationId xmlns:p14="http://schemas.microsoft.com/office/powerpoint/2010/main" val="109924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76486" y="724105"/>
            <a:ext cx="6839027" cy="585222"/>
          </a:xfrm>
        </p:spPr>
        <p:txBody>
          <a:bodyPr anchor="t"/>
          <a:lstStyle/>
          <a:p>
            <a:pPr algn="ctr"/>
            <a:r>
              <a:rPr lang="en-US" sz="3600" dirty="0"/>
              <a:t>What is evaluated under Ecology?</a:t>
            </a:r>
          </a:p>
        </p:txBody>
      </p:sp>
      <p:sp>
        <p:nvSpPr>
          <p:cNvPr id="3" name="Subtitle 2"/>
          <p:cNvSpPr>
            <a:spLocks noGrp="1"/>
          </p:cNvSpPr>
          <p:nvPr>
            <p:ph type="subTitle" idx="1"/>
          </p:nvPr>
        </p:nvSpPr>
        <p:spPr>
          <a:xfrm>
            <a:off x="1083117" y="2200160"/>
            <a:ext cx="8614833" cy="3641124"/>
          </a:xfrm>
        </p:spPr>
        <p:txBody>
          <a:bodyPr>
            <a:noAutofit/>
          </a:bodyPr>
          <a:lstStyle/>
          <a:p>
            <a:pPr algn="l"/>
            <a:r>
              <a:rPr lang="en-US" sz="2800" dirty="0">
                <a:solidFill>
                  <a:srgbClr val="0070C0"/>
                </a:solidFill>
              </a:rPr>
              <a:t>Ecology</a:t>
            </a:r>
            <a:r>
              <a:rPr lang="en-US" sz="2800" b="0" dirty="0">
                <a:solidFill>
                  <a:srgbClr val="000000"/>
                </a:solidFill>
              </a:rPr>
              <a:t> resources include: </a:t>
            </a:r>
          </a:p>
          <a:p>
            <a:pPr marL="285750" indent="-285750" algn="l">
              <a:buFont typeface="Arial" panose="020B0604020202020204" pitchFamily="34" charset="0"/>
              <a:buChar char="•"/>
            </a:pPr>
            <a:r>
              <a:rPr lang="en-US" sz="2800" b="0" dirty="0">
                <a:solidFill>
                  <a:srgbClr val="000000"/>
                </a:solidFill>
              </a:rPr>
              <a:t>Waters of the US</a:t>
            </a:r>
          </a:p>
          <a:p>
            <a:pPr marL="285750" indent="-285750" algn="l">
              <a:buFont typeface="Arial" panose="020B0604020202020204" pitchFamily="34" charset="0"/>
              <a:buChar char="•"/>
            </a:pPr>
            <a:r>
              <a:rPr lang="en-US" sz="2800" b="0" dirty="0">
                <a:solidFill>
                  <a:srgbClr val="000000"/>
                </a:solidFill>
              </a:rPr>
              <a:t>State mandated buffers on streams and open waters</a:t>
            </a:r>
          </a:p>
          <a:p>
            <a:pPr marL="285750" indent="-285750" algn="l">
              <a:buFont typeface="Arial" panose="020B0604020202020204" pitchFamily="34" charset="0"/>
              <a:buChar char="•"/>
            </a:pPr>
            <a:r>
              <a:rPr lang="en-US" sz="2800" b="0" dirty="0">
                <a:solidFill>
                  <a:srgbClr val="000000"/>
                </a:solidFill>
              </a:rPr>
              <a:t>Protected species</a:t>
            </a:r>
          </a:p>
          <a:p>
            <a:pPr marL="285750" indent="-285750" algn="l">
              <a:buFont typeface="Arial" panose="020B0604020202020204" pitchFamily="34" charset="0"/>
              <a:buChar char="•"/>
            </a:pPr>
            <a:r>
              <a:rPr lang="en-US" sz="2800" b="0" dirty="0">
                <a:solidFill>
                  <a:srgbClr val="000000"/>
                </a:solidFill>
              </a:rPr>
              <a:t>Bats and their habitat</a:t>
            </a:r>
          </a:p>
          <a:p>
            <a:pPr marL="285750" indent="-285750" algn="l">
              <a:buFont typeface="Arial" panose="020B0604020202020204" pitchFamily="34" charset="0"/>
              <a:buChar char="•"/>
            </a:pPr>
            <a:r>
              <a:rPr lang="en-US" sz="2800" b="0" dirty="0">
                <a:solidFill>
                  <a:srgbClr val="000000"/>
                </a:solidFill>
              </a:rPr>
              <a:t>Migratory bird habitat</a:t>
            </a:r>
          </a:p>
          <a:p>
            <a:pPr marL="285750" indent="-285750" algn="l">
              <a:buFont typeface="Arial" panose="020B0604020202020204" pitchFamily="34" charset="0"/>
              <a:buChar char="•"/>
            </a:pPr>
            <a:r>
              <a:rPr lang="en-US" sz="2800" b="0" dirty="0">
                <a:solidFill>
                  <a:srgbClr val="000000"/>
                </a:solidFill>
              </a:rPr>
              <a:t>Permits and required mitigation</a:t>
            </a:r>
          </a:p>
          <a:p>
            <a:pPr algn="l"/>
            <a:endParaRPr lang="en-US" sz="2800" b="0" dirty="0">
              <a:solidFill>
                <a:srgbClr val="000000"/>
              </a:solidFill>
            </a:endParaRPr>
          </a:p>
        </p:txBody>
      </p:sp>
      <p:pic>
        <p:nvPicPr>
          <p:cNvPr id="5" name="Picture 4" descr="A picture containing text, clipart&#10;&#10;Description automatically generated">
            <a:extLst>
              <a:ext uri="{FF2B5EF4-FFF2-40B4-BE49-F238E27FC236}">
                <a16:creationId xmlns:a16="http://schemas.microsoft.com/office/drawing/2014/main" id="{8CD1A9C1-E865-401D-9DCB-04FD5F59FE1F}"/>
              </a:ext>
            </a:extLst>
          </p:cNvPr>
          <p:cNvPicPr>
            <a:picLocks noChangeAspect="1"/>
          </p:cNvPicPr>
          <p:nvPr/>
        </p:nvPicPr>
        <p:blipFill>
          <a:blip r:embed="rId3"/>
          <a:stretch>
            <a:fillRect/>
          </a:stretch>
        </p:blipFill>
        <p:spPr>
          <a:xfrm>
            <a:off x="8845009" y="3613767"/>
            <a:ext cx="3346991" cy="3244233"/>
          </a:xfrm>
          <a:prstGeom prst="rect">
            <a:avLst/>
          </a:prstGeom>
        </p:spPr>
      </p:pic>
    </p:spTree>
    <p:extLst>
      <p:ext uri="{BB962C8B-B14F-4D97-AF65-F5344CB8AC3E}">
        <p14:creationId xmlns:p14="http://schemas.microsoft.com/office/powerpoint/2010/main" val="370072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125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3250"/>
                            </p:stCondLst>
                            <p:childTnLst>
                              <p:par>
                                <p:cTn id="13" presetID="10" presetClass="entr" presetSubtype="0" fill="hold" nodeType="afterEffect">
                                  <p:stCondLst>
                                    <p:cond delay="125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5500"/>
                            </p:stCondLst>
                            <p:childTnLst>
                              <p:par>
                                <p:cTn id="17" presetID="10" presetClass="entr" presetSubtype="0" fill="hold" nodeType="afterEffect">
                                  <p:stCondLst>
                                    <p:cond delay="125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7750"/>
                            </p:stCondLst>
                            <p:childTnLst>
                              <p:par>
                                <p:cTn id="21" presetID="10" presetClass="entr" presetSubtype="0" fill="hold" nodeType="afterEffect">
                                  <p:stCondLst>
                                    <p:cond delay="125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par>
                          <p:cTn id="24" fill="hold">
                            <p:stCondLst>
                              <p:cond delay="10000"/>
                            </p:stCondLst>
                            <p:childTnLst>
                              <p:par>
                                <p:cTn id="25" presetID="10" presetClass="entr" presetSubtype="0" fill="hold" nodeType="afterEffect">
                                  <p:stCondLst>
                                    <p:cond delay="125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childTnLst>
                          </p:cTn>
                        </p:par>
                        <p:par>
                          <p:cTn id="28" fill="hold">
                            <p:stCondLst>
                              <p:cond delay="12250"/>
                            </p:stCondLst>
                            <p:childTnLst>
                              <p:par>
                                <p:cTn id="29" presetID="10" presetClass="entr" presetSubtype="0" fill="hold" nodeType="afterEffect">
                                  <p:stCondLst>
                                    <p:cond delay="125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52194" y="827030"/>
            <a:ext cx="7287612" cy="641059"/>
          </a:xfrm>
        </p:spPr>
        <p:txBody>
          <a:bodyPr anchor="t"/>
          <a:lstStyle/>
          <a:p>
            <a:pPr algn="ctr"/>
            <a:r>
              <a:rPr lang="en-US" sz="3600" dirty="0"/>
              <a:t>What is Cultural Resources?</a:t>
            </a:r>
          </a:p>
        </p:txBody>
      </p:sp>
      <p:sp>
        <p:nvSpPr>
          <p:cNvPr id="3" name="Subtitle 2"/>
          <p:cNvSpPr>
            <a:spLocks noGrp="1"/>
          </p:cNvSpPr>
          <p:nvPr>
            <p:ph type="subTitle" idx="1"/>
          </p:nvPr>
        </p:nvSpPr>
        <p:spPr>
          <a:xfrm>
            <a:off x="523021" y="2476691"/>
            <a:ext cx="7729526" cy="4685699"/>
          </a:xfrm>
        </p:spPr>
        <p:txBody>
          <a:bodyPr>
            <a:noAutofit/>
          </a:bodyPr>
          <a:lstStyle/>
          <a:p>
            <a:pPr marL="285750" indent="-285750" algn="l">
              <a:buFont typeface="Arial" panose="020B0604020202020204" pitchFamily="34" charset="0"/>
              <a:buChar char="•"/>
            </a:pPr>
            <a:r>
              <a:rPr lang="en-US" sz="2800" b="0" dirty="0">
                <a:solidFill>
                  <a:srgbClr val="000000"/>
                </a:solidFill>
                <a:latin typeface="+mn-lt"/>
              </a:rPr>
              <a:t>Physical and intangible </a:t>
            </a:r>
            <a:r>
              <a:rPr lang="en-US" sz="2800" dirty="0">
                <a:solidFill>
                  <a:srgbClr val="0070C0"/>
                </a:solidFill>
                <a:latin typeface="+mn-lt"/>
              </a:rPr>
              <a:t>evidence of past human activity </a:t>
            </a:r>
            <a:r>
              <a:rPr lang="en-US" sz="2800" b="0" dirty="0">
                <a:solidFill>
                  <a:srgbClr val="000000"/>
                </a:solidFill>
                <a:latin typeface="+mn-lt"/>
              </a:rPr>
              <a:t>that have </a:t>
            </a:r>
            <a:r>
              <a:rPr lang="en-US" sz="2800" dirty="0">
                <a:solidFill>
                  <a:srgbClr val="0070C0"/>
                </a:solidFill>
                <a:latin typeface="+mn-lt"/>
              </a:rPr>
              <a:t>scientific, historical, or traditional significance.</a:t>
            </a:r>
          </a:p>
          <a:p>
            <a:pPr algn="l"/>
            <a:endParaRPr lang="en-US" sz="2800" b="0" dirty="0">
              <a:solidFill>
                <a:srgbClr val="000000"/>
              </a:solidFill>
              <a:latin typeface="+mn-lt"/>
            </a:endParaRPr>
          </a:p>
          <a:p>
            <a:pPr marL="285750" indent="-285750" algn="l">
              <a:buFont typeface="Arial" panose="020B0604020202020204" pitchFamily="34" charset="0"/>
              <a:buChar char="•"/>
            </a:pPr>
            <a:r>
              <a:rPr lang="en-US" sz="2800" b="0" dirty="0">
                <a:solidFill>
                  <a:srgbClr val="000000"/>
                </a:solidFill>
                <a:latin typeface="+mn-lt"/>
              </a:rPr>
              <a:t>Cultural Resources are comprised of:</a:t>
            </a:r>
          </a:p>
          <a:p>
            <a:pPr marL="742950" lvl="1" indent="-285750" algn="l">
              <a:buFont typeface="Arial" panose="020B0604020202020204" pitchFamily="34" charset="0"/>
              <a:buChar char="•"/>
            </a:pPr>
            <a:r>
              <a:rPr lang="en-US" sz="3000" dirty="0">
                <a:solidFill>
                  <a:srgbClr val="000000"/>
                </a:solidFill>
              </a:rPr>
              <a:t>Historical Resources</a:t>
            </a:r>
          </a:p>
          <a:p>
            <a:pPr marL="742950" lvl="1" indent="-285750" algn="l">
              <a:buFont typeface="Arial" panose="020B0604020202020204" pitchFamily="34" charset="0"/>
              <a:buChar char="•"/>
            </a:pPr>
            <a:r>
              <a:rPr lang="en-US" sz="3000" dirty="0">
                <a:solidFill>
                  <a:srgbClr val="000000"/>
                </a:solidFill>
              </a:rPr>
              <a:t>Archaeological Resources</a:t>
            </a:r>
          </a:p>
        </p:txBody>
      </p:sp>
      <p:pic>
        <p:nvPicPr>
          <p:cNvPr id="5" name="Picture 4">
            <a:extLst>
              <a:ext uri="{FF2B5EF4-FFF2-40B4-BE49-F238E27FC236}">
                <a16:creationId xmlns:a16="http://schemas.microsoft.com/office/drawing/2014/main" id="{181EEE82-E74E-26E5-9AF8-65B2486ED20A}"/>
              </a:ext>
            </a:extLst>
          </p:cNvPr>
          <p:cNvPicPr>
            <a:picLocks noChangeAspect="1"/>
          </p:cNvPicPr>
          <p:nvPr/>
        </p:nvPicPr>
        <p:blipFill>
          <a:blip r:embed="rId3"/>
          <a:stretch>
            <a:fillRect/>
          </a:stretch>
        </p:blipFill>
        <p:spPr>
          <a:xfrm>
            <a:off x="7142021" y="4059936"/>
            <a:ext cx="4747014" cy="2798064"/>
          </a:xfrm>
          <a:prstGeom prst="rect">
            <a:avLst/>
          </a:prstGeom>
        </p:spPr>
      </p:pic>
      <p:pic>
        <p:nvPicPr>
          <p:cNvPr id="7" name="Picture 6">
            <a:extLst>
              <a:ext uri="{FF2B5EF4-FFF2-40B4-BE49-F238E27FC236}">
                <a16:creationId xmlns:a16="http://schemas.microsoft.com/office/drawing/2014/main" id="{0DF970D5-3BF8-1754-BB28-3ABAB29A6F34}"/>
              </a:ext>
            </a:extLst>
          </p:cNvPr>
          <p:cNvPicPr>
            <a:picLocks noChangeAspect="1"/>
          </p:cNvPicPr>
          <p:nvPr/>
        </p:nvPicPr>
        <p:blipFill>
          <a:blip r:embed="rId4"/>
          <a:stretch>
            <a:fillRect/>
          </a:stretch>
        </p:blipFill>
        <p:spPr>
          <a:xfrm>
            <a:off x="8531128" y="1904510"/>
            <a:ext cx="3660872" cy="2293648"/>
          </a:xfrm>
          <a:prstGeom prst="rect">
            <a:avLst/>
          </a:prstGeom>
          <a:ln w="63500">
            <a:solidFill>
              <a:schemeClr val="bg1"/>
            </a:solidFill>
          </a:ln>
        </p:spPr>
      </p:pic>
    </p:spTree>
    <p:extLst>
      <p:ext uri="{BB962C8B-B14F-4D97-AF65-F5344CB8AC3E}">
        <p14:creationId xmlns:p14="http://schemas.microsoft.com/office/powerpoint/2010/main" val="91702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par>
                          <p:cTn id="13" fill="hold">
                            <p:stCondLst>
                              <p:cond delay="1000"/>
                            </p:stCondLst>
                            <p:childTnLst>
                              <p:par>
                                <p:cTn id="14" presetID="10" presetClass="entr" presetSubtype="0" fill="hold" nodeType="afterEffect">
                                  <p:stCondLst>
                                    <p:cond delay="75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childTnLst>
                                </p:cTn>
                              </p:par>
                            </p:childTnLst>
                          </p:cTn>
                        </p:par>
                        <p:par>
                          <p:cTn id="17" fill="hold">
                            <p:stCondLst>
                              <p:cond delay="2750"/>
                            </p:stCondLst>
                            <p:childTnLst>
                              <p:par>
                                <p:cTn id="18" presetID="10" presetClass="entr" presetSubtype="0" fill="hold" nodeType="afterEffect">
                                  <p:stCondLst>
                                    <p:cond delay="75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BE6C5-856A-D8FB-BBC3-1611467C66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CCE99-7B1E-893B-5DC8-772FA7922C94}"/>
              </a:ext>
            </a:extLst>
          </p:cNvPr>
          <p:cNvSpPr>
            <a:spLocks noGrp="1"/>
          </p:cNvSpPr>
          <p:nvPr>
            <p:ph type="ctrTitle"/>
          </p:nvPr>
        </p:nvSpPr>
        <p:spPr>
          <a:xfrm>
            <a:off x="2452194" y="827030"/>
            <a:ext cx="7287612" cy="641059"/>
          </a:xfrm>
        </p:spPr>
        <p:txBody>
          <a:bodyPr anchor="t"/>
          <a:lstStyle/>
          <a:p>
            <a:pPr algn="ctr"/>
            <a:r>
              <a:rPr lang="en-US" sz="3600" dirty="0"/>
              <a:t>What is evaluated under History?</a:t>
            </a:r>
          </a:p>
        </p:txBody>
      </p:sp>
      <p:sp>
        <p:nvSpPr>
          <p:cNvPr id="3" name="Subtitle 2">
            <a:extLst>
              <a:ext uri="{FF2B5EF4-FFF2-40B4-BE49-F238E27FC236}">
                <a16:creationId xmlns:a16="http://schemas.microsoft.com/office/drawing/2014/main" id="{DB07A490-24D6-2910-21D2-C9C1668231DC}"/>
              </a:ext>
            </a:extLst>
          </p:cNvPr>
          <p:cNvSpPr>
            <a:spLocks noGrp="1"/>
          </p:cNvSpPr>
          <p:nvPr>
            <p:ph type="subTitle" idx="1"/>
          </p:nvPr>
        </p:nvSpPr>
        <p:spPr>
          <a:xfrm>
            <a:off x="801602" y="2172300"/>
            <a:ext cx="9177866" cy="4685699"/>
          </a:xfrm>
        </p:spPr>
        <p:txBody>
          <a:bodyPr>
            <a:noAutofit/>
          </a:bodyPr>
          <a:lstStyle/>
          <a:p>
            <a:pPr marL="285750" indent="-285750" algn="l">
              <a:buFont typeface="Arial" panose="020B0604020202020204" pitchFamily="34" charset="0"/>
              <a:buChar char="•"/>
            </a:pPr>
            <a:r>
              <a:rPr lang="en-US" sz="2800" dirty="0">
                <a:solidFill>
                  <a:srgbClr val="0070C0"/>
                </a:solidFill>
                <a:latin typeface="+mn-lt"/>
              </a:rPr>
              <a:t>Historic resources </a:t>
            </a:r>
            <a:r>
              <a:rPr lang="en-US" sz="2800" b="0" dirty="0">
                <a:solidFill>
                  <a:srgbClr val="000000"/>
                </a:solidFill>
                <a:latin typeface="+mn-lt"/>
              </a:rPr>
              <a:t>included or eligible for inclusion in the State’s Historic Resource Survey or the National Register of Historic Places. </a:t>
            </a:r>
          </a:p>
          <a:p>
            <a:pPr marL="285750" indent="-285750" algn="l">
              <a:buFont typeface="Arial" panose="020B0604020202020204" pitchFamily="34" charset="0"/>
              <a:buChar char="•"/>
            </a:pPr>
            <a:r>
              <a:rPr lang="en-US" sz="2800" b="0" dirty="0">
                <a:solidFill>
                  <a:srgbClr val="000000"/>
                </a:solidFill>
                <a:latin typeface="+mn-lt"/>
              </a:rPr>
              <a:t>Examples include, but are not limited to: </a:t>
            </a:r>
          </a:p>
          <a:p>
            <a:pPr marL="742950" lvl="1" indent="-285750" algn="l">
              <a:buFont typeface="Arial" panose="020B0604020202020204" pitchFamily="34" charset="0"/>
              <a:buChar char="•"/>
            </a:pPr>
            <a:r>
              <a:rPr lang="en-US" sz="2800" dirty="0">
                <a:solidFill>
                  <a:srgbClr val="000000"/>
                </a:solidFill>
              </a:rPr>
              <a:t>Buildings, </a:t>
            </a:r>
          </a:p>
          <a:p>
            <a:pPr marL="742950" lvl="1" indent="-285750" algn="l">
              <a:buFont typeface="Arial" panose="020B0604020202020204" pitchFamily="34" charset="0"/>
              <a:buChar char="•"/>
            </a:pPr>
            <a:r>
              <a:rPr lang="en-US" sz="2800" dirty="0">
                <a:solidFill>
                  <a:srgbClr val="000000"/>
                </a:solidFill>
              </a:rPr>
              <a:t>Structures, </a:t>
            </a:r>
          </a:p>
          <a:p>
            <a:pPr marL="742950" lvl="1" indent="-285750" algn="l">
              <a:buFont typeface="Arial" panose="020B0604020202020204" pitchFamily="34" charset="0"/>
              <a:buChar char="•"/>
            </a:pPr>
            <a:r>
              <a:rPr lang="en-US" sz="2800" dirty="0">
                <a:solidFill>
                  <a:srgbClr val="000000"/>
                </a:solidFill>
              </a:rPr>
              <a:t>Historic sites, </a:t>
            </a:r>
          </a:p>
          <a:p>
            <a:pPr marL="742950" lvl="1" indent="-285750" algn="l">
              <a:buFont typeface="Arial" panose="020B0604020202020204" pitchFamily="34" charset="0"/>
              <a:buChar char="•"/>
            </a:pPr>
            <a:r>
              <a:rPr lang="en-US" sz="2800" dirty="0">
                <a:solidFill>
                  <a:srgbClr val="000000"/>
                </a:solidFill>
              </a:rPr>
              <a:t>Landscapes, &amp;</a:t>
            </a:r>
          </a:p>
          <a:p>
            <a:pPr marL="742950" lvl="1" indent="-285750" algn="l">
              <a:buFont typeface="Arial" panose="020B0604020202020204" pitchFamily="34" charset="0"/>
              <a:buChar char="•"/>
            </a:pPr>
            <a:r>
              <a:rPr lang="en-US" sz="2800" dirty="0">
                <a:solidFill>
                  <a:srgbClr val="000000"/>
                </a:solidFill>
              </a:rPr>
              <a:t>Districts</a:t>
            </a:r>
          </a:p>
        </p:txBody>
      </p:sp>
      <p:pic>
        <p:nvPicPr>
          <p:cNvPr id="13" name="Picture 12" descr="A brick house with a fence with Robert Mills House in the background&#10;&#10;Description automatically generated">
            <a:extLst>
              <a:ext uri="{FF2B5EF4-FFF2-40B4-BE49-F238E27FC236}">
                <a16:creationId xmlns:a16="http://schemas.microsoft.com/office/drawing/2014/main" id="{05DCB86B-3C5B-379E-E8BC-AEC2471F937F}"/>
              </a:ext>
            </a:extLst>
          </p:cNvPr>
          <p:cNvPicPr>
            <a:picLocks noChangeAspect="1"/>
          </p:cNvPicPr>
          <p:nvPr/>
        </p:nvPicPr>
        <p:blipFill>
          <a:blip r:embed="rId3"/>
          <a:stretch>
            <a:fillRect/>
          </a:stretch>
        </p:blipFill>
        <p:spPr>
          <a:xfrm>
            <a:off x="7989802" y="3710407"/>
            <a:ext cx="4202198" cy="3147592"/>
          </a:xfrm>
          <a:prstGeom prst="rect">
            <a:avLst/>
          </a:prstGeom>
        </p:spPr>
      </p:pic>
    </p:spTree>
    <p:extLst>
      <p:ext uri="{BB962C8B-B14F-4D97-AF65-F5344CB8AC3E}">
        <p14:creationId xmlns:p14="http://schemas.microsoft.com/office/powerpoint/2010/main" val="1421096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par>
                          <p:cTn id="13" fill="hold">
                            <p:stCondLst>
                              <p:cond delay="1000"/>
                            </p:stCondLst>
                            <p:childTnLst>
                              <p:par>
                                <p:cTn id="14" presetID="10" presetClass="entr" presetSubtype="0" fill="hold" nodeType="afterEffect">
                                  <p:stCondLst>
                                    <p:cond delay="75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childTnLst>
                                </p:cTn>
                              </p:par>
                            </p:childTnLst>
                          </p:cTn>
                        </p:par>
                        <p:par>
                          <p:cTn id="17" fill="hold">
                            <p:stCondLst>
                              <p:cond delay="2750"/>
                            </p:stCondLst>
                            <p:childTnLst>
                              <p:par>
                                <p:cTn id="18" presetID="10" presetClass="entr" presetSubtype="0" fill="hold" nodeType="afterEffect">
                                  <p:stCondLst>
                                    <p:cond delay="75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childTnLst>
                                </p:cTn>
                              </p:par>
                            </p:childTnLst>
                          </p:cTn>
                        </p:par>
                        <p:par>
                          <p:cTn id="21" fill="hold">
                            <p:stCondLst>
                              <p:cond delay="4500"/>
                            </p:stCondLst>
                            <p:childTnLst>
                              <p:par>
                                <p:cTn id="22" presetID="10" presetClass="entr" presetSubtype="0" fill="hold" nodeType="afterEffect">
                                  <p:stCondLst>
                                    <p:cond delay="75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par>
                          <p:cTn id="25" fill="hold">
                            <p:stCondLst>
                              <p:cond delay="6250"/>
                            </p:stCondLst>
                            <p:childTnLst>
                              <p:par>
                                <p:cTn id="26" presetID="10" presetClass="entr" presetSubtype="0" fill="hold" nodeType="afterEffect">
                                  <p:stCondLst>
                                    <p:cond delay="75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childTnLst>
                                </p:cTn>
                              </p:par>
                            </p:childTnLst>
                          </p:cTn>
                        </p:par>
                        <p:par>
                          <p:cTn id="29" fill="hold">
                            <p:stCondLst>
                              <p:cond delay="8000"/>
                            </p:stCondLst>
                            <p:childTnLst>
                              <p:par>
                                <p:cTn id="30" presetID="10" presetClass="entr" presetSubtype="0" fill="hold" nodeType="afterEffect">
                                  <p:stCondLst>
                                    <p:cond delay="75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12532" y="828675"/>
            <a:ext cx="7766936" cy="723253"/>
          </a:xfrm>
        </p:spPr>
        <p:txBody>
          <a:bodyPr anchor="t"/>
          <a:lstStyle/>
          <a:p>
            <a:pPr algn="ctr"/>
            <a:r>
              <a:rPr lang="en-US" sz="3600" dirty="0"/>
              <a:t>What is evaluated under Archaeology?</a:t>
            </a:r>
          </a:p>
        </p:txBody>
      </p:sp>
      <p:sp>
        <p:nvSpPr>
          <p:cNvPr id="3" name="Subtitle 2"/>
          <p:cNvSpPr>
            <a:spLocks noGrp="1"/>
          </p:cNvSpPr>
          <p:nvPr>
            <p:ph type="subTitle" idx="1"/>
          </p:nvPr>
        </p:nvSpPr>
        <p:spPr>
          <a:xfrm>
            <a:off x="778443" y="2645055"/>
            <a:ext cx="8560629" cy="3641124"/>
          </a:xfrm>
        </p:spPr>
        <p:txBody>
          <a:bodyPr>
            <a:noAutofit/>
          </a:bodyPr>
          <a:lstStyle/>
          <a:p>
            <a:pPr marL="285750" indent="-285750" algn="l">
              <a:buFont typeface="Arial" panose="020B0604020202020204" pitchFamily="34" charset="0"/>
              <a:buChar char="•"/>
            </a:pPr>
            <a:r>
              <a:rPr lang="en-US" sz="2800" dirty="0">
                <a:solidFill>
                  <a:srgbClr val="0070C0"/>
                </a:solidFill>
                <a:latin typeface="+mn-lt"/>
              </a:rPr>
              <a:t>Archaeological resources </a:t>
            </a:r>
            <a:r>
              <a:rPr lang="en-US" sz="2800" b="0" dirty="0">
                <a:solidFill>
                  <a:srgbClr val="000000"/>
                </a:solidFill>
                <a:latin typeface="+mn-lt"/>
              </a:rPr>
              <a:t>are the material evidence of human culture and activity in the past. </a:t>
            </a:r>
          </a:p>
          <a:p>
            <a:pPr marL="285750" indent="-285750" algn="l">
              <a:buFont typeface="Arial" panose="020B0604020202020204" pitchFamily="34" charset="0"/>
              <a:buChar char="•"/>
            </a:pPr>
            <a:r>
              <a:rPr lang="en-US" sz="2800" b="0" dirty="0">
                <a:solidFill>
                  <a:srgbClr val="000000"/>
                </a:solidFill>
                <a:latin typeface="+mn-lt"/>
              </a:rPr>
              <a:t>Examples include, but are not limited to:</a:t>
            </a:r>
          </a:p>
          <a:p>
            <a:pPr marL="742950" lvl="1" indent="-285750" algn="l">
              <a:buFont typeface="Arial" panose="020B0604020202020204" pitchFamily="34" charset="0"/>
              <a:buChar char="•"/>
            </a:pPr>
            <a:r>
              <a:rPr lang="en-US" sz="2800" dirty="0">
                <a:solidFill>
                  <a:srgbClr val="000000"/>
                </a:solidFill>
              </a:rPr>
              <a:t>Cemeteries (</a:t>
            </a:r>
            <a:r>
              <a:rPr lang="en-US" sz="2800" i="1" dirty="0">
                <a:solidFill>
                  <a:srgbClr val="000000"/>
                </a:solidFill>
              </a:rPr>
              <a:t>these are also historic</a:t>
            </a:r>
            <a:r>
              <a:rPr lang="en-US" sz="2800" dirty="0">
                <a:solidFill>
                  <a:srgbClr val="000000"/>
                </a:solidFill>
              </a:rPr>
              <a:t>)</a:t>
            </a:r>
          </a:p>
          <a:p>
            <a:pPr marL="742950" lvl="1" indent="-285750" algn="l">
              <a:buFont typeface="Arial" panose="020B0604020202020204" pitchFamily="34" charset="0"/>
              <a:buChar char="•"/>
            </a:pPr>
            <a:r>
              <a:rPr lang="en-US" sz="2800" dirty="0">
                <a:solidFill>
                  <a:srgbClr val="000000"/>
                </a:solidFill>
              </a:rPr>
              <a:t>Rock piles,</a:t>
            </a:r>
          </a:p>
          <a:p>
            <a:pPr marL="742950" lvl="1" indent="-285750" algn="l">
              <a:buFont typeface="Arial" panose="020B0604020202020204" pitchFamily="34" charset="0"/>
              <a:buChar char="•"/>
            </a:pPr>
            <a:r>
              <a:rPr lang="en-US" sz="2800" dirty="0">
                <a:solidFill>
                  <a:srgbClr val="000000"/>
                </a:solidFill>
              </a:rPr>
              <a:t>Earth mounds,</a:t>
            </a:r>
          </a:p>
          <a:p>
            <a:pPr marL="742950" lvl="1" indent="-285750" algn="l">
              <a:buFont typeface="Arial" panose="020B0604020202020204" pitchFamily="34" charset="0"/>
              <a:buChar char="•"/>
            </a:pPr>
            <a:r>
              <a:rPr lang="en-US" sz="2800" dirty="0">
                <a:solidFill>
                  <a:srgbClr val="000000"/>
                </a:solidFill>
              </a:rPr>
              <a:t>Broken pottery, &amp; </a:t>
            </a:r>
          </a:p>
          <a:p>
            <a:pPr marL="742950" lvl="1" indent="-285750" algn="l">
              <a:buFont typeface="Arial" panose="020B0604020202020204" pitchFamily="34" charset="0"/>
              <a:buChar char="•"/>
            </a:pPr>
            <a:r>
              <a:rPr lang="en-US" sz="2800" dirty="0">
                <a:solidFill>
                  <a:srgbClr val="000000"/>
                </a:solidFill>
              </a:rPr>
              <a:t>Remnants of house sites. </a:t>
            </a:r>
          </a:p>
          <a:p>
            <a:pPr marL="742950" lvl="1" indent="-285750" algn="l">
              <a:buFont typeface="Arial" panose="020B0604020202020204" pitchFamily="34" charset="0"/>
              <a:buChar char="•"/>
            </a:pPr>
            <a:endParaRPr lang="en-US" sz="2800" dirty="0">
              <a:solidFill>
                <a:srgbClr val="000000"/>
              </a:solidFill>
            </a:endParaRPr>
          </a:p>
          <a:p>
            <a:pPr algn="l"/>
            <a:endParaRPr lang="en-US" sz="2800" b="0" dirty="0">
              <a:solidFill>
                <a:srgbClr val="000000"/>
              </a:solidFill>
              <a:latin typeface="+mn-lt"/>
            </a:endParaRPr>
          </a:p>
        </p:txBody>
      </p:sp>
      <p:pic>
        <p:nvPicPr>
          <p:cNvPr id="8" name="Picture 7" descr="A bucket and a wooden frame on the ground&#10;&#10;Description automatically generated">
            <a:extLst>
              <a:ext uri="{FF2B5EF4-FFF2-40B4-BE49-F238E27FC236}">
                <a16:creationId xmlns:a16="http://schemas.microsoft.com/office/drawing/2014/main" id="{11A113AA-5E66-6E24-CA28-95534793EE89}"/>
              </a:ext>
            </a:extLst>
          </p:cNvPr>
          <p:cNvPicPr>
            <a:picLocks noChangeAspect="1"/>
          </p:cNvPicPr>
          <p:nvPr/>
        </p:nvPicPr>
        <p:blipFill>
          <a:blip r:embed="rId3"/>
          <a:stretch>
            <a:fillRect/>
          </a:stretch>
        </p:blipFill>
        <p:spPr>
          <a:xfrm>
            <a:off x="7965089" y="4037744"/>
            <a:ext cx="4226912" cy="2819317"/>
          </a:xfrm>
          <a:prstGeom prst="rect">
            <a:avLst/>
          </a:prstGeom>
        </p:spPr>
      </p:pic>
      <p:pic>
        <p:nvPicPr>
          <p:cNvPr id="5" name="Picture 4">
            <a:extLst>
              <a:ext uri="{FF2B5EF4-FFF2-40B4-BE49-F238E27FC236}">
                <a16:creationId xmlns:a16="http://schemas.microsoft.com/office/drawing/2014/main" id="{B8AE4BAF-DDA9-FBA5-B0ED-AB11500A91B8}"/>
              </a:ext>
            </a:extLst>
          </p:cNvPr>
          <p:cNvPicPr>
            <a:picLocks noChangeAspect="1"/>
          </p:cNvPicPr>
          <p:nvPr/>
        </p:nvPicPr>
        <p:blipFill>
          <a:blip r:embed="rId4"/>
          <a:stretch>
            <a:fillRect/>
          </a:stretch>
        </p:blipFill>
        <p:spPr>
          <a:xfrm>
            <a:off x="9426931" y="2660295"/>
            <a:ext cx="2765069" cy="1867529"/>
          </a:xfrm>
          <a:prstGeom prst="rect">
            <a:avLst/>
          </a:prstGeom>
          <a:ln w="63500">
            <a:solidFill>
              <a:schemeClr val="bg1"/>
            </a:solidFill>
          </a:ln>
        </p:spPr>
      </p:pic>
    </p:spTree>
    <p:extLst>
      <p:ext uri="{BB962C8B-B14F-4D97-AF65-F5344CB8AC3E}">
        <p14:creationId xmlns:p14="http://schemas.microsoft.com/office/powerpoint/2010/main" val="3976795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10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1500"/>
                            </p:stCondLst>
                            <p:childTnLst>
                              <p:par>
                                <p:cTn id="14" presetID="10" presetClass="entr" presetSubtype="0" fill="hold" nodeType="afterEffect">
                                  <p:stCondLst>
                                    <p:cond delay="10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3000"/>
                            </p:stCondLst>
                            <p:childTnLst>
                              <p:par>
                                <p:cTn id="18" presetID="10" presetClass="entr" presetSubtype="0" fill="hold" nodeType="afterEffect">
                                  <p:stCondLst>
                                    <p:cond delay="10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4500"/>
                            </p:stCondLst>
                            <p:childTnLst>
                              <p:par>
                                <p:cTn id="22" presetID="10" presetClass="entr" presetSubtype="0" fill="hold" nodeType="afterEffect">
                                  <p:stCondLst>
                                    <p:cond delay="10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6000"/>
                            </p:stCondLst>
                            <p:childTnLst>
                              <p:par>
                                <p:cTn id="26" presetID="10" presetClass="entr" presetSubtype="0" fill="hold" nodeType="afterEffect">
                                  <p:stCondLst>
                                    <p:cond delay="100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7500"/>
                            </p:stCondLst>
                            <p:childTnLst>
                              <p:par>
                                <p:cTn id="30" presetID="10" presetClass="entr" presetSubtype="0" fill="hold" nodeType="afterEffect">
                                  <p:stCondLst>
                                    <p:cond delay="100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Right 4">
            <a:extLst>
              <a:ext uri="{FF2B5EF4-FFF2-40B4-BE49-F238E27FC236}">
                <a16:creationId xmlns:a16="http://schemas.microsoft.com/office/drawing/2014/main" id="{BBD4E170-4252-4D96-9E4E-950FEEF24396}"/>
              </a:ext>
            </a:extLst>
          </p:cNvPr>
          <p:cNvSpPr/>
          <p:nvPr/>
        </p:nvSpPr>
        <p:spPr>
          <a:xfrm>
            <a:off x="3311219" y="2238265"/>
            <a:ext cx="7307167" cy="3880773"/>
          </a:xfrm>
          <a:prstGeom prst="rightArrow">
            <a:avLst/>
          </a:prstGeom>
          <a:solidFill>
            <a:srgbClr val="2D7B41"/>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7" name="Freeform: Shape 6">
            <a:extLst>
              <a:ext uri="{FF2B5EF4-FFF2-40B4-BE49-F238E27FC236}">
                <a16:creationId xmlns:a16="http://schemas.microsoft.com/office/drawing/2014/main" id="{62E1C101-0DB4-4EFC-9713-4BC63E811892}"/>
              </a:ext>
            </a:extLst>
          </p:cNvPr>
          <p:cNvSpPr/>
          <p:nvPr/>
        </p:nvSpPr>
        <p:spPr>
          <a:xfrm>
            <a:off x="2031244" y="3376107"/>
            <a:ext cx="2767052" cy="1552309"/>
          </a:xfrm>
          <a:custGeom>
            <a:avLst/>
            <a:gdLst>
              <a:gd name="connsiteX0" fmla="*/ 0 w 2767052"/>
              <a:gd name="connsiteY0" fmla="*/ 258723 h 1552309"/>
              <a:gd name="connsiteX1" fmla="*/ 258723 w 2767052"/>
              <a:gd name="connsiteY1" fmla="*/ 0 h 1552309"/>
              <a:gd name="connsiteX2" fmla="*/ 2508329 w 2767052"/>
              <a:gd name="connsiteY2" fmla="*/ 0 h 1552309"/>
              <a:gd name="connsiteX3" fmla="*/ 2767052 w 2767052"/>
              <a:gd name="connsiteY3" fmla="*/ 258723 h 1552309"/>
              <a:gd name="connsiteX4" fmla="*/ 2767052 w 2767052"/>
              <a:gd name="connsiteY4" fmla="*/ 1293586 h 1552309"/>
              <a:gd name="connsiteX5" fmla="*/ 2508329 w 2767052"/>
              <a:gd name="connsiteY5" fmla="*/ 1552309 h 1552309"/>
              <a:gd name="connsiteX6" fmla="*/ 258723 w 2767052"/>
              <a:gd name="connsiteY6" fmla="*/ 1552309 h 1552309"/>
              <a:gd name="connsiteX7" fmla="*/ 0 w 2767052"/>
              <a:gd name="connsiteY7" fmla="*/ 1293586 h 1552309"/>
              <a:gd name="connsiteX8" fmla="*/ 0 w 2767052"/>
              <a:gd name="connsiteY8" fmla="*/ 258723 h 155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7052" h="1552309">
                <a:moveTo>
                  <a:pt x="0" y="258723"/>
                </a:moveTo>
                <a:cubicBezTo>
                  <a:pt x="0" y="115834"/>
                  <a:pt x="115834" y="0"/>
                  <a:pt x="258723" y="0"/>
                </a:cubicBezTo>
                <a:lnTo>
                  <a:pt x="2508329" y="0"/>
                </a:lnTo>
                <a:cubicBezTo>
                  <a:pt x="2651218" y="0"/>
                  <a:pt x="2767052" y="115834"/>
                  <a:pt x="2767052" y="258723"/>
                </a:cubicBezTo>
                <a:lnTo>
                  <a:pt x="2767052" y="1293586"/>
                </a:lnTo>
                <a:cubicBezTo>
                  <a:pt x="2767052" y="1436475"/>
                  <a:pt x="2651218" y="1552309"/>
                  <a:pt x="2508329" y="1552309"/>
                </a:cubicBezTo>
                <a:lnTo>
                  <a:pt x="258723" y="1552309"/>
                </a:lnTo>
                <a:cubicBezTo>
                  <a:pt x="115834" y="1552309"/>
                  <a:pt x="0" y="1436475"/>
                  <a:pt x="0" y="1293586"/>
                </a:cubicBezTo>
                <a:lnTo>
                  <a:pt x="0" y="258723"/>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8647" tIns="178647" rIns="178647" bIns="178647" numCol="1" spcCol="1270" anchor="ctr" anchorCtr="0">
            <a:noAutofit/>
          </a:bodyPr>
          <a:lstStyle/>
          <a:p>
            <a:pPr marL="0" lvl="0" indent="0" algn="ctr" defTabSz="1200150">
              <a:lnSpc>
                <a:spcPct val="90000"/>
              </a:lnSpc>
              <a:spcBef>
                <a:spcPct val="0"/>
              </a:spcBef>
              <a:spcAft>
                <a:spcPct val="35000"/>
              </a:spcAft>
              <a:buNone/>
            </a:pPr>
            <a:r>
              <a:rPr lang="en-US" sz="2700" kern="1200" dirty="0"/>
              <a:t>Special Studies Documents</a:t>
            </a:r>
          </a:p>
        </p:txBody>
      </p:sp>
      <p:sp>
        <p:nvSpPr>
          <p:cNvPr id="9" name="Freeform: Shape 8">
            <a:extLst>
              <a:ext uri="{FF2B5EF4-FFF2-40B4-BE49-F238E27FC236}">
                <a16:creationId xmlns:a16="http://schemas.microsoft.com/office/drawing/2014/main" id="{1C1333E4-0C1B-4E0F-8976-63C6A8E0B2E8}"/>
              </a:ext>
            </a:extLst>
          </p:cNvPr>
          <p:cNvSpPr/>
          <p:nvPr/>
        </p:nvSpPr>
        <p:spPr>
          <a:xfrm>
            <a:off x="4936526" y="3402496"/>
            <a:ext cx="2767052" cy="1552309"/>
          </a:xfrm>
          <a:custGeom>
            <a:avLst/>
            <a:gdLst>
              <a:gd name="connsiteX0" fmla="*/ 0 w 2767052"/>
              <a:gd name="connsiteY0" fmla="*/ 258723 h 1552309"/>
              <a:gd name="connsiteX1" fmla="*/ 258723 w 2767052"/>
              <a:gd name="connsiteY1" fmla="*/ 0 h 1552309"/>
              <a:gd name="connsiteX2" fmla="*/ 2508329 w 2767052"/>
              <a:gd name="connsiteY2" fmla="*/ 0 h 1552309"/>
              <a:gd name="connsiteX3" fmla="*/ 2767052 w 2767052"/>
              <a:gd name="connsiteY3" fmla="*/ 258723 h 1552309"/>
              <a:gd name="connsiteX4" fmla="*/ 2767052 w 2767052"/>
              <a:gd name="connsiteY4" fmla="*/ 1293586 h 1552309"/>
              <a:gd name="connsiteX5" fmla="*/ 2508329 w 2767052"/>
              <a:gd name="connsiteY5" fmla="*/ 1552309 h 1552309"/>
              <a:gd name="connsiteX6" fmla="*/ 258723 w 2767052"/>
              <a:gd name="connsiteY6" fmla="*/ 1552309 h 1552309"/>
              <a:gd name="connsiteX7" fmla="*/ 0 w 2767052"/>
              <a:gd name="connsiteY7" fmla="*/ 1293586 h 1552309"/>
              <a:gd name="connsiteX8" fmla="*/ 0 w 2767052"/>
              <a:gd name="connsiteY8" fmla="*/ 258723 h 155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7052" h="1552309">
                <a:moveTo>
                  <a:pt x="0" y="258723"/>
                </a:moveTo>
                <a:cubicBezTo>
                  <a:pt x="0" y="115834"/>
                  <a:pt x="115834" y="0"/>
                  <a:pt x="258723" y="0"/>
                </a:cubicBezTo>
                <a:lnTo>
                  <a:pt x="2508329" y="0"/>
                </a:lnTo>
                <a:cubicBezTo>
                  <a:pt x="2651218" y="0"/>
                  <a:pt x="2767052" y="115834"/>
                  <a:pt x="2767052" y="258723"/>
                </a:cubicBezTo>
                <a:lnTo>
                  <a:pt x="2767052" y="1293586"/>
                </a:lnTo>
                <a:cubicBezTo>
                  <a:pt x="2767052" y="1436475"/>
                  <a:pt x="2651218" y="1552309"/>
                  <a:pt x="2508329" y="1552309"/>
                </a:cubicBezTo>
                <a:lnTo>
                  <a:pt x="258723" y="1552309"/>
                </a:lnTo>
                <a:cubicBezTo>
                  <a:pt x="115834" y="1552309"/>
                  <a:pt x="0" y="1436475"/>
                  <a:pt x="0" y="1293586"/>
                </a:cubicBezTo>
                <a:lnTo>
                  <a:pt x="0" y="258723"/>
                </a:lnTo>
                <a:close/>
              </a:path>
            </a:pathLst>
          </a:custGeom>
          <a:solidFill>
            <a:srgbClr val="13784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8647" tIns="178647" rIns="178647" bIns="178647" numCol="1" spcCol="1270" anchor="ctr" anchorCtr="0">
            <a:noAutofit/>
          </a:bodyPr>
          <a:lstStyle/>
          <a:p>
            <a:pPr marL="0" lvl="0" indent="0" algn="ctr" defTabSz="1200150">
              <a:lnSpc>
                <a:spcPct val="90000"/>
              </a:lnSpc>
              <a:spcBef>
                <a:spcPct val="0"/>
              </a:spcBef>
              <a:spcAft>
                <a:spcPct val="35000"/>
              </a:spcAft>
              <a:buNone/>
            </a:pPr>
            <a:r>
              <a:rPr lang="en-US" sz="2700" kern="1200" dirty="0"/>
              <a:t>NEPA Document</a:t>
            </a:r>
          </a:p>
        </p:txBody>
      </p:sp>
      <p:sp>
        <p:nvSpPr>
          <p:cNvPr id="10" name="Freeform: Shape 9">
            <a:extLst>
              <a:ext uri="{FF2B5EF4-FFF2-40B4-BE49-F238E27FC236}">
                <a16:creationId xmlns:a16="http://schemas.microsoft.com/office/drawing/2014/main" id="{C8F88143-F72D-4779-BBB1-4B240279F63E}"/>
              </a:ext>
            </a:extLst>
          </p:cNvPr>
          <p:cNvSpPr/>
          <p:nvPr/>
        </p:nvSpPr>
        <p:spPr>
          <a:xfrm>
            <a:off x="7842099" y="3402496"/>
            <a:ext cx="2767052" cy="1552309"/>
          </a:xfrm>
          <a:custGeom>
            <a:avLst/>
            <a:gdLst>
              <a:gd name="connsiteX0" fmla="*/ 0 w 2767052"/>
              <a:gd name="connsiteY0" fmla="*/ 258723 h 1552309"/>
              <a:gd name="connsiteX1" fmla="*/ 258723 w 2767052"/>
              <a:gd name="connsiteY1" fmla="*/ 0 h 1552309"/>
              <a:gd name="connsiteX2" fmla="*/ 2508329 w 2767052"/>
              <a:gd name="connsiteY2" fmla="*/ 0 h 1552309"/>
              <a:gd name="connsiteX3" fmla="*/ 2767052 w 2767052"/>
              <a:gd name="connsiteY3" fmla="*/ 258723 h 1552309"/>
              <a:gd name="connsiteX4" fmla="*/ 2767052 w 2767052"/>
              <a:gd name="connsiteY4" fmla="*/ 1293586 h 1552309"/>
              <a:gd name="connsiteX5" fmla="*/ 2508329 w 2767052"/>
              <a:gd name="connsiteY5" fmla="*/ 1552309 h 1552309"/>
              <a:gd name="connsiteX6" fmla="*/ 258723 w 2767052"/>
              <a:gd name="connsiteY6" fmla="*/ 1552309 h 1552309"/>
              <a:gd name="connsiteX7" fmla="*/ 0 w 2767052"/>
              <a:gd name="connsiteY7" fmla="*/ 1293586 h 1552309"/>
              <a:gd name="connsiteX8" fmla="*/ 0 w 2767052"/>
              <a:gd name="connsiteY8" fmla="*/ 258723 h 155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67052" h="1552309">
                <a:moveTo>
                  <a:pt x="0" y="258723"/>
                </a:moveTo>
                <a:cubicBezTo>
                  <a:pt x="0" y="115834"/>
                  <a:pt x="115834" y="0"/>
                  <a:pt x="258723" y="0"/>
                </a:cubicBezTo>
                <a:lnTo>
                  <a:pt x="2508329" y="0"/>
                </a:lnTo>
                <a:cubicBezTo>
                  <a:pt x="2651218" y="0"/>
                  <a:pt x="2767052" y="115834"/>
                  <a:pt x="2767052" y="258723"/>
                </a:cubicBezTo>
                <a:lnTo>
                  <a:pt x="2767052" y="1293586"/>
                </a:lnTo>
                <a:cubicBezTo>
                  <a:pt x="2767052" y="1436475"/>
                  <a:pt x="2651218" y="1552309"/>
                  <a:pt x="2508329" y="1552309"/>
                </a:cubicBezTo>
                <a:lnTo>
                  <a:pt x="258723" y="1552309"/>
                </a:lnTo>
                <a:cubicBezTo>
                  <a:pt x="115834" y="1552309"/>
                  <a:pt x="0" y="1436475"/>
                  <a:pt x="0" y="1293586"/>
                </a:cubicBezTo>
                <a:lnTo>
                  <a:pt x="0" y="258723"/>
                </a:lnTo>
                <a:close/>
              </a:path>
            </a:pathLst>
          </a:custGeom>
          <a:solidFill>
            <a:schemeClr val="accent6">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8647" tIns="178647" rIns="178647" bIns="178647" numCol="1" spcCol="1270" anchor="ctr" anchorCtr="0">
            <a:noAutofit/>
          </a:bodyPr>
          <a:lstStyle/>
          <a:p>
            <a:pPr marL="0" lvl="0" indent="0" algn="ctr" defTabSz="1200150">
              <a:lnSpc>
                <a:spcPct val="90000"/>
              </a:lnSpc>
              <a:spcBef>
                <a:spcPct val="0"/>
              </a:spcBef>
              <a:spcAft>
                <a:spcPct val="35000"/>
              </a:spcAft>
              <a:buNone/>
            </a:pPr>
            <a:r>
              <a:rPr lang="en-US" sz="2700" kern="1200" dirty="0"/>
              <a:t>FHWA approval (environmental clearance)</a:t>
            </a:r>
          </a:p>
        </p:txBody>
      </p:sp>
      <p:sp>
        <p:nvSpPr>
          <p:cNvPr id="2" name="Title 1"/>
          <p:cNvSpPr>
            <a:spLocks noGrp="1"/>
          </p:cNvSpPr>
          <p:nvPr>
            <p:ph type="title"/>
          </p:nvPr>
        </p:nvSpPr>
        <p:spPr>
          <a:xfrm>
            <a:off x="1797666" y="141593"/>
            <a:ext cx="8596668" cy="1320800"/>
          </a:xfrm>
        </p:spPr>
        <p:txBody>
          <a:bodyPr/>
          <a:lstStyle/>
          <a:p>
            <a:r>
              <a:rPr lang="en-US" sz="4000" dirty="0"/>
              <a:t>Order of Environmental Documentation </a:t>
            </a:r>
          </a:p>
        </p:txBody>
      </p:sp>
      <p:sp>
        <p:nvSpPr>
          <p:cNvPr id="6" name="Down Arrow Callout 5"/>
          <p:cNvSpPr/>
          <p:nvPr/>
        </p:nvSpPr>
        <p:spPr>
          <a:xfrm>
            <a:off x="3782980" y="2108343"/>
            <a:ext cx="2168572" cy="1397686"/>
          </a:xfrm>
          <a:prstGeom prst="downArrowCallout">
            <a:avLst/>
          </a:prstGeom>
          <a:solidFill>
            <a:schemeClr val="accent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Agency/FHWA approval</a:t>
            </a:r>
          </a:p>
        </p:txBody>
      </p:sp>
      <p:sp>
        <p:nvSpPr>
          <p:cNvPr id="8" name="Up Arrow Callout 7"/>
          <p:cNvSpPr/>
          <p:nvPr/>
        </p:nvSpPr>
        <p:spPr>
          <a:xfrm>
            <a:off x="1111984" y="4794810"/>
            <a:ext cx="1819470" cy="1184987"/>
          </a:xfrm>
          <a:prstGeom prst="upArrowCallout">
            <a:avLst/>
          </a:prstGeom>
          <a:solidFill>
            <a:schemeClr val="accent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Field Studies</a:t>
            </a:r>
          </a:p>
        </p:txBody>
      </p:sp>
    </p:spTree>
    <p:extLst>
      <p:ext uri="{BB962C8B-B14F-4D97-AF65-F5344CB8AC3E}">
        <p14:creationId xmlns:p14="http://schemas.microsoft.com/office/powerpoint/2010/main" val="3061495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6"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4728" y="-305403"/>
            <a:ext cx="8596668" cy="1320800"/>
          </a:xfrm>
        </p:spPr>
        <p:txBody>
          <a:bodyPr>
            <a:normAutofit/>
          </a:bodyPr>
          <a:lstStyle/>
          <a:p>
            <a:pPr algn="ctr"/>
            <a:r>
              <a:rPr lang="en-US" sz="3600" dirty="0"/>
              <a:t>PDP Environmental Process</a:t>
            </a:r>
          </a:p>
        </p:txBody>
      </p:sp>
      <p:sp>
        <p:nvSpPr>
          <p:cNvPr id="4" name="Diamond 3">
            <a:extLst>
              <a:ext uri="{FF2B5EF4-FFF2-40B4-BE49-F238E27FC236}">
                <a16:creationId xmlns:a16="http://schemas.microsoft.com/office/drawing/2014/main" id="{0D7175D8-75DB-4E6B-A4BE-C28224C2685F}"/>
              </a:ext>
            </a:extLst>
          </p:cNvPr>
          <p:cNvSpPr/>
          <p:nvPr/>
        </p:nvSpPr>
        <p:spPr>
          <a:xfrm>
            <a:off x="5369050" y="2335250"/>
            <a:ext cx="3880773" cy="3880773"/>
          </a:xfrm>
          <a:prstGeom prst="diamond">
            <a:avLst/>
          </a:prstGeom>
          <a:no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9" name="Rectangle: Rounded Corners 8">
            <a:extLst>
              <a:ext uri="{FF2B5EF4-FFF2-40B4-BE49-F238E27FC236}">
                <a16:creationId xmlns:a16="http://schemas.microsoft.com/office/drawing/2014/main" id="{EDB4DF40-5E99-40F5-8EF1-B0181873E7BF}"/>
              </a:ext>
            </a:extLst>
          </p:cNvPr>
          <p:cNvSpPr/>
          <p:nvPr/>
        </p:nvSpPr>
        <p:spPr>
          <a:xfrm>
            <a:off x="3973800" y="4702521"/>
            <a:ext cx="1513501" cy="1513501"/>
          </a:xfrm>
          <a:prstGeom prst="roundRect">
            <a:avLst/>
          </a:pr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3" name="Right Arrow 12"/>
          <p:cNvSpPr/>
          <p:nvPr/>
        </p:nvSpPr>
        <p:spPr>
          <a:xfrm>
            <a:off x="1076834" y="4037534"/>
            <a:ext cx="5514392" cy="363894"/>
          </a:xfrm>
          <a:prstGeom prst="rightArrow">
            <a:avLst/>
          </a:prstGeom>
          <a:solidFill>
            <a:srgbClr val="00B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5379C9A1-4DFB-44E0-BE23-096DCBA5B126}"/>
              </a:ext>
            </a:extLst>
          </p:cNvPr>
          <p:cNvGrpSpPr/>
          <p:nvPr/>
        </p:nvGrpSpPr>
        <p:grpSpPr>
          <a:xfrm>
            <a:off x="869846" y="2335250"/>
            <a:ext cx="1513501" cy="1786260"/>
            <a:chOff x="894024" y="2160589"/>
            <a:chExt cx="1513501" cy="1786260"/>
          </a:xfrm>
        </p:grpSpPr>
        <p:sp>
          <p:nvSpPr>
            <p:cNvPr id="14" name="Down Arrow 13"/>
            <p:cNvSpPr/>
            <p:nvPr/>
          </p:nvSpPr>
          <p:spPr>
            <a:xfrm>
              <a:off x="1576873" y="3657600"/>
              <a:ext cx="233266" cy="289249"/>
            </a:xfrm>
            <a:prstGeom prst="downArrow">
              <a:avLst/>
            </a:prstGeom>
            <a:solidFill>
              <a:srgbClr val="00B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5" name="Freeform: Shape 4">
              <a:extLst>
                <a:ext uri="{FF2B5EF4-FFF2-40B4-BE49-F238E27FC236}">
                  <a16:creationId xmlns:a16="http://schemas.microsoft.com/office/drawing/2014/main" id="{34A4026B-AC20-4042-8B3E-0A69793C3F46}"/>
                </a:ext>
              </a:extLst>
            </p:cNvPr>
            <p:cNvSpPr/>
            <p:nvPr/>
          </p:nvSpPr>
          <p:spPr>
            <a:xfrm>
              <a:off x="894024" y="2160589"/>
              <a:ext cx="1513501" cy="1513501"/>
            </a:xfrm>
            <a:custGeom>
              <a:avLst/>
              <a:gdLst>
                <a:gd name="connsiteX0" fmla="*/ 0 w 1513501"/>
                <a:gd name="connsiteY0" fmla="*/ 252255 h 1513501"/>
                <a:gd name="connsiteX1" fmla="*/ 252255 w 1513501"/>
                <a:gd name="connsiteY1" fmla="*/ 0 h 1513501"/>
                <a:gd name="connsiteX2" fmla="*/ 1261246 w 1513501"/>
                <a:gd name="connsiteY2" fmla="*/ 0 h 1513501"/>
                <a:gd name="connsiteX3" fmla="*/ 1513501 w 1513501"/>
                <a:gd name="connsiteY3" fmla="*/ 252255 h 1513501"/>
                <a:gd name="connsiteX4" fmla="*/ 1513501 w 1513501"/>
                <a:gd name="connsiteY4" fmla="*/ 1261246 h 1513501"/>
                <a:gd name="connsiteX5" fmla="*/ 1261246 w 1513501"/>
                <a:gd name="connsiteY5" fmla="*/ 1513501 h 1513501"/>
                <a:gd name="connsiteX6" fmla="*/ 252255 w 1513501"/>
                <a:gd name="connsiteY6" fmla="*/ 1513501 h 1513501"/>
                <a:gd name="connsiteX7" fmla="*/ 0 w 1513501"/>
                <a:gd name="connsiteY7" fmla="*/ 1261246 h 1513501"/>
                <a:gd name="connsiteX8" fmla="*/ 0 w 1513501"/>
                <a:gd name="connsiteY8" fmla="*/ 252255 h 151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501" h="1513501">
                  <a:moveTo>
                    <a:pt x="0" y="252255"/>
                  </a:moveTo>
                  <a:cubicBezTo>
                    <a:pt x="0" y="112938"/>
                    <a:pt x="112938" y="0"/>
                    <a:pt x="252255" y="0"/>
                  </a:cubicBezTo>
                  <a:lnTo>
                    <a:pt x="1261246" y="0"/>
                  </a:lnTo>
                  <a:cubicBezTo>
                    <a:pt x="1400563" y="0"/>
                    <a:pt x="1513501" y="112938"/>
                    <a:pt x="1513501" y="252255"/>
                  </a:cubicBezTo>
                  <a:lnTo>
                    <a:pt x="1513501" y="1261246"/>
                  </a:lnTo>
                  <a:cubicBezTo>
                    <a:pt x="1513501" y="1400563"/>
                    <a:pt x="1400563" y="1513501"/>
                    <a:pt x="1261246" y="1513501"/>
                  </a:cubicBezTo>
                  <a:lnTo>
                    <a:pt x="252255" y="1513501"/>
                  </a:lnTo>
                  <a:cubicBezTo>
                    <a:pt x="112938" y="1513501"/>
                    <a:pt x="0" y="1400563"/>
                    <a:pt x="0" y="1261246"/>
                  </a:cubicBezTo>
                  <a:lnTo>
                    <a:pt x="0" y="252255"/>
                  </a:lnTo>
                  <a:close/>
                </a:path>
              </a:pathLst>
            </a:custGeom>
            <a:solidFill>
              <a:srgbClr val="00B050"/>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53" tIns="138653" rIns="138653" bIns="138653" numCol="1" spcCol="1270" anchor="ctr" anchorCtr="0">
              <a:noAutofit/>
            </a:bodyPr>
            <a:lstStyle/>
            <a:p>
              <a:pPr marL="0" lvl="0" indent="0" algn="ctr" defTabSz="755650" rtl="0">
                <a:lnSpc>
                  <a:spcPct val="90000"/>
                </a:lnSpc>
                <a:spcBef>
                  <a:spcPct val="0"/>
                </a:spcBef>
                <a:spcAft>
                  <a:spcPct val="35000"/>
                </a:spcAft>
                <a:buNone/>
              </a:pPr>
              <a:r>
                <a:rPr lang="en-US" sz="2400" kern="1200" dirty="0">
                  <a:solidFill>
                    <a:srgbClr val="000000"/>
                  </a:solidFill>
                </a:rPr>
                <a:t>History Survey</a:t>
              </a:r>
            </a:p>
          </p:txBody>
        </p:sp>
      </p:grpSp>
      <p:sp>
        <p:nvSpPr>
          <p:cNvPr id="17" name="Up Arrow 16"/>
          <p:cNvSpPr/>
          <p:nvPr/>
        </p:nvSpPr>
        <p:spPr>
          <a:xfrm>
            <a:off x="3316180" y="4336113"/>
            <a:ext cx="233266" cy="205274"/>
          </a:xfrm>
          <a:prstGeom prst="upArrow">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C886674-7A81-4B1A-A216-95511BB79172}"/>
              </a:ext>
            </a:extLst>
          </p:cNvPr>
          <p:cNvGrpSpPr/>
          <p:nvPr/>
        </p:nvGrpSpPr>
        <p:grpSpPr>
          <a:xfrm>
            <a:off x="935154" y="4312958"/>
            <a:ext cx="2266899" cy="1721005"/>
            <a:chOff x="959332" y="4138297"/>
            <a:chExt cx="2266899" cy="1721005"/>
          </a:xfrm>
        </p:grpSpPr>
        <p:sp>
          <p:nvSpPr>
            <p:cNvPr id="8" name="Freeform: Shape 7">
              <a:extLst>
                <a:ext uri="{FF2B5EF4-FFF2-40B4-BE49-F238E27FC236}">
                  <a16:creationId xmlns:a16="http://schemas.microsoft.com/office/drawing/2014/main" id="{337A6FD2-F776-4C67-B190-5364F46E3E5A}"/>
                </a:ext>
              </a:extLst>
            </p:cNvPr>
            <p:cNvSpPr/>
            <p:nvPr/>
          </p:nvSpPr>
          <p:spPr>
            <a:xfrm>
              <a:off x="959332" y="4345801"/>
              <a:ext cx="2266899" cy="1513501"/>
            </a:xfrm>
            <a:custGeom>
              <a:avLst/>
              <a:gdLst>
                <a:gd name="connsiteX0" fmla="*/ 0 w 1513501"/>
                <a:gd name="connsiteY0" fmla="*/ 252255 h 1513501"/>
                <a:gd name="connsiteX1" fmla="*/ 252255 w 1513501"/>
                <a:gd name="connsiteY1" fmla="*/ 0 h 1513501"/>
                <a:gd name="connsiteX2" fmla="*/ 1261246 w 1513501"/>
                <a:gd name="connsiteY2" fmla="*/ 0 h 1513501"/>
                <a:gd name="connsiteX3" fmla="*/ 1513501 w 1513501"/>
                <a:gd name="connsiteY3" fmla="*/ 252255 h 1513501"/>
                <a:gd name="connsiteX4" fmla="*/ 1513501 w 1513501"/>
                <a:gd name="connsiteY4" fmla="*/ 1261246 h 1513501"/>
                <a:gd name="connsiteX5" fmla="*/ 1261246 w 1513501"/>
                <a:gd name="connsiteY5" fmla="*/ 1513501 h 1513501"/>
                <a:gd name="connsiteX6" fmla="*/ 252255 w 1513501"/>
                <a:gd name="connsiteY6" fmla="*/ 1513501 h 1513501"/>
                <a:gd name="connsiteX7" fmla="*/ 0 w 1513501"/>
                <a:gd name="connsiteY7" fmla="*/ 1261246 h 1513501"/>
                <a:gd name="connsiteX8" fmla="*/ 0 w 1513501"/>
                <a:gd name="connsiteY8" fmla="*/ 252255 h 151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501" h="1513501">
                  <a:moveTo>
                    <a:pt x="0" y="252255"/>
                  </a:moveTo>
                  <a:cubicBezTo>
                    <a:pt x="0" y="112938"/>
                    <a:pt x="112938" y="0"/>
                    <a:pt x="252255" y="0"/>
                  </a:cubicBezTo>
                  <a:lnTo>
                    <a:pt x="1261246" y="0"/>
                  </a:lnTo>
                  <a:cubicBezTo>
                    <a:pt x="1400563" y="0"/>
                    <a:pt x="1513501" y="112938"/>
                    <a:pt x="1513501" y="252255"/>
                  </a:cubicBezTo>
                  <a:lnTo>
                    <a:pt x="1513501" y="1261246"/>
                  </a:lnTo>
                  <a:cubicBezTo>
                    <a:pt x="1513501" y="1400563"/>
                    <a:pt x="1400563" y="1513501"/>
                    <a:pt x="1261246" y="1513501"/>
                  </a:cubicBezTo>
                  <a:lnTo>
                    <a:pt x="252255" y="1513501"/>
                  </a:lnTo>
                  <a:cubicBezTo>
                    <a:pt x="112938" y="1513501"/>
                    <a:pt x="0" y="1400563"/>
                    <a:pt x="0" y="1261246"/>
                  </a:cubicBezTo>
                  <a:lnTo>
                    <a:pt x="0" y="252255"/>
                  </a:lnTo>
                  <a:close/>
                </a:path>
              </a:pathLst>
            </a:custGeom>
            <a:solidFill>
              <a:srgbClr val="00B050"/>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53" tIns="138653" rIns="138653" bIns="138653" numCol="1" spcCol="1270" anchor="ctr" anchorCtr="0">
              <a:noAutofit/>
            </a:bodyPr>
            <a:lstStyle/>
            <a:p>
              <a:pPr marL="0" lvl="0" indent="0" algn="ctr" defTabSz="755650" rtl="0">
                <a:lnSpc>
                  <a:spcPct val="90000"/>
                </a:lnSpc>
                <a:spcBef>
                  <a:spcPct val="0"/>
                </a:spcBef>
                <a:spcAft>
                  <a:spcPct val="35000"/>
                </a:spcAft>
                <a:buNone/>
              </a:pPr>
              <a:r>
                <a:rPr lang="en-US" sz="2400" kern="1200" dirty="0">
                  <a:solidFill>
                    <a:srgbClr val="000000"/>
                  </a:solidFill>
                </a:rPr>
                <a:t>Archaeology Survey</a:t>
              </a:r>
            </a:p>
          </p:txBody>
        </p:sp>
        <p:sp>
          <p:nvSpPr>
            <p:cNvPr id="18" name="Up Arrow 17"/>
            <p:cNvSpPr/>
            <p:nvPr/>
          </p:nvSpPr>
          <p:spPr>
            <a:xfrm>
              <a:off x="1576873" y="4138297"/>
              <a:ext cx="233266" cy="205274"/>
            </a:xfrm>
            <a:prstGeom prst="upArrow">
              <a:avLst/>
            </a:prstGeom>
            <a:solidFill>
              <a:srgbClr val="00B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endParaRPr>
            </a:p>
          </p:txBody>
        </p:sp>
      </p:grpSp>
      <p:sp>
        <p:nvSpPr>
          <p:cNvPr id="20" name="Rounded Rectangle 19"/>
          <p:cNvSpPr/>
          <p:nvPr/>
        </p:nvSpPr>
        <p:spPr>
          <a:xfrm>
            <a:off x="6622496" y="1538633"/>
            <a:ext cx="1968759" cy="1562499"/>
          </a:xfrm>
          <a:prstGeom prst="roundRect">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Concept Report</a:t>
            </a:r>
          </a:p>
        </p:txBody>
      </p:sp>
      <p:sp>
        <p:nvSpPr>
          <p:cNvPr id="21" name="Rounded Rectangle 20"/>
          <p:cNvSpPr/>
          <p:nvPr/>
        </p:nvSpPr>
        <p:spPr>
          <a:xfrm>
            <a:off x="6622496" y="4036509"/>
            <a:ext cx="1968759" cy="1562499"/>
          </a:xfrm>
          <a:prstGeom prst="roundRect">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Resource ID Reports</a:t>
            </a:r>
          </a:p>
        </p:txBody>
      </p:sp>
      <p:sp>
        <p:nvSpPr>
          <p:cNvPr id="22" name="Title 1"/>
          <p:cNvSpPr txBox="1">
            <a:spLocks/>
          </p:cNvSpPr>
          <p:nvPr/>
        </p:nvSpPr>
        <p:spPr>
          <a:xfrm>
            <a:off x="-462372" y="1660211"/>
            <a:ext cx="6031877"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b="1" dirty="0">
                <a:solidFill>
                  <a:srgbClr val="000000"/>
                </a:solidFill>
              </a:rPr>
              <a:t>ENV Field Surveys</a:t>
            </a:r>
          </a:p>
        </p:txBody>
      </p:sp>
      <p:sp>
        <p:nvSpPr>
          <p:cNvPr id="23" name="TextBox 22">
            <a:extLst>
              <a:ext uri="{FF2B5EF4-FFF2-40B4-BE49-F238E27FC236}">
                <a16:creationId xmlns:a16="http://schemas.microsoft.com/office/drawing/2014/main" id="{D10CB409-A2A4-80AE-B6A4-2D2627D09B2A}"/>
              </a:ext>
            </a:extLst>
          </p:cNvPr>
          <p:cNvSpPr txBox="1"/>
          <p:nvPr/>
        </p:nvSpPr>
        <p:spPr>
          <a:xfrm>
            <a:off x="8990610" y="4273300"/>
            <a:ext cx="3025317" cy="1569660"/>
          </a:xfrm>
          <a:prstGeom prst="rect">
            <a:avLst/>
          </a:prstGeom>
          <a:solidFill>
            <a:schemeClr val="bg1"/>
          </a:solidFill>
        </p:spPr>
        <p:txBody>
          <a:bodyPr wrap="square" rtlCol="0">
            <a:spAutoFit/>
          </a:bodyPr>
          <a:lstStyle/>
          <a:p>
            <a:r>
              <a:rPr lang="en-US" sz="2400" dirty="0">
                <a:solidFill>
                  <a:srgbClr val="000000"/>
                </a:solidFill>
              </a:rPr>
              <a:t>*Generally, field surveys are done during concept development.</a:t>
            </a:r>
          </a:p>
        </p:txBody>
      </p:sp>
      <p:sp>
        <p:nvSpPr>
          <p:cNvPr id="24" name="Rectangle: Rounded Corners 23">
            <a:extLst>
              <a:ext uri="{FF2B5EF4-FFF2-40B4-BE49-F238E27FC236}">
                <a16:creationId xmlns:a16="http://schemas.microsoft.com/office/drawing/2014/main" id="{76E9D591-F2E6-290D-3192-CFFAEFE9EEA2}"/>
              </a:ext>
            </a:extLst>
          </p:cNvPr>
          <p:cNvSpPr/>
          <p:nvPr/>
        </p:nvSpPr>
        <p:spPr>
          <a:xfrm>
            <a:off x="503904" y="2211995"/>
            <a:ext cx="3880768" cy="3888841"/>
          </a:xfrm>
          <a:prstGeom prst="round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a:extLst>
              <a:ext uri="{FF2B5EF4-FFF2-40B4-BE49-F238E27FC236}">
                <a16:creationId xmlns:a16="http://schemas.microsoft.com/office/drawing/2014/main" id="{8C4AB9BC-2EF6-CFF0-EB81-22DA82AD49ED}"/>
              </a:ext>
            </a:extLst>
          </p:cNvPr>
          <p:cNvSpPr txBox="1"/>
          <p:nvPr/>
        </p:nvSpPr>
        <p:spPr>
          <a:xfrm>
            <a:off x="8002589" y="3185171"/>
            <a:ext cx="3478846" cy="830997"/>
          </a:xfrm>
          <a:prstGeom prst="rect">
            <a:avLst/>
          </a:prstGeom>
          <a:noFill/>
        </p:spPr>
        <p:txBody>
          <a:bodyPr wrap="square" rtlCol="0">
            <a:spAutoFit/>
          </a:bodyPr>
          <a:lstStyle/>
          <a:p>
            <a:r>
              <a:rPr lang="en-US" sz="2400" dirty="0">
                <a:solidFill>
                  <a:srgbClr val="000000"/>
                </a:solidFill>
              </a:rPr>
              <a:t>(ENV Information Shared)</a:t>
            </a:r>
          </a:p>
        </p:txBody>
      </p:sp>
      <p:cxnSp>
        <p:nvCxnSpPr>
          <p:cNvPr id="27" name="Straight Arrow Connector 26">
            <a:extLst>
              <a:ext uri="{FF2B5EF4-FFF2-40B4-BE49-F238E27FC236}">
                <a16:creationId xmlns:a16="http://schemas.microsoft.com/office/drawing/2014/main" id="{432CBE22-52F9-1052-DEE9-9B5B7CB7B2A4}"/>
              </a:ext>
            </a:extLst>
          </p:cNvPr>
          <p:cNvCxnSpPr>
            <a:cxnSpLocks/>
            <a:stCxn id="21" idx="0"/>
          </p:cNvCxnSpPr>
          <p:nvPr/>
        </p:nvCxnSpPr>
        <p:spPr>
          <a:xfrm flipV="1">
            <a:off x="7606876" y="2879688"/>
            <a:ext cx="0" cy="1156821"/>
          </a:xfrm>
          <a:prstGeom prst="straightConnector1">
            <a:avLst/>
          </a:prstGeom>
          <a:ln w="127000">
            <a:solidFill>
              <a:srgbClr val="13784B"/>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9" name="Right Arrow 12">
            <a:extLst>
              <a:ext uri="{FF2B5EF4-FFF2-40B4-BE49-F238E27FC236}">
                <a16:creationId xmlns:a16="http://schemas.microsoft.com/office/drawing/2014/main" id="{B345C76B-B68C-0A7C-3B34-B7A795AB4BFA}"/>
              </a:ext>
            </a:extLst>
          </p:cNvPr>
          <p:cNvSpPr/>
          <p:nvPr/>
        </p:nvSpPr>
        <p:spPr>
          <a:xfrm>
            <a:off x="643814" y="6102072"/>
            <a:ext cx="11239756" cy="611291"/>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Resource ID Process</a:t>
            </a:r>
          </a:p>
        </p:txBody>
      </p:sp>
      <p:cxnSp>
        <p:nvCxnSpPr>
          <p:cNvPr id="30" name="Straight Arrow Connector 29">
            <a:extLst>
              <a:ext uri="{FF2B5EF4-FFF2-40B4-BE49-F238E27FC236}">
                <a16:creationId xmlns:a16="http://schemas.microsoft.com/office/drawing/2014/main" id="{CCA3F439-8209-19F6-B58B-2DD20E85B901}"/>
              </a:ext>
            </a:extLst>
          </p:cNvPr>
          <p:cNvCxnSpPr>
            <a:cxnSpLocks/>
          </p:cNvCxnSpPr>
          <p:nvPr/>
        </p:nvCxnSpPr>
        <p:spPr>
          <a:xfrm>
            <a:off x="-24178" y="1408687"/>
            <a:ext cx="12192000" cy="0"/>
          </a:xfrm>
          <a:prstGeom prst="straightConnector1">
            <a:avLst/>
          </a:prstGeom>
          <a:ln w="1270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F809CE9B-1471-6956-638B-2E8DD68FF9D9}"/>
              </a:ext>
            </a:extLst>
          </p:cNvPr>
          <p:cNvSpPr txBox="1">
            <a:spLocks/>
          </p:cNvSpPr>
          <p:nvPr/>
        </p:nvSpPr>
        <p:spPr>
          <a:xfrm>
            <a:off x="3893227" y="900881"/>
            <a:ext cx="3499670"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Concept Phase</a:t>
            </a:r>
          </a:p>
        </p:txBody>
      </p:sp>
      <p:cxnSp>
        <p:nvCxnSpPr>
          <p:cNvPr id="36" name="Straight Connector 35">
            <a:extLst>
              <a:ext uri="{FF2B5EF4-FFF2-40B4-BE49-F238E27FC236}">
                <a16:creationId xmlns:a16="http://schemas.microsoft.com/office/drawing/2014/main" id="{026EC8AD-CBE2-9677-E68C-4AAF820D953B}"/>
              </a:ext>
            </a:extLst>
          </p:cNvPr>
          <p:cNvCxnSpPr>
            <a:cxnSpLocks/>
          </p:cNvCxnSpPr>
          <p:nvPr/>
        </p:nvCxnSpPr>
        <p:spPr>
          <a:xfrm>
            <a:off x="273228" y="836563"/>
            <a:ext cx="0" cy="1675845"/>
          </a:xfrm>
          <a:prstGeom prst="line">
            <a:avLst/>
          </a:prstGeom>
          <a:ln w="85725">
            <a:solidFill>
              <a:srgbClr val="000000"/>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371CC155-2F6A-1053-C1C7-6554491D545D}"/>
              </a:ext>
            </a:extLst>
          </p:cNvPr>
          <p:cNvSpPr txBox="1"/>
          <p:nvPr/>
        </p:nvSpPr>
        <p:spPr>
          <a:xfrm>
            <a:off x="0" y="461301"/>
            <a:ext cx="1469204" cy="830997"/>
          </a:xfrm>
          <a:prstGeom prst="rect">
            <a:avLst/>
          </a:prstGeom>
          <a:noFill/>
        </p:spPr>
        <p:txBody>
          <a:bodyPr wrap="square" rtlCol="0">
            <a:spAutoFit/>
          </a:bodyPr>
          <a:lstStyle/>
          <a:p>
            <a:pPr algn="ctr"/>
            <a:r>
              <a:rPr lang="en-US" sz="2400" dirty="0">
                <a:solidFill>
                  <a:srgbClr val="000000"/>
                </a:solidFill>
                <a:latin typeface="+mj-lt"/>
              </a:rPr>
              <a:t>Layout/ ESB</a:t>
            </a:r>
          </a:p>
        </p:txBody>
      </p:sp>
      <p:grpSp>
        <p:nvGrpSpPr>
          <p:cNvPr id="11" name="Group 10">
            <a:extLst>
              <a:ext uri="{FF2B5EF4-FFF2-40B4-BE49-F238E27FC236}">
                <a16:creationId xmlns:a16="http://schemas.microsoft.com/office/drawing/2014/main" id="{FE86016C-8F76-4407-9F45-E314190796A5}"/>
              </a:ext>
            </a:extLst>
          </p:cNvPr>
          <p:cNvGrpSpPr/>
          <p:nvPr/>
        </p:nvGrpSpPr>
        <p:grpSpPr>
          <a:xfrm>
            <a:off x="2667724" y="2335250"/>
            <a:ext cx="1513501" cy="1795590"/>
            <a:chOff x="2691902" y="2160589"/>
            <a:chExt cx="1697714" cy="1795590"/>
          </a:xfrm>
        </p:grpSpPr>
        <p:sp>
          <p:nvSpPr>
            <p:cNvPr id="15" name="Down Arrow 14"/>
            <p:cNvSpPr/>
            <p:nvPr/>
          </p:nvSpPr>
          <p:spPr>
            <a:xfrm>
              <a:off x="3349689" y="3657600"/>
              <a:ext cx="223935" cy="298579"/>
            </a:xfrm>
            <a:prstGeom prst="downArrow">
              <a:avLst/>
            </a:prstGeom>
            <a:solidFill>
              <a:srgbClr val="00B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7" name="Freeform: Shape 6">
              <a:extLst>
                <a:ext uri="{FF2B5EF4-FFF2-40B4-BE49-F238E27FC236}">
                  <a16:creationId xmlns:a16="http://schemas.microsoft.com/office/drawing/2014/main" id="{28D11C9B-2BF4-4204-B1E9-8C28AAC30859}"/>
                </a:ext>
              </a:extLst>
            </p:cNvPr>
            <p:cNvSpPr/>
            <p:nvPr/>
          </p:nvSpPr>
          <p:spPr>
            <a:xfrm>
              <a:off x="2691902" y="2160589"/>
              <a:ext cx="1697714" cy="1513501"/>
            </a:xfrm>
            <a:custGeom>
              <a:avLst/>
              <a:gdLst>
                <a:gd name="connsiteX0" fmla="*/ 0 w 1513501"/>
                <a:gd name="connsiteY0" fmla="*/ 252255 h 1513501"/>
                <a:gd name="connsiteX1" fmla="*/ 252255 w 1513501"/>
                <a:gd name="connsiteY1" fmla="*/ 0 h 1513501"/>
                <a:gd name="connsiteX2" fmla="*/ 1261246 w 1513501"/>
                <a:gd name="connsiteY2" fmla="*/ 0 h 1513501"/>
                <a:gd name="connsiteX3" fmla="*/ 1513501 w 1513501"/>
                <a:gd name="connsiteY3" fmla="*/ 252255 h 1513501"/>
                <a:gd name="connsiteX4" fmla="*/ 1513501 w 1513501"/>
                <a:gd name="connsiteY4" fmla="*/ 1261246 h 1513501"/>
                <a:gd name="connsiteX5" fmla="*/ 1261246 w 1513501"/>
                <a:gd name="connsiteY5" fmla="*/ 1513501 h 1513501"/>
                <a:gd name="connsiteX6" fmla="*/ 252255 w 1513501"/>
                <a:gd name="connsiteY6" fmla="*/ 1513501 h 1513501"/>
                <a:gd name="connsiteX7" fmla="*/ 0 w 1513501"/>
                <a:gd name="connsiteY7" fmla="*/ 1261246 h 1513501"/>
                <a:gd name="connsiteX8" fmla="*/ 0 w 1513501"/>
                <a:gd name="connsiteY8" fmla="*/ 252255 h 151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501" h="1513501">
                  <a:moveTo>
                    <a:pt x="0" y="252255"/>
                  </a:moveTo>
                  <a:cubicBezTo>
                    <a:pt x="0" y="112938"/>
                    <a:pt x="112938" y="0"/>
                    <a:pt x="252255" y="0"/>
                  </a:cubicBezTo>
                  <a:lnTo>
                    <a:pt x="1261246" y="0"/>
                  </a:lnTo>
                  <a:cubicBezTo>
                    <a:pt x="1400563" y="0"/>
                    <a:pt x="1513501" y="112938"/>
                    <a:pt x="1513501" y="252255"/>
                  </a:cubicBezTo>
                  <a:lnTo>
                    <a:pt x="1513501" y="1261246"/>
                  </a:lnTo>
                  <a:cubicBezTo>
                    <a:pt x="1513501" y="1400563"/>
                    <a:pt x="1400563" y="1513501"/>
                    <a:pt x="1261246" y="1513501"/>
                  </a:cubicBezTo>
                  <a:lnTo>
                    <a:pt x="252255" y="1513501"/>
                  </a:lnTo>
                  <a:cubicBezTo>
                    <a:pt x="112938" y="1513501"/>
                    <a:pt x="0" y="1400563"/>
                    <a:pt x="0" y="1261246"/>
                  </a:cubicBezTo>
                  <a:lnTo>
                    <a:pt x="0" y="252255"/>
                  </a:lnTo>
                  <a:close/>
                </a:path>
              </a:pathLst>
            </a:custGeom>
            <a:solidFill>
              <a:srgbClr val="00B050"/>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53" tIns="138653" rIns="138653" bIns="138653" numCol="1" spcCol="1270" anchor="ctr" anchorCtr="0">
              <a:noAutofit/>
            </a:bodyPr>
            <a:lstStyle/>
            <a:p>
              <a:pPr marL="0" lvl="0" indent="0" algn="ctr" defTabSz="755650" rtl="0">
                <a:lnSpc>
                  <a:spcPct val="90000"/>
                </a:lnSpc>
                <a:spcBef>
                  <a:spcPct val="0"/>
                </a:spcBef>
                <a:spcAft>
                  <a:spcPct val="35000"/>
                </a:spcAft>
                <a:buNone/>
              </a:pPr>
              <a:r>
                <a:rPr lang="en-US" sz="2400" kern="1200" dirty="0">
                  <a:solidFill>
                    <a:srgbClr val="000000"/>
                  </a:solidFill>
                </a:rPr>
                <a:t>Ecology Survey</a:t>
              </a:r>
            </a:p>
          </p:txBody>
        </p:sp>
      </p:grpSp>
    </p:spTree>
    <p:extLst>
      <p:ext uri="{BB962C8B-B14F-4D97-AF65-F5344CB8AC3E}">
        <p14:creationId xmlns:p14="http://schemas.microsoft.com/office/powerpoint/2010/main" val="413543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11"/>
                                        </p:tgtEl>
                                        <p:attrNameLst>
                                          <p:attrName>style.visibility</p:attrName>
                                        </p:attrNameLst>
                                      </p:cBhvr>
                                      <p:to>
                                        <p:strVal val="visible"/>
                                      </p:to>
                                    </p:set>
                                  </p:childTnLst>
                                </p:cTn>
                              </p:par>
                            </p:childTnLst>
                          </p:cTn>
                        </p:par>
                        <p:par>
                          <p:cTn id="16" fill="hold">
                            <p:stCondLst>
                              <p:cond delay="3000"/>
                            </p:stCondLst>
                            <p:childTnLst>
                              <p:par>
                                <p:cTn id="17" presetID="42" presetClass="entr" presetSubtype="0" fill="hold" grpId="0" nodeType="after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0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5000"/>
                            </p:stCondLst>
                            <p:childTnLst>
                              <p:par>
                                <p:cTn id="28" presetID="1" presetClass="entr" presetSubtype="0" fill="hold" grpId="0" nodeType="afterEffect">
                                  <p:stCondLst>
                                    <p:cond delay="1000"/>
                                  </p:stCondLst>
                                  <p:childTnLst>
                                    <p:set>
                                      <p:cBhvr>
                                        <p:cTn id="29" dur="1" fill="hold">
                                          <p:stCondLst>
                                            <p:cond delay="0"/>
                                          </p:stCondLst>
                                        </p:cTn>
                                        <p:tgtEl>
                                          <p:spTgt spid="2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childTnLst>
                                </p:cTn>
                              </p:par>
                            </p:childTnLst>
                          </p:cTn>
                        </p:par>
                        <p:par>
                          <p:cTn id="34" fill="hold">
                            <p:stCondLst>
                              <p:cond delay="0"/>
                            </p:stCondLst>
                            <p:childTnLst>
                              <p:par>
                                <p:cTn id="35" presetID="42" presetClass="entr" presetSubtype="0" fill="hold" nodeType="afterEffect">
                                  <p:stCondLst>
                                    <p:cond delay="75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par>
                          <p:cTn id="45" fill="hold">
                            <p:stCondLst>
                              <p:cond delay="1750"/>
                            </p:stCondLst>
                            <p:childTnLst>
                              <p:par>
                                <p:cTn id="46" presetID="1"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P spid="21" grpId="0" animBg="1"/>
      <p:bldP spid="22" grpId="0"/>
      <p:bldP spid="23" grpId="0" animBg="1"/>
      <p:bldP spid="24" grpId="0" animBg="1"/>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Arrow Connector 6">
            <a:extLst>
              <a:ext uri="{FF2B5EF4-FFF2-40B4-BE49-F238E27FC236}">
                <a16:creationId xmlns:a16="http://schemas.microsoft.com/office/drawing/2014/main" id="{E53A5556-4932-4D3F-A99C-348ADA8A6032}"/>
              </a:ext>
            </a:extLst>
          </p:cNvPr>
          <p:cNvCxnSpPr>
            <a:cxnSpLocks/>
          </p:cNvCxnSpPr>
          <p:nvPr/>
        </p:nvCxnSpPr>
        <p:spPr>
          <a:xfrm>
            <a:off x="3149697" y="1406986"/>
            <a:ext cx="8912867" cy="41592"/>
          </a:xfrm>
          <a:prstGeom prst="straightConnector1">
            <a:avLst/>
          </a:prstGeom>
          <a:ln w="1270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486346" y="422143"/>
            <a:ext cx="7685070" cy="594334"/>
          </a:xfrm>
        </p:spPr>
        <p:txBody>
          <a:bodyPr>
            <a:noAutofit/>
          </a:bodyPr>
          <a:lstStyle/>
          <a:p>
            <a:pPr algn="ctr"/>
            <a:r>
              <a:rPr lang="en-US" sz="3600" dirty="0"/>
              <a:t>PDP Environmental Process </a:t>
            </a:r>
            <a:r>
              <a:rPr lang="en-US" sz="2000" dirty="0"/>
              <a:t>(continued)</a:t>
            </a:r>
          </a:p>
        </p:txBody>
      </p:sp>
      <p:sp>
        <p:nvSpPr>
          <p:cNvPr id="4" name="Diamond 3">
            <a:extLst>
              <a:ext uri="{FF2B5EF4-FFF2-40B4-BE49-F238E27FC236}">
                <a16:creationId xmlns:a16="http://schemas.microsoft.com/office/drawing/2014/main" id="{3DD4B56C-8641-494D-A09E-D10C8E2235D6}"/>
              </a:ext>
            </a:extLst>
          </p:cNvPr>
          <p:cNvSpPr/>
          <p:nvPr/>
        </p:nvSpPr>
        <p:spPr>
          <a:xfrm>
            <a:off x="4235472" y="1801141"/>
            <a:ext cx="5038530" cy="5038530"/>
          </a:xfrm>
          <a:prstGeom prst="diamond">
            <a:avLst/>
          </a:prstGeom>
          <a:no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Freeform: Shape 4">
            <a:extLst>
              <a:ext uri="{FF2B5EF4-FFF2-40B4-BE49-F238E27FC236}">
                <a16:creationId xmlns:a16="http://schemas.microsoft.com/office/drawing/2014/main" id="{DB7803EE-52CA-4EFA-B83B-321A92389FE9}"/>
              </a:ext>
            </a:extLst>
          </p:cNvPr>
          <p:cNvSpPr/>
          <p:nvPr/>
        </p:nvSpPr>
        <p:spPr>
          <a:xfrm>
            <a:off x="5175882" y="2746269"/>
            <a:ext cx="1971727" cy="1543587"/>
          </a:xfrm>
          <a:custGeom>
            <a:avLst/>
            <a:gdLst>
              <a:gd name="connsiteX0" fmla="*/ 0 w 1971727"/>
              <a:gd name="connsiteY0" fmla="*/ 257270 h 1543587"/>
              <a:gd name="connsiteX1" fmla="*/ 257270 w 1971727"/>
              <a:gd name="connsiteY1" fmla="*/ 0 h 1543587"/>
              <a:gd name="connsiteX2" fmla="*/ 1714457 w 1971727"/>
              <a:gd name="connsiteY2" fmla="*/ 0 h 1543587"/>
              <a:gd name="connsiteX3" fmla="*/ 1971727 w 1971727"/>
              <a:gd name="connsiteY3" fmla="*/ 257270 h 1543587"/>
              <a:gd name="connsiteX4" fmla="*/ 1971727 w 1971727"/>
              <a:gd name="connsiteY4" fmla="*/ 1286317 h 1543587"/>
              <a:gd name="connsiteX5" fmla="*/ 1714457 w 1971727"/>
              <a:gd name="connsiteY5" fmla="*/ 1543587 h 1543587"/>
              <a:gd name="connsiteX6" fmla="*/ 257270 w 1971727"/>
              <a:gd name="connsiteY6" fmla="*/ 1543587 h 1543587"/>
              <a:gd name="connsiteX7" fmla="*/ 0 w 1971727"/>
              <a:gd name="connsiteY7" fmla="*/ 1286317 h 1543587"/>
              <a:gd name="connsiteX8" fmla="*/ 0 w 1971727"/>
              <a:gd name="connsiteY8" fmla="*/ 257270 h 154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727" h="1543587">
                <a:moveTo>
                  <a:pt x="0" y="257270"/>
                </a:moveTo>
                <a:cubicBezTo>
                  <a:pt x="0" y="115184"/>
                  <a:pt x="115184" y="0"/>
                  <a:pt x="257270" y="0"/>
                </a:cubicBezTo>
                <a:lnTo>
                  <a:pt x="1714457" y="0"/>
                </a:lnTo>
                <a:cubicBezTo>
                  <a:pt x="1856543" y="0"/>
                  <a:pt x="1971727" y="115184"/>
                  <a:pt x="1971727" y="257270"/>
                </a:cubicBezTo>
                <a:lnTo>
                  <a:pt x="1971727" y="1286317"/>
                </a:lnTo>
                <a:cubicBezTo>
                  <a:pt x="1971727" y="1428403"/>
                  <a:pt x="1856543" y="1543587"/>
                  <a:pt x="1714457" y="1543587"/>
                </a:cubicBezTo>
                <a:lnTo>
                  <a:pt x="257270" y="1543587"/>
                </a:lnTo>
                <a:cubicBezTo>
                  <a:pt x="115184" y="1543587"/>
                  <a:pt x="0" y="1428403"/>
                  <a:pt x="0" y="1286317"/>
                </a:cubicBezTo>
                <a:lnTo>
                  <a:pt x="0" y="257270"/>
                </a:lnTo>
                <a:close/>
              </a:path>
            </a:pathLst>
          </a:custGeom>
          <a:solidFill>
            <a:srgbClr val="2D7B41"/>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1552" tIns="151552" rIns="151552" bIns="151552" numCol="1" spcCol="1270" anchor="ctr" anchorCtr="0">
            <a:noAutofit/>
          </a:bodyPr>
          <a:lstStyle/>
          <a:p>
            <a:pPr marL="0" lvl="0" indent="0" algn="ctr" defTabSz="889000" rtl="0">
              <a:lnSpc>
                <a:spcPct val="90000"/>
              </a:lnSpc>
              <a:spcBef>
                <a:spcPct val="0"/>
              </a:spcBef>
              <a:spcAft>
                <a:spcPct val="35000"/>
              </a:spcAft>
              <a:buNone/>
            </a:pPr>
            <a:r>
              <a:rPr lang="en-US" sz="2400" kern="1200" dirty="0"/>
              <a:t>SHPO</a:t>
            </a:r>
          </a:p>
        </p:txBody>
      </p:sp>
      <p:sp>
        <p:nvSpPr>
          <p:cNvPr id="8" name="Freeform: Shape 7">
            <a:extLst>
              <a:ext uri="{FF2B5EF4-FFF2-40B4-BE49-F238E27FC236}">
                <a16:creationId xmlns:a16="http://schemas.microsoft.com/office/drawing/2014/main" id="{890E669D-286D-4065-9DED-DC3F83D15525}"/>
              </a:ext>
            </a:extLst>
          </p:cNvPr>
          <p:cNvSpPr/>
          <p:nvPr/>
        </p:nvSpPr>
        <p:spPr>
          <a:xfrm>
            <a:off x="5175882" y="4391655"/>
            <a:ext cx="2047518" cy="1580058"/>
          </a:xfrm>
          <a:custGeom>
            <a:avLst/>
            <a:gdLst>
              <a:gd name="connsiteX0" fmla="*/ 0 w 2047518"/>
              <a:gd name="connsiteY0" fmla="*/ 263348 h 1580058"/>
              <a:gd name="connsiteX1" fmla="*/ 263348 w 2047518"/>
              <a:gd name="connsiteY1" fmla="*/ 0 h 1580058"/>
              <a:gd name="connsiteX2" fmla="*/ 1784170 w 2047518"/>
              <a:gd name="connsiteY2" fmla="*/ 0 h 1580058"/>
              <a:gd name="connsiteX3" fmla="*/ 2047518 w 2047518"/>
              <a:gd name="connsiteY3" fmla="*/ 263348 h 1580058"/>
              <a:gd name="connsiteX4" fmla="*/ 2047518 w 2047518"/>
              <a:gd name="connsiteY4" fmla="*/ 1316710 h 1580058"/>
              <a:gd name="connsiteX5" fmla="*/ 1784170 w 2047518"/>
              <a:gd name="connsiteY5" fmla="*/ 1580058 h 1580058"/>
              <a:gd name="connsiteX6" fmla="*/ 263348 w 2047518"/>
              <a:gd name="connsiteY6" fmla="*/ 1580058 h 1580058"/>
              <a:gd name="connsiteX7" fmla="*/ 0 w 2047518"/>
              <a:gd name="connsiteY7" fmla="*/ 1316710 h 1580058"/>
              <a:gd name="connsiteX8" fmla="*/ 0 w 2047518"/>
              <a:gd name="connsiteY8" fmla="*/ 263348 h 158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7518" h="1580058">
                <a:moveTo>
                  <a:pt x="0" y="263348"/>
                </a:moveTo>
                <a:cubicBezTo>
                  <a:pt x="0" y="117905"/>
                  <a:pt x="117905" y="0"/>
                  <a:pt x="263348" y="0"/>
                </a:cubicBezTo>
                <a:lnTo>
                  <a:pt x="1784170" y="0"/>
                </a:lnTo>
                <a:cubicBezTo>
                  <a:pt x="1929613" y="0"/>
                  <a:pt x="2047518" y="117905"/>
                  <a:pt x="2047518" y="263348"/>
                </a:cubicBezTo>
                <a:lnTo>
                  <a:pt x="2047518" y="1316710"/>
                </a:lnTo>
                <a:cubicBezTo>
                  <a:pt x="2047518" y="1462153"/>
                  <a:pt x="1929613" y="1580058"/>
                  <a:pt x="1784170" y="1580058"/>
                </a:cubicBezTo>
                <a:lnTo>
                  <a:pt x="263348" y="1580058"/>
                </a:lnTo>
                <a:cubicBezTo>
                  <a:pt x="117905" y="1580058"/>
                  <a:pt x="0" y="1462153"/>
                  <a:pt x="0" y="1316710"/>
                </a:cubicBezTo>
                <a:lnTo>
                  <a:pt x="0" y="263348"/>
                </a:lnTo>
                <a:close/>
              </a:path>
            </a:pathLst>
          </a:custGeom>
          <a:solidFill>
            <a:srgbClr val="2D7B41"/>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3332" tIns="153332" rIns="153332" bIns="153332" numCol="1" spcCol="1270" anchor="ctr" anchorCtr="0">
            <a:noAutofit/>
          </a:bodyPr>
          <a:lstStyle/>
          <a:p>
            <a:pPr marL="0" lvl="0" indent="0" algn="ctr" defTabSz="889000" rtl="0">
              <a:lnSpc>
                <a:spcPct val="90000"/>
              </a:lnSpc>
              <a:spcBef>
                <a:spcPct val="0"/>
              </a:spcBef>
              <a:spcAft>
                <a:spcPct val="35000"/>
              </a:spcAft>
              <a:buNone/>
            </a:pPr>
            <a:r>
              <a:rPr lang="en-US" sz="2400" kern="1200" dirty="0"/>
              <a:t>FHWA/ USFWS/ GAEPD</a:t>
            </a:r>
          </a:p>
        </p:txBody>
      </p:sp>
      <p:sp>
        <p:nvSpPr>
          <p:cNvPr id="13" name="Right Arrow 12"/>
          <p:cNvSpPr/>
          <p:nvPr/>
        </p:nvSpPr>
        <p:spPr>
          <a:xfrm>
            <a:off x="1054" y="5053673"/>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1080730" y="1761443"/>
            <a:ext cx="1968759" cy="1322746"/>
          </a:xfrm>
          <a:prstGeom prst="roundRect">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Concept Report</a:t>
            </a:r>
          </a:p>
        </p:txBody>
      </p:sp>
      <p:sp>
        <p:nvSpPr>
          <p:cNvPr id="21" name="Rounded Rectangle 20"/>
          <p:cNvSpPr/>
          <p:nvPr/>
        </p:nvSpPr>
        <p:spPr>
          <a:xfrm>
            <a:off x="1080730" y="4416394"/>
            <a:ext cx="1968759" cy="1562499"/>
          </a:xfrm>
          <a:prstGeom prst="roundRect">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Resource ID Reports</a:t>
            </a:r>
          </a:p>
        </p:txBody>
      </p:sp>
      <p:sp>
        <p:nvSpPr>
          <p:cNvPr id="12" name="Right Arrow 11"/>
          <p:cNvSpPr/>
          <p:nvPr/>
        </p:nvSpPr>
        <p:spPr>
          <a:xfrm>
            <a:off x="3498192" y="5053673"/>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7710055" y="5053673"/>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8873586" y="3032352"/>
            <a:ext cx="2236505" cy="312334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Assessment of Effect Reports &amp; Air and Noise Studies</a:t>
            </a:r>
          </a:p>
        </p:txBody>
      </p:sp>
      <p:sp>
        <p:nvSpPr>
          <p:cNvPr id="26" name="Right Arrow 25"/>
          <p:cNvSpPr/>
          <p:nvPr/>
        </p:nvSpPr>
        <p:spPr>
          <a:xfrm>
            <a:off x="11150204" y="5004291"/>
            <a:ext cx="998376" cy="462657"/>
          </a:xfrm>
          <a:prstGeom prst="rightArrow">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txBox="1">
            <a:spLocks/>
          </p:cNvSpPr>
          <p:nvPr/>
        </p:nvSpPr>
        <p:spPr>
          <a:xfrm>
            <a:off x="3887450" y="1648651"/>
            <a:ext cx="4605154" cy="85219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Resource ID: </a:t>
            </a:r>
          </a:p>
          <a:p>
            <a:pPr algn="ctr"/>
            <a:r>
              <a:rPr lang="en-US" sz="2400" dirty="0">
                <a:solidFill>
                  <a:srgbClr val="000000"/>
                </a:solidFill>
              </a:rPr>
              <a:t>Agency Review/Approval</a:t>
            </a:r>
          </a:p>
        </p:txBody>
      </p:sp>
      <p:sp>
        <p:nvSpPr>
          <p:cNvPr id="22" name="Title 1">
            <a:extLst>
              <a:ext uri="{FF2B5EF4-FFF2-40B4-BE49-F238E27FC236}">
                <a16:creationId xmlns:a16="http://schemas.microsoft.com/office/drawing/2014/main" id="{EEA1E597-8B44-40D2-AB8E-F96191205E28}"/>
              </a:ext>
            </a:extLst>
          </p:cNvPr>
          <p:cNvSpPr txBox="1">
            <a:spLocks/>
          </p:cNvSpPr>
          <p:nvPr/>
        </p:nvSpPr>
        <p:spPr>
          <a:xfrm>
            <a:off x="4476935" y="964675"/>
            <a:ext cx="3499670"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Preliminary Design</a:t>
            </a:r>
          </a:p>
        </p:txBody>
      </p:sp>
      <p:sp>
        <p:nvSpPr>
          <p:cNvPr id="3" name="Title 1">
            <a:extLst>
              <a:ext uri="{FF2B5EF4-FFF2-40B4-BE49-F238E27FC236}">
                <a16:creationId xmlns:a16="http://schemas.microsoft.com/office/drawing/2014/main" id="{5920AE02-DB4B-3B18-D793-2EBF4CA47D87}"/>
              </a:ext>
            </a:extLst>
          </p:cNvPr>
          <p:cNvSpPr txBox="1">
            <a:spLocks/>
          </p:cNvSpPr>
          <p:nvPr/>
        </p:nvSpPr>
        <p:spPr>
          <a:xfrm>
            <a:off x="8242003" y="2109852"/>
            <a:ext cx="3499670" cy="85219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Technical </a:t>
            </a:r>
          </a:p>
          <a:p>
            <a:pPr algn="ctr"/>
            <a:r>
              <a:rPr lang="en-US" sz="2400" dirty="0">
                <a:solidFill>
                  <a:srgbClr val="000000"/>
                </a:solidFill>
              </a:rPr>
              <a:t>Studies</a:t>
            </a:r>
          </a:p>
        </p:txBody>
      </p:sp>
      <p:sp>
        <p:nvSpPr>
          <p:cNvPr id="17" name="TextBox 16">
            <a:extLst>
              <a:ext uri="{FF2B5EF4-FFF2-40B4-BE49-F238E27FC236}">
                <a16:creationId xmlns:a16="http://schemas.microsoft.com/office/drawing/2014/main" id="{A81DD66E-B30C-695E-2611-7265296D4FEB}"/>
              </a:ext>
            </a:extLst>
          </p:cNvPr>
          <p:cNvSpPr txBox="1"/>
          <p:nvPr/>
        </p:nvSpPr>
        <p:spPr>
          <a:xfrm>
            <a:off x="3049489" y="3146790"/>
            <a:ext cx="1971727" cy="830997"/>
          </a:xfrm>
          <a:prstGeom prst="rect">
            <a:avLst/>
          </a:prstGeom>
          <a:noFill/>
        </p:spPr>
        <p:txBody>
          <a:bodyPr wrap="square" rtlCol="0">
            <a:spAutoFit/>
          </a:bodyPr>
          <a:lstStyle/>
          <a:p>
            <a:pPr algn="r"/>
            <a:r>
              <a:rPr lang="en-US" sz="2400" dirty="0">
                <a:solidFill>
                  <a:srgbClr val="000000"/>
                </a:solidFill>
              </a:rPr>
              <a:t>History &amp; Archaeology</a:t>
            </a:r>
          </a:p>
        </p:txBody>
      </p:sp>
      <p:sp>
        <p:nvSpPr>
          <p:cNvPr id="23" name="TextBox 22">
            <a:extLst>
              <a:ext uri="{FF2B5EF4-FFF2-40B4-BE49-F238E27FC236}">
                <a16:creationId xmlns:a16="http://schemas.microsoft.com/office/drawing/2014/main" id="{B6435380-D97E-068D-8312-E316C246052B}"/>
              </a:ext>
            </a:extLst>
          </p:cNvPr>
          <p:cNvSpPr txBox="1"/>
          <p:nvPr/>
        </p:nvSpPr>
        <p:spPr>
          <a:xfrm>
            <a:off x="3335083" y="5466307"/>
            <a:ext cx="1608028" cy="461665"/>
          </a:xfrm>
          <a:prstGeom prst="rect">
            <a:avLst/>
          </a:prstGeom>
          <a:noFill/>
        </p:spPr>
        <p:txBody>
          <a:bodyPr wrap="square" rtlCol="0">
            <a:spAutoFit/>
          </a:bodyPr>
          <a:lstStyle/>
          <a:p>
            <a:pPr algn="r"/>
            <a:r>
              <a:rPr lang="en-US" sz="2400" dirty="0">
                <a:solidFill>
                  <a:srgbClr val="000000"/>
                </a:solidFill>
              </a:rPr>
              <a:t>Ecology</a:t>
            </a:r>
          </a:p>
        </p:txBody>
      </p:sp>
      <p:cxnSp>
        <p:nvCxnSpPr>
          <p:cNvPr id="28" name="Straight Arrow Connector 27">
            <a:extLst>
              <a:ext uri="{FF2B5EF4-FFF2-40B4-BE49-F238E27FC236}">
                <a16:creationId xmlns:a16="http://schemas.microsoft.com/office/drawing/2014/main" id="{918A3750-F358-33EF-12F6-A38F54CF2C7E}"/>
              </a:ext>
            </a:extLst>
          </p:cNvPr>
          <p:cNvCxnSpPr/>
          <p:nvPr/>
        </p:nvCxnSpPr>
        <p:spPr>
          <a:xfrm flipV="1">
            <a:off x="2025701" y="3067393"/>
            <a:ext cx="0" cy="1222463"/>
          </a:xfrm>
          <a:prstGeom prst="straightConnector1">
            <a:avLst/>
          </a:prstGeom>
          <a:ln w="127000">
            <a:solidFill>
              <a:srgbClr val="2D7B4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3" name="Right Arrow 12">
            <a:extLst>
              <a:ext uri="{FF2B5EF4-FFF2-40B4-BE49-F238E27FC236}">
                <a16:creationId xmlns:a16="http://schemas.microsoft.com/office/drawing/2014/main" id="{AFB3B997-3E19-E4A6-03F8-8C7AB207F964}"/>
              </a:ext>
            </a:extLst>
          </p:cNvPr>
          <p:cNvSpPr/>
          <p:nvPr/>
        </p:nvSpPr>
        <p:spPr>
          <a:xfrm>
            <a:off x="7841293" y="6043045"/>
            <a:ext cx="4347400" cy="814955"/>
          </a:xfrm>
          <a:prstGeom prst="rightArrow">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Tech Studies Process</a:t>
            </a:r>
          </a:p>
        </p:txBody>
      </p:sp>
      <p:sp>
        <p:nvSpPr>
          <p:cNvPr id="29" name="Right Arrow 12">
            <a:extLst>
              <a:ext uri="{FF2B5EF4-FFF2-40B4-BE49-F238E27FC236}">
                <a16:creationId xmlns:a16="http://schemas.microsoft.com/office/drawing/2014/main" id="{6621C338-7AB0-045D-DB1D-A2C7E34A29F2}"/>
              </a:ext>
            </a:extLst>
          </p:cNvPr>
          <p:cNvSpPr/>
          <p:nvPr/>
        </p:nvSpPr>
        <p:spPr>
          <a:xfrm>
            <a:off x="0" y="6027633"/>
            <a:ext cx="8163809" cy="814955"/>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Resource ID Process</a:t>
            </a:r>
          </a:p>
        </p:txBody>
      </p:sp>
      <p:cxnSp>
        <p:nvCxnSpPr>
          <p:cNvPr id="31" name="Straight Connector 30">
            <a:extLst>
              <a:ext uri="{FF2B5EF4-FFF2-40B4-BE49-F238E27FC236}">
                <a16:creationId xmlns:a16="http://schemas.microsoft.com/office/drawing/2014/main" id="{8D1CB3A0-639B-8F68-8503-D85FFBB214C6}"/>
              </a:ext>
            </a:extLst>
          </p:cNvPr>
          <p:cNvCxnSpPr/>
          <p:nvPr/>
        </p:nvCxnSpPr>
        <p:spPr>
          <a:xfrm>
            <a:off x="8163810" y="3366610"/>
            <a:ext cx="0" cy="3473061"/>
          </a:xfrm>
          <a:prstGeom prst="line">
            <a:avLst/>
          </a:prstGeom>
          <a:ln w="8890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053AA192-0190-C828-390C-DB37DAB2F6A6}"/>
              </a:ext>
            </a:extLst>
          </p:cNvPr>
          <p:cNvSpPr txBox="1"/>
          <p:nvPr/>
        </p:nvSpPr>
        <p:spPr>
          <a:xfrm>
            <a:off x="6901192" y="2822768"/>
            <a:ext cx="2422956" cy="461665"/>
          </a:xfrm>
          <a:prstGeom prst="rect">
            <a:avLst/>
          </a:prstGeom>
          <a:noFill/>
        </p:spPr>
        <p:txBody>
          <a:bodyPr wrap="square" rtlCol="0">
            <a:spAutoFit/>
          </a:bodyPr>
          <a:lstStyle/>
          <a:p>
            <a:pPr algn="ctr"/>
            <a:r>
              <a:rPr lang="en-US" sz="2400" b="1" dirty="0">
                <a:solidFill>
                  <a:srgbClr val="000000"/>
                </a:solidFill>
              </a:rPr>
              <a:t>A3M</a:t>
            </a:r>
          </a:p>
        </p:txBody>
      </p:sp>
      <p:cxnSp>
        <p:nvCxnSpPr>
          <p:cNvPr id="34" name="Straight Arrow Connector 33">
            <a:extLst>
              <a:ext uri="{FF2B5EF4-FFF2-40B4-BE49-F238E27FC236}">
                <a16:creationId xmlns:a16="http://schemas.microsoft.com/office/drawing/2014/main" id="{187C868B-AABA-9E0C-FEE4-0F39FB49F611}"/>
              </a:ext>
            </a:extLst>
          </p:cNvPr>
          <p:cNvCxnSpPr>
            <a:cxnSpLocks/>
          </p:cNvCxnSpPr>
          <p:nvPr/>
        </p:nvCxnSpPr>
        <p:spPr>
          <a:xfrm flipV="1">
            <a:off x="0" y="1406986"/>
            <a:ext cx="3049489" cy="13984"/>
          </a:xfrm>
          <a:prstGeom prst="straightConnector1">
            <a:avLst/>
          </a:prstGeom>
          <a:ln w="1270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8" name="Title 1">
            <a:extLst>
              <a:ext uri="{FF2B5EF4-FFF2-40B4-BE49-F238E27FC236}">
                <a16:creationId xmlns:a16="http://schemas.microsoft.com/office/drawing/2014/main" id="{34EF1A03-42A5-C650-8F84-0CC624C0C73C}"/>
              </a:ext>
            </a:extLst>
          </p:cNvPr>
          <p:cNvSpPr txBox="1">
            <a:spLocks/>
          </p:cNvSpPr>
          <p:nvPr/>
        </p:nvSpPr>
        <p:spPr>
          <a:xfrm>
            <a:off x="-349973" y="930851"/>
            <a:ext cx="3499670"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Concept Phase</a:t>
            </a:r>
          </a:p>
        </p:txBody>
      </p:sp>
      <p:sp>
        <p:nvSpPr>
          <p:cNvPr id="39" name="Rectangle: Rounded Corners 38">
            <a:extLst>
              <a:ext uri="{FF2B5EF4-FFF2-40B4-BE49-F238E27FC236}">
                <a16:creationId xmlns:a16="http://schemas.microsoft.com/office/drawing/2014/main" id="{695898BE-3B95-2B6F-195A-59F097E54455}"/>
              </a:ext>
            </a:extLst>
          </p:cNvPr>
          <p:cNvSpPr/>
          <p:nvPr/>
        </p:nvSpPr>
        <p:spPr>
          <a:xfrm>
            <a:off x="5005961" y="2535950"/>
            <a:ext cx="2382494" cy="3564627"/>
          </a:xfrm>
          <a:prstGeom prst="round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425933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75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750"/>
                            </p:stCondLst>
                            <p:childTnLst>
                              <p:par>
                                <p:cTn id="11" presetID="1" presetClass="entr" presetSubtype="0" fill="hold" grpId="0" nodeType="afterEffect">
                                  <p:stCondLst>
                                    <p:cond delay="750"/>
                                  </p:stCondLst>
                                  <p:childTnLst>
                                    <p:set>
                                      <p:cBhvr>
                                        <p:cTn id="12" dur="1" fill="hold">
                                          <p:stCondLst>
                                            <p:cond delay="0"/>
                                          </p:stCondLst>
                                        </p:cTn>
                                        <p:tgtEl>
                                          <p:spTgt spid="8"/>
                                        </p:tgtEl>
                                        <p:attrNameLst>
                                          <p:attrName>style.visibility</p:attrName>
                                        </p:attrNameLst>
                                      </p:cBhvr>
                                      <p:to>
                                        <p:strVal val="visible"/>
                                      </p:to>
                                    </p:set>
                                  </p:childTnLst>
                                </p:cTn>
                              </p:par>
                              <p:par>
                                <p:cTn id="13" presetID="42"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10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3750"/>
                            </p:stCondLst>
                            <p:childTnLst>
                              <p:par>
                                <p:cTn id="25" presetID="42" presetClass="entr" presetSubtype="0" fill="hold" grpId="0" nodeType="afterEffect">
                                  <p:stCondLst>
                                    <p:cond delay="10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1000"/>
                                        <p:tgtEl>
                                          <p:spTgt spid="31"/>
                                        </p:tgtEl>
                                      </p:cBhvr>
                                    </p:animEffect>
                                    <p:anim calcmode="lin" valueType="num">
                                      <p:cBhvr>
                                        <p:cTn id="45" dur="1000" fill="hold"/>
                                        <p:tgtEl>
                                          <p:spTgt spid="31"/>
                                        </p:tgtEl>
                                        <p:attrNameLst>
                                          <p:attrName>ppt_x</p:attrName>
                                        </p:attrNameLst>
                                      </p:cBhvr>
                                      <p:tavLst>
                                        <p:tav tm="0">
                                          <p:val>
                                            <p:strVal val="#ppt_x"/>
                                          </p:val>
                                        </p:tav>
                                        <p:tav tm="100000">
                                          <p:val>
                                            <p:strVal val="#ppt_x"/>
                                          </p:val>
                                        </p:tav>
                                      </p:tavLst>
                                    </p:anim>
                                    <p:anim calcmode="lin" valueType="num">
                                      <p:cBhvr>
                                        <p:cTn id="46" dur="1000" fill="hold"/>
                                        <p:tgtEl>
                                          <p:spTgt spid="31"/>
                                        </p:tgtEl>
                                        <p:attrNameLst>
                                          <p:attrName>ppt_y</p:attrName>
                                        </p:attrNameLst>
                                      </p:cBhvr>
                                      <p:tavLst>
                                        <p:tav tm="0">
                                          <p:val>
                                            <p:strVal val="#ppt_y+.1"/>
                                          </p:val>
                                        </p:tav>
                                        <p:tav tm="100000">
                                          <p:val>
                                            <p:strVal val="#ppt_y"/>
                                          </p:val>
                                        </p:tav>
                                      </p:tavLst>
                                    </p:anim>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2" grpId="0" animBg="1"/>
      <p:bldP spid="16" grpId="0" animBg="1"/>
      <p:bldP spid="24" grpId="0" animBg="1"/>
      <p:bldP spid="26" grpId="0" animBg="1"/>
      <p:bldP spid="27" grpId="0"/>
      <p:bldP spid="3" grpId="0"/>
      <p:bldP spid="17" grpId="0"/>
      <p:bldP spid="23" grpId="0"/>
      <p:bldP spid="32" grpId="0"/>
      <p:bldP spid="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EAD0DA84-D016-EDF6-758E-A728E3168BB3}"/>
              </a:ext>
            </a:extLst>
          </p:cNvPr>
          <p:cNvSpPr/>
          <p:nvPr/>
        </p:nvSpPr>
        <p:spPr>
          <a:xfrm>
            <a:off x="5861607" y="3015097"/>
            <a:ext cx="1971727" cy="1543587"/>
          </a:xfrm>
          <a:custGeom>
            <a:avLst/>
            <a:gdLst>
              <a:gd name="connsiteX0" fmla="*/ 0 w 1971727"/>
              <a:gd name="connsiteY0" fmla="*/ 257270 h 1543587"/>
              <a:gd name="connsiteX1" fmla="*/ 257270 w 1971727"/>
              <a:gd name="connsiteY1" fmla="*/ 0 h 1543587"/>
              <a:gd name="connsiteX2" fmla="*/ 1714457 w 1971727"/>
              <a:gd name="connsiteY2" fmla="*/ 0 h 1543587"/>
              <a:gd name="connsiteX3" fmla="*/ 1971727 w 1971727"/>
              <a:gd name="connsiteY3" fmla="*/ 257270 h 1543587"/>
              <a:gd name="connsiteX4" fmla="*/ 1971727 w 1971727"/>
              <a:gd name="connsiteY4" fmla="*/ 1286317 h 1543587"/>
              <a:gd name="connsiteX5" fmla="*/ 1714457 w 1971727"/>
              <a:gd name="connsiteY5" fmla="*/ 1543587 h 1543587"/>
              <a:gd name="connsiteX6" fmla="*/ 257270 w 1971727"/>
              <a:gd name="connsiteY6" fmla="*/ 1543587 h 1543587"/>
              <a:gd name="connsiteX7" fmla="*/ 0 w 1971727"/>
              <a:gd name="connsiteY7" fmla="*/ 1286317 h 1543587"/>
              <a:gd name="connsiteX8" fmla="*/ 0 w 1971727"/>
              <a:gd name="connsiteY8" fmla="*/ 257270 h 154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727" h="1543587">
                <a:moveTo>
                  <a:pt x="0" y="257270"/>
                </a:moveTo>
                <a:cubicBezTo>
                  <a:pt x="0" y="115184"/>
                  <a:pt x="115184" y="0"/>
                  <a:pt x="257270" y="0"/>
                </a:cubicBezTo>
                <a:lnTo>
                  <a:pt x="1714457" y="0"/>
                </a:lnTo>
                <a:cubicBezTo>
                  <a:pt x="1856543" y="0"/>
                  <a:pt x="1971727" y="115184"/>
                  <a:pt x="1971727" y="257270"/>
                </a:cubicBezTo>
                <a:lnTo>
                  <a:pt x="1971727" y="1286317"/>
                </a:lnTo>
                <a:cubicBezTo>
                  <a:pt x="1971727" y="1428403"/>
                  <a:pt x="1856543" y="1543587"/>
                  <a:pt x="1714457" y="1543587"/>
                </a:cubicBezTo>
                <a:lnTo>
                  <a:pt x="257270" y="1543587"/>
                </a:lnTo>
                <a:cubicBezTo>
                  <a:pt x="115184" y="1543587"/>
                  <a:pt x="0" y="1428403"/>
                  <a:pt x="0" y="1286317"/>
                </a:cubicBezTo>
                <a:lnTo>
                  <a:pt x="0" y="257270"/>
                </a:lnTo>
                <a:close/>
              </a:path>
            </a:pathLst>
          </a:custGeom>
          <a:solidFill>
            <a:srgbClr val="2D7B41"/>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1552" tIns="151552" rIns="151552" bIns="151552" numCol="1" spcCol="1270" anchor="ctr" anchorCtr="0">
            <a:noAutofit/>
          </a:bodyPr>
          <a:lstStyle/>
          <a:p>
            <a:pPr marL="0" lvl="0" indent="0" algn="ctr" defTabSz="889000" rtl="0">
              <a:lnSpc>
                <a:spcPct val="90000"/>
              </a:lnSpc>
              <a:spcBef>
                <a:spcPct val="0"/>
              </a:spcBef>
              <a:spcAft>
                <a:spcPct val="35000"/>
              </a:spcAft>
              <a:buNone/>
            </a:pPr>
            <a:r>
              <a:rPr lang="en-US" sz="2400" kern="1200" dirty="0">
                <a:solidFill>
                  <a:schemeClr val="bg1"/>
                </a:solidFill>
                <a:latin typeface="+mj-lt"/>
              </a:rPr>
              <a:t>GDOT</a:t>
            </a:r>
          </a:p>
        </p:txBody>
      </p:sp>
      <p:sp>
        <p:nvSpPr>
          <p:cNvPr id="4" name="Diamond 3">
            <a:extLst>
              <a:ext uri="{FF2B5EF4-FFF2-40B4-BE49-F238E27FC236}">
                <a16:creationId xmlns:a16="http://schemas.microsoft.com/office/drawing/2014/main" id="{315A6C2D-4859-4A7B-B243-41054EC629CE}"/>
              </a:ext>
            </a:extLst>
          </p:cNvPr>
          <p:cNvSpPr/>
          <p:nvPr/>
        </p:nvSpPr>
        <p:spPr>
          <a:xfrm>
            <a:off x="4245746" y="1687938"/>
            <a:ext cx="5038530" cy="5038530"/>
          </a:xfrm>
          <a:prstGeom prst="diamond">
            <a:avLst/>
          </a:prstGeom>
          <a:no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Freeform: Shape 4">
            <a:extLst>
              <a:ext uri="{FF2B5EF4-FFF2-40B4-BE49-F238E27FC236}">
                <a16:creationId xmlns:a16="http://schemas.microsoft.com/office/drawing/2014/main" id="{28CDCDCC-A443-4A86-AE87-95D6755D2AA1}"/>
              </a:ext>
            </a:extLst>
          </p:cNvPr>
          <p:cNvSpPr/>
          <p:nvPr/>
        </p:nvSpPr>
        <p:spPr>
          <a:xfrm>
            <a:off x="3827476" y="3015096"/>
            <a:ext cx="1971727" cy="1543587"/>
          </a:xfrm>
          <a:custGeom>
            <a:avLst/>
            <a:gdLst>
              <a:gd name="connsiteX0" fmla="*/ 0 w 1971727"/>
              <a:gd name="connsiteY0" fmla="*/ 257270 h 1543587"/>
              <a:gd name="connsiteX1" fmla="*/ 257270 w 1971727"/>
              <a:gd name="connsiteY1" fmla="*/ 0 h 1543587"/>
              <a:gd name="connsiteX2" fmla="*/ 1714457 w 1971727"/>
              <a:gd name="connsiteY2" fmla="*/ 0 h 1543587"/>
              <a:gd name="connsiteX3" fmla="*/ 1971727 w 1971727"/>
              <a:gd name="connsiteY3" fmla="*/ 257270 h 1543587"/>
              <a:gd name="connsiteX4" fmla="*/ 1971727 w 1971727"/>
              <a:gd name="connsiteY4" fmla="*/ 1286317 h 1543587"/>
              <a:gd name="connsiteX5" fmla="*/ 1714457 w 1971727"/>
              <a:gd name="connsiteY5" fmla="*/ 1543587 h 1543587"/>
              <a:gd name="connsiteX6" fmla="*/ 257270 w 1971727"/>
              <a:gd name="connsiteY6" fmla="*/ 1543587 h 1543587"/>
              <a:gd name="connsiteX7" fmla="*/ 0 w 1971727"/>
              <a:gd name="connsiteY7" fmla="*/ 1286317 h 1543587"/>
              <a:gd name="connsiteX8" fmla="*/ 0 w 1971727"/>
              <a:gd name="connsiteY8" fmla="*/ 257270 h 154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727" h="1543587">
                <a:moveTo>
                  <a:pt x="0" y="257270"/>
                </a:moveTo>
                <a:cubicBezTo>
                  <a:pt x="0" y="115184"/>
                  <a:pt x="115184" y="0"/>
                  <a:pt x="257270" y="0"/>
                </a:cubicBezTo>
                <a:lnTo>
                  <a:pt x="1714457" y="0"/>
                </a:lnTo>
                <a:cubicBezTo>
                  <a:pt x="1856543" y="0"/>
                  <a:pt x="1971727" y="115184"/>
                  <a:pt x="1971727" y="257270"/>
                </a:cubicBezTo>
                <a:lnTo>
                  <a:pt x="1971727" y="1286317"/>
                </a:lnTo>
                <a:cubicBezTo>
                  <a:pt x="1971727" y="1428403"/>
                  <a:pt x="1856543" y="1543587"/>
                  <a:pt x="1714457" y="1543587"/>
                </a:cubicBezTo>
                <a:lnTo>
                  <a:pt x="257270" y="1543587"/>
                </a:lnTo>
                <a:cubicBezTo>
                  <a:pt x="115184" y="1543587"/>
                  <a:pt x="0" y="1428403"/>
                  <a:pt x="0" y="1286317"/>
                </a:cubicBezTo>
                <a:lnTo>
                  <a:pt x="0" y="257270"/>
                </a:lnTo>
                <a:close/>
              </a:path>
            </a:pathLst>
          </a:custGeom>
          <a:solidFill>
            <a:srgbClr val="2D7B41"/>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1552" tIns="151552" rIns="151552" bIns="151552" numCol="1" spcCol="1270" anchor="ctr" anchorCtr="0">
            <a:noAutofit/>
          </a:bodyPr>
          <a:lstStyle/>
          <a:p>
            <a:pPr marL="0" lvl="0" indent="0" algn="ctr" defTabSz="889000" rtl="0">
              <a:lnSpc>
                <a:spcPct val="90000"/>
              </a:lnSpc>
              <a:spcBef>
                <a:spcPct val="0"/>
              </a:spcBef>
              <a:spcAft>
                <a:spcPct val="35000"/>
              </a:spcAft>
              <a:buNone/>
            </a:pPr>
            <a:r>
              <a:rPr lang="en-US" sz="2400" kern="1200" dirty="0">
                <a:solidFill>
                  <a:schemeClr val="bg1"/>
                </a:solidFill>
                <a:latin typeface="+mj-lt"/>
              </a:rPr>
              <a:t>SHPO</a:t>
            </a:r>
          </a:p>
        </p:txBody>
      </p:sp>
      <p:sp>
        <p:nvSpPr>
          <p:cNvPr id="7" name="Freeform: Shape 6">
            <a:extLst>
              <a:ext uri="{FF2B5EF4-FFF2-40B4-BE49-F238E27FC236}">
                <a16:creationId xmlns:a16="http://schemas.microsoft.com/office/drawing/2014/main" id="{851347A4-F004-4E3B-B6F5-C061CEE21C71}"/>
              </a:ext>
            </a:extLst>
          </p:cNvPr>
          <p:cNvSpPr/>
          <p:nvPr/>
        </p:nvSpPr>
        <p:spPr>
          <a:xfrm>
            <a:off x="4550594" y="4651305"/>
            <a:ext cx="1973928" cy="1580058"/>
          </a:xfrm>
          <a:custGeom>
            <a:avLst/>
            <a:gdLst>
              <a:gd name="connsiteX0" fmla="*/ 0 w 2047518"/>
              <a:gd name="connsiteY0" fmla="*/ 263348 h 1580058"/>
              <a:gd name="connsiteX1" fmla="*/ 263348 w 2047518"/>
              <a:gd name="connsiteY1" fmla="*/ 0 h 1580058"/>
              <a:gd name="connsiteX2" fmla="*/ 1784170 w 2047518"/>
              <a:gd name="connsiteY2" fmla="*/ 0 h 1580058"/>
              <a:gd name="connsiteX3" fmla="*/ 2047518 w 2047518"/>
              <a:gd name="connsiteY3" fmla="*/ 263348 h 1580058"/>
              <a:gd name="connsiteX4" fmla="*/ 2047518 w 2047518"/>
              <a:gd name="connsiteY4" fmla="*/ 1316710 h 1580058"/>
              <a:gd name="connsiteX5" fmla="*/ 1784170 w 2047518"/>
              <a:gd name="connsiteY5" fmla="*/ 1580058 h 1580058"/>
              <a:gd name="connsiteX6" fmla="*/ 263348 w 2047518"/>
              <a:gd name="connsiteY6" fmla="*/ 1580058 h 1580058"/>
              <a:gd name="connsiteX7" fmla="*/ 0 w 2047518"/>
              <a:gd name="connsiteY7" fmla="*/ 1316710 h 1580058"/>
              <a:gd name="connsiteX8" fmla="*/ 0 w 2047518"/>
              <a:gd name="connsiteY8" fmla="*/ 263348 h 158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7518" h="1580058">
                <a:moveTo>
                  <a:pt x="0" y="263348"/>
                </a:moveTo>
                <a:cubicBezTo>
                  <a:pt x="0" y="117905"/>
                  <a:pt x="117905" y="0"/>
                  <a:pt x="263348" y="0"/>
                </a:cubicBezTo>
                <a:lnTo>
                  <a:pt x="1784170" y="0"/>
                </a:lnTo>
                <a:cubicBezTo>
                  <a:pt x="1929613" y="0"/>
                  <a:pt x="2047518" y="117905"/>
                  <a:pt x="2047518" y="263348"/>
                </a:cubicBezTo>
                <a:lnTo>
                  <a:pt x="2047518" y="1316710"/>
                </a:lnTo>
                <a:cubicBezTo>
                  <a:pt x="2047518" y="1462153"/>
                  <a:pt x="1929613" y="1580058"/>
                  <a:pt x="1784170" y="1580058"/>
                </a:cubicBezTo>
                <a:lnTo>
                  <a:pt x="263348" y="1580058"/>
                </a:lnTo>
                <a:cubicBezTo>
                  <a:pt x="117905" y="1580058"/>
                  <a:pt x="0" y="1462153"/>
                  <a:pt x="0" y="1316710"/>
                </a:cubicBezTo>
                <a:lnTo>
                  <a:pt x="0" y="263348"/>
                </a:lnTo>
                <a:close/>
              </a:path>
            </a:pathLst>
          </a:custGeom>
          <a:solidFill>
            <a:srgbClr val="2D7B41"/>
          </a:solidFill>
          <a:ln>
            <a:solidFill>
              <a:srgbClr val="00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3332" tIns="153332" rIns="153332" bIns="153332" numCol="1" spcCol="1270" anchor="ctr" anchorCtr="0">
            <a:noAutofit/>
          </a:bodyPr>
          <a:lstStyle/>
          <a:p>
            <a:pPr marL="0" lvl="0" indent="0" algn="ctr" defTabSz="889000" rtl="0">
              <a:lnSpc>
                <a:spcPct val="90000"/>
              </a:lnSpc>
              <a:spcBef>
                <a:spcPct val="0"/>
              </a:spcBef>
              <a:spcAft>
                <a:spcPct val="35000"/>
              </a:spcAft>
              <a:buNone/>
            </a:pPr>
            <a:r>
              <a:rPr lang="en-US" sz="2400" kern="1200" dirty="0">
                <a:solidFill>
                  <a:schemeClr val="bg1"/>
                </a:solidFill>
                <a:latin typeface="+mj-lt"/>
              </a:rPr>
              <a:t>FHWA/ USFWS/ GAEPD</a:t>
            </a:r>
          </a:p>
        </p:txBody>
      </p:sp>
      <p:sp>
        <p:nvSpPr>
          <p:cNvPr id="12" name="Right Arrow 11"/>
          <p:cNvSpPr/>
          <p:nvPr/>
        </p:nvSpPr>
        <p:spPr>
          <a:xfrm>
            <a:off x="2710189" y="4184134"/>
            <a:ext cx="998376" cy="394205"/>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252012" y="2645531"/>
            <a:ext cx="2112891" cy="3123343"/>
          </a:xfrm>
          <a:prstGeom prst="roundRect">
            <a:avLst/>
          </a:prstGeom>
          <a:solidFill>
            <a:srgbClr val="00206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Assessment of Effect Reports &amp;</a:t>
            </a:r>
          </a:p>
          <a:p>
            <a:pPr algn="ctr"/>
            <a:r>
              <a:rPr lang="en-US" sz="2400" dirty="0">
                <a:latin typeface="+mj-lt"/>
              </a:rPr>
              <a:t> Air and Noise Studies</a:t>
            </a:r>
          </a:p>
        </p:txBody>
      </p:sp>
      <p:cxnSp>
        <p:nvCxnSpPr>
          <p:cNvPr id="14" name="Straight Arrow Connector 13">
            <a:extLst>
              <a:ext uri="{FF2B5EF4-FFF2-40B4-BE49-F238E27FC236}">
                <a16:creationId xmlns:a16="http://schemas.microsoft.com/office/drawing/2014/main" id="{EE039D7A-55B1-4A0A-AD6B-2A78046EC925}"/>
              </a:ext>
            </a:extLst>
          </p:cNvPr>
          <p:cNvCxnSpPr>
            <a:cxnSpLocks/>
          </p:cNvCxnSpPr>
          <p:nvPr/>
        </p:nvCxnSpPr>
        <p:spPr>
          <a:xfrm>
            <a:off x="70605" y="1280730"/>
            <a:ext cx="12131669" cy="0"/>
          </a:xfrm>
          <a:prstGeom prst="straightConnector1">
            <a:avLst/>
          </a:prstGeom>
          <a:ln w="1270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2768F2BF-0ECF-4D2D-B759-38942444352B}"/>
              </a:ext>
            </a:extLst>
          </p:cNvPr>
          <p:cNvSpPr txBox="1">
            <a:spLocks/>
          </p:cNvSpPr>
          <p:nvPr/>
        </p:nvSpPr>
        <p:spPr>
          <a:xfrm>
            <a:off x="-290293" y="780726"/>
            <a:ext cx="3499670"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Preliminary Design</a:t>
            </a:r>
          </a:p>
        </p:txBody>
      </p:sp>
      <p:sp>
        <p:nvSpPr>
          <p:cNvPr id="26" name="Right Arrow 25"/>
          <p:cNvSpPr/>
          <p:nvPr/>
        </p:nvSpPr>
        <p:spPr>
          <a:xfrm>
            <a:off x="9564754" y="4127312"/>
            <a:ext cx="2131359" cy="513093"/>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Rounded Rectangle 22">
            <a:extLst>
              <a:ext uri="{FF2B5EF4-FFF2-40B4-BE49-F238E27FC236}">
                <a16:creationId xmlns:a16="http://schemas.microsoft.com/office/drawing/2014/main" id="{37124F43-6D2A-41E7-8058-683B299594D5}"/>
              </a:ext>
            </a:extLst>
          </p:cNvPr>
          <p:cNvSpPr/>
          <p:nvPr/>
        </p:nvSpPr>
        <p:spPr>
          <a:xfrm>
            <a:off x="10194171" y="1717657"/>
            <a:ext cx="1145484" cy="578307"/>
          </a:xfrm>
          <a:prstGeom prst="roundRect">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PFPR</a:t>
            </a:r>
          </a:p>
        </p:txBody>
      </p:sp>
      <p:sp>
        <p:nvSpPr>
          <p:cNvPr id="28" name="Right Arrow 11">
            <a:extLst>
              <a:ext uri="{FF2B5EF4-FFF2-40B4-BE49-F238E27FC236}">
                <a16:creationId xmlns:a16="http://schemas.microsoft.com/office/drawing/2014/main" id="{C2F78CC3-0338-D9F2-1A24-D57EC1D21F69}"/>
              </a:ext>
            </a:extLst>
          </p:cNvPr>
          <p:cNvSpPr/>
          <p:nvPr/>
        </p:nvSpPr>
        <p:spPr>
          <a:xfrm>
            <a:off x="7981622" y="4202747"/>
            <a:ext cx="700975" cy="394205"/>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BBEC0ED0-4B9D-0AC2-26C1-CEB47CF08915}"/>
              </a:ext>
            </a:extLst>
          </p:cNvPr>
          <p:cNvCxnSpPr>
            <a:cxnSpLocks/>
          </p:cNvCxnSpPr>
          <p:nvPr/>
        </p:nvCxnSpPr>
        <p:spPr>
          <a:xfrm>
            <a:off x="10766913" y="963322"/>
            <a:ext cx="0" cy="754931"/>
          </a:xfrm>
          <a:prstGeom prst="line">
            <a:avLst/>
          </a:prstGeom>
          <a:ln w="889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7FAAA4F-BBD6-691F-C5C6-499EC29D81D4}"/>
              </a:ext>
            </a:extLst>
          </p:cNvPr>
          <p:cNvCxnSpPr>
            <a:cxnSpLocks/>
          </p:cNvCxnSpPr>
          <p:nvPr/>
        </p:nvCxnSpPr>
        <p:spPr>
          <a:xfrm>
            <a:off x="9270439" y="1015954"/>
            <a:ext cx="0" cy="4037596"/>
          </a:xfrm>
          <a:prstGeom prst="line">
            <a:avLst/>
          </a:prstGeom>
          <a:ln w="127000">
            <a:solidFill>
              <a:srgbClr val="000000"/>
            </a:solidFill>
            <a:prstDash val="sysDash"/>
          </a:ln>
        </p:spPr>
        <p:style>
          <a:lnRef idx="1">
            <a:schemeClr val="accent1"/>
          </a:lnRef>
          <a:fillRef idx="0">
            <a:schemeClr val="accent1"/>
          </a:fillRef>
          <a:effectRef idx="0">
            <a:schemeClr val="accent1"/>
          </a:effectRef>
          <a:fontRef idx="minor">
            <a:schemeClr val="tx1"/>
          </a:fontRef>
        </p:style>
      </p:cxnSp>
      <p:sp>
        <p:nvSpPr>
          <p:cNvPr id="35" name="Title 1">
            <a:extLst>
              <a:ext uri="{FF2B5EF4-FFF2-40B4-BE49-F238E27FC236}">
                <a16:creationId xmlns:a16="http://schemas.microsoft.com/office/drawing/2014/main" id="{AC02B792-F333-1AC8-A788-5C107F31B324}"/>
              </a:ext>
            </a:extLst>
          </p:cNvPr>
          <p:cNvSpPr>
            <a:spLocks noGrp="1"/>
          </p:cNvSpPr>
          <p:nvPr>
            <p:ph type="title"/>
          </p:nvPr>
        </p:nvSpPr>
        <p:spPr>
          <a:xfrm>
            <a:off x="2652993" y="-306881"/>
            <a:ext cx="7173831" cy="1320800"/>
          </a:xfrm>
        </p:spPr>
        <p:txBody>
          <a:bodyPr>
            <a:normAutofit/>
          </a:bodyPr>
          <a:lstStyle/>
          <a:p>
            <a:pPr algn="ctr"/>
            <a:r>
              <a:rPr lang="en-US" sz="3600" dirty="0"/>
              <a:t>PDP Environmental Process </a:t>
            </a:r>
            <a:r>
              <a:rPr lang="en-US" sz="2000" dirty="0"/>
              <a:t>(continued)</a:t>
            </a:r>
          </a:p>
        </p:txBody>
      </p:sp>
      <p:sp>
        <p:nvSpPr>
          <p:cNvPr id="36" name="Rectangle: Rounded Corners 35">
            <a:extLst>
              <a:ext uri="{FF2B5EF4-FFF2-40B4-BE49-F238E27FC236}">
                <a16:creationId xmlns:a16="http://schemas.microsoft.com/office/drawing/2014/main" id="{248A18F5-1BFC-8E89-EF9E-372E48817D46}"/>
              </a:ext>
            </a:extLst>
          </p:cNvPr>
          <p:cNvSpPr/>
          <p:nvPr/>
        </p:nvSpPr>
        <p:spPr>
          <a:xfrm>
            <a:off x="3732531" y="2776369"/>
            <a:ext cx="4164949" cy="3564627"/>
          </a:xfrm>
          <a:prstGeom prst="roundRect">
            <a:avLst/>
          </a:prstGeom>
          <a:solidFill>
            <a:srgbClr val="FFFF00">
              <a:alpha val="20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Up Arrow Callout 7">
            <a:extLst>
              <a:ext uri="{FF2B5EF4-FFF2-40B4-BE49-F238E27FC236}">
                <a16:creationId xmlns:a16="http://schemas.microsoft.com/office/drawing/2014/main" id="{0AAAFD2A-9ED4-4110-939A-01E94CF357A1}"/>
              </a:ext>
            </a:extLst>
          </p:cNvPr>
          <p:cNvSpPr/>
          <p:nvPr/>
        </p:nvSpPr>
        <p:spPr>
          <a:xfrm>
            <a:off x="7834548" y="5033878"/>
            <a:ext cx="2899455" cy="1749892"/>
          </a:xfrm>
          <a:prstGeom prst="upArrowCallout">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Request permission to proceed to PFPR from OES</a:t>
            </a:r>
          </a:p>
        </p:txBody>
      </p:sp>
      <p:sp>
        <p:nvSpPr>
          <p:cNvPr id="10" name="Title 1">
            <a:extLst>
              <a:ext uri="{FF2B5EF4-FFF2-40B4-BE49-F238E27FC236}">
                <a16:creationId xmlns:a16="http://schemas.microsoft.com/office/drawing/2014/main" id="{2A838D04-7D6A-AC29-B464-3AA6D3D185EA}"/>
              </a:ext>
            </a:extLst>
          </p:cNvPr>
          <p:cNvSpPr txBox="1">
            <a:spLocks/>
          </p:cNvSpPr>
          <p:nvPr/>
        </p:nvSpPr>
        <p:spPr>
          <a:xfrm>
            <a:off x="3399934" y="1737985"/>
            <a:ext cx="4960610" cy="852197"/>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Tech Studies:</a:t>
            </a:r>
          </a:p>
          <a:p>
            <a:pPr algn="ctr"/>
            <a:r>
              <a:rPr lang="en-US" sz="2400" dirty="0">
                <a:solidFill>
                  <a:srgbClr val="000000"/>
                </a:solidFill>
              </a:rPr>
              <a:t>Agency Review/Approval</a:t>
            </a:r>
          </a:p>
        </p:txBody>
      </p:sp>
      <p:sp>
        <p:nvSpPr>
          <p:cNvPr id="16" name="Title 1">
            <a:extLst>
              <a:ext uri="{FF2B5EF4-FFF2-40B4-BE49-F238E27FC236}">
                <a16:creationId xmlns:a16="http://schemas.microsoft.com/office/drawing/2014/main" id="{79ED7253-8657-8B99-3DE5-3A4490A8371F}"/>
              </a:ext>
            </a:extLst>
          </p:cNvPr>
          <p:cNvSpPr txBox="1">
            <a:spLocks/>
          </p:cNvSpPr>
          <p:nvPr/>
        </p:nvSpPr>
        <p:spPr>
          <a:xfrm>
            <a:off x="-379586" y="1798601"/>
            <a:ext cx="3499670"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Technical </a:t>
            </a:r>
          </a:p>
          <a:p>
            <a:pPr algn="ctr"/>
            <a:r>
              <a:rPr lang="en-US" sz="2400" dirty="0">
                <a:solidFill>
                  <a:srgbClr val="000000"/>
                </a:solidFill>
              </a:rPr>
              <a:t>Studies</a:t>
            </a:r>
          </a:p>
        </p:txBody>
      </p:sp>
      <p:sp>
        <p:nvSpPr>
          <p:cNvPr id="20" name="TextBox 19">
            <a:extLst>
              <a:ext uri="{FF2B5EF4-FFF2-40B4-BE49-F238E27FC236}">
                <a16:creationId xmlns:a16="http://schemas.microsoft.com/office/drawing/2014/main" id="{36032D92-6B0C-DC09-2FBC-D70A33D7C42B}"/>
              </a:ext>
            </a:extLst>
          </p:cNvPr>
          <p:cNvSpPr txBox="1"/>
          <p:nvPr/>
        </p:nvSpPr>
        <p:spPr>
          <a:xfrm>
            <a:off x="1392203" y="3231723"/>
            <a:ext cx="2360735" cy="830997"/>
          </a:xfrm>
          <a:prstGeom prst="rect">
            <a:avLst/>
          </a:prstGeom>
          <a:noFill/>
        </p:spPr>
        <p:txBody>
          <a:bodyPr wrap="square" rtlCol="0">
            <a:spAutoFit/>
          </a:bodyPr>
          <a:lstStyle/>
          <a:p>
            <a:pPr algn="r"/>
            <a:r>
              <a:rPr lang="en-US" sz="2400" dirty="0">
                <a:solidFill>
                  <a:srgbClr val="000000"/>
                </a:solidFill>
                <a:latin typeface="+mj-lt"/>
              </a:rPr>
              <a:t>Cultural Resources</a:t>
            </a:r>
          </a:p>
        </p:txBody>
      </p:sp>
      <p:sp>
        <p:nvSpPr>
          <p:cNvPr id="21" name="TextBox 20">
            <a:extLst>
              <a:ext uri="{FF2B5EF4-FFF2-40B4-BE49-F238E27FC236}">
                <a16:creationId xmlns:a16="http://schemas.microsoft.com/office/drawing/2014/main" id="{D39286D4-7154-0823-1ED7-1E63D764CE07}"/>
              </a:ext>
            </a:extLst>
          </p:cNvPr>
          <p:cNvSpPr txBox="1"/>
          <p:nvPr/>
        </p:nvSpPr>
        <p:spPr>
          <a:xfrm>
            <a:off x="2136752" y="5141531"/>
            <a:ext cx="1608028" cy="461665"/>
          </a:xfrm>
          <a:prstGeom prst="rect">
            <a:avLst/>
          </a:prstGeom>
          <a:noFill/>
        </p:spPr>
        <p:txBody>
          <a:bodyPr wrap="square" rtlCol="0">
            <a:spAutoFit/>
          </a:bodyPr>
          <a:lstStyle/>
          <a:p>
            <a:pPr algn="r"/>
            <a:r>
              <a:rPr lang="en-US" sz="2400" dirty="0">
                <a:solidFill>
                  <a:srgbClr val="000000"/>
                </a:solidFill>
                <a:latin typeface="+mj-lt"/>
              </a:rPr>
              <a:t>Ecology</a:t>
            </a:r>
          </a:p>
        </p:txBody>
      </p:sp>
      <p:sp>
        <p:nvSpPr>
          <p:cNvPr id="31" name="TextBox 30">
            <a:extLst>
              <a:ext uri="{FF2B5EF4-FFF2-40B4-BE49-F238E27FC236}">
                <a16:creationId xmlns:a16="http://schemas.microsoft.com/office/drawing/2014/main" id="{E7B92013-6935-F5FA-70D9-EA7A2AF229E4}"/>
              </a:ext>
            </a:extLst>
          </p:cNvPr>
          <p:cNvSpPr txBox="1"/>
          <p:nvPr/>
        </p:nvSpPr>
        <p:spPr>
          <a:xfrm>
            <a:off x="7534441" y="3281040"/>
            <a:ext cx="1274930" cy="830997"/>
          </a:xfrm>
          <a:prstGeom prst="rect">
            <a:avLst/>
          </a:prstGeom>
          <a:noFill/>
        </p:spPr>
        <p:txBody>
          <a:bodyPr wrap="square" rtlCol="0">
            <a:spAutoFit/>
          </a:bodyPr>
          <a:lstStyle/>
          <a:p>
            <a:pPr algn="r"/>
            <a:r>
              <a:rPr lang="en-US" sz="2400" dirty="0">
                <a:solidFill>
                  <a:srgbClr val="000000"/>
                </a:solidFill>
                <a:latin typeface="+mj-lt"/>
              </a:rPr>
              <a:t>Air &amp; Noise</a:t>
            </a:r>
          </a:p>
        </p:txBody>
      </p:sp>
    </p:spTree>
    <p:extLst>
      <p:ext uri="{BB962C8B-B14F-4D97-AF65-F5344CB8AC3E}">
        <p14:creationId xmlns:p14="http://schemas.microsoft.com/office/powerpoint/2010/main" val="27848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7"/>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7000"/>
                            </p:stCondLst>
                            <p:childTnLst>
                              <p:par>
                                <p:cTn id="46" presetID="1"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childTnLst>
                                </p:cTn>
                              </p:par>
                            </p:childTnLst>
                          </p:cTn>
                        </p:par>
                        <p:par>
                          <p:cTn id="48" fill="hold">
                            <p:stCondLst>
                              <p:cond delay="7000"/>
                            </p:stCondLst>
                            <p:childTnLst>
                              <p:par>
                                <p:cTn id="49" presetID="42" presetClass="entr" presetSubtype="0" fill="hold" nodeType="afterEffect">
                                  <p:stCondLst>
                                    <p:cond delay="125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childTnLst>
                          </p:cTn>
                        </p:par>
                        <p:par>
                          <p:cTn id="54" fill="hold">
                            <p:stCondLst>
                              <p:cond delay="9250"/>
                            </p:stCondLst>
                            <p:childTnLst>
                              <p:par>
                                <p:cTn id="55" presetID="1"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par>
                          <p:cTn id="57" fill="hold">
                            <p:stCondLst>
                              <p:cond delay="9250"/>
                            </p:stCondLst>
                            <p:childTnLst>
                              <p:par>
                                <p:cTn id="58" presetID="1"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P spid="12" grpId="0" animBg="1"/>
      <p:bldP spid="26" grpId="0" animBg="1"/>
      <p:bldP spid="28" grpId="0" animBg="1"/>
      <p:bldP spid="36" grpId="0" animBg="1"/>
      <p:bldP spid="22" grpId="0" animBg="1"/>
      <p:bldP spid="10" grpId="0"/>
      <p:bldP spid="20" grpId="0"/>
      <p:bldP spid="21"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Arrow 12"/>
          <p:cNvSpPr/>
          <p:nvPr/>
        </p:nvSpPr>
        <p:spPr>
          <a:xfrm>
            <a:off x="459569" y="5344328"/>
            <a:ext cx="794307" cy="502508"/>
          </a:xfrm>
          <a:prstGeom prst="rightArrow">
            <a:avLst>
              <a:gd name="adj1" fmla="val 56884"/>
              <a:gd name="adj2" fmla="val 50000"/>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62F06DB4-1EBD-4315-926E-77238624D6D1}"/>
              </a:ext>
            </a:extLst>
          </p:cNvPr>
          <p:cNvGrpSpPr/>
          <p:nvPr/>
        </p:nvGrpSpPr>
        <p:grpSpPr>
          <a:xfrm>
            <a:off x="1266396" y="4839516"/>
            <a:ext cx="2756890" cy="1562499"/>
            <a:chOff x="845157" y="4618649"/>
            <a:chExt cx="2756890" cy="1562499"/>
          </a:xfrm>
        </p:grpSpPr>
        <p:sp>
          <p:nvSpPr>
            <p:cNvPr id="21" name="Rounded Rectangle 20"/>
            <p:cNvSpPr/>
            <p:nvPr/>
          </p:nvSpPr>
          <p:spPr>
            <a:xfrm>
              <a:off x="845157" y="4618649"/>
              <a:ext cx="1968759" cy="1562499"/>
            </a:xfrm>
            <a:prstGeom prst="roundRect">
              <a:avLst/>
            </a:prstGeom>
            <a:solidFill>
              <a:schemeClr val="accent3">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NEPA Document</a:t>
              </a:r>
            </a:p>
          </p:txBody>
        </p:sp>
        <p:sp>
          <p:nvSpPr>
            <p:cNvPr id="12" name="Right Arrow 11"/>
            <p:cNvSpPr/>
            <p:nvPr/>
          </p:nvSpPr>
          <p:spPr>
            <a:xfrm>
              <a:off x="2856338" y="5217952"/>
              <a:ext cx="745709"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7" name="Title 1"/>
          <p:cNvSpPr txBox="1">
            <a:spLocks/>
          </p:cNvSpPr>
          <p:nvPr/>
        </p:nvSpPr>
        <p:spPr>
          <a:xfrm>
            <a:off x="7565502" y="910274"/>
            <a:ext cx="3499670"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Final design</a:t>
            </a:r>
          </a:p>
        </p:txBody>
      </p:sp>
      <p:grpSp>
        <p:nvGrpSpPr>
          <p:cNvPr id="7" name="Group 6">
            <a:extLst>
              <a:ext uri="{FF2B5EF4-FFF2-40B4-BE49-F238E27FC236}">
                <a16:creationId xmlns:a16="http://schemas.microsoft.com/office/drawing/2014/main" id="{112A859C-2F61-4335-9FE3-5481BE363FA1}"/>
              </a:ext>
            </a:extLst>
          </p:cNvPr>
          <p:cNvGrpSpPr/>
          <p:nvPr/>
        </p:nvGrpSpPr>
        <p:grpSpPr>
          <a:xfrm>
            <a:off x="8317445" y="3017681"/>
            <a:ext cx="3032233" cy="1562499"/>
            <a:chOff x="6676702" y="2899034"/>
            <a:chExt cx="3032233" cy="1562499"/>
          </a:xfrm>
        </p:grpSpPr>
        <p:sp>
          <p:nvSpPr>
            <p:cNvPr id="26" name="Right Arrow 25"/>
            <p:cNvSpPr/>
            <p:nvPr/>
          </p:nvSpPr>
          <p:spPr>
            <a:xfrm>
              <a:off x="8710559" y="3498979"/>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p:cNvSpPr/>
            <p:nvPr/>
          </p:nvSpPr>
          <p:spPr>
            <a:xfrm>
              <a:off x="6676702" y="2899034"/>
              <a:ext cx="1968759" cy="1562499"/>
            </a:xfrm>
            <a:prstGeom prst="roundRect">
              <a:avLst/>
            </a:prstGeom>
            <a:solidFill>
              <a:schemeClr val="accent6">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ENV Permits     (</a:t>
              </a:r>
              <a:r>
                <a:rPr lang="en-US" sz="2400" i="1" dirty="0"/>
                <a:t>if needed</a:t>
              </a:r>
              <a:r>
                <a:rPr lang="en-US" sz="2400" dirty="0"/>
                <a:t>)</a:t>
              </a:r>
              <a:endParaRPr lang="en-US" sz="2200" dirty="0"/>
            </a:p>
          </p:txBody>
        </p:sp>
      </p:grpSp>
      <p:sp>
        <p:nvSpPr>
          <p:cNvPr id="16" name="Right Arrow 15"/>
          <p:cNvSpPr/>
          <p:nvPr/>
        </p:nvSpPr>
        <p:spPr>
          <a:xfrm rot="800346">
            <a:off x="6254660" y="5717858"/>
            <a:ext cx="2052019"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4082493" y="4814333"/>
            <a:ext cx="1968759" cy="1562499"/>
          </a:xfrm>
          <a:prstGeom prst="roundRect">
            <a:avLst/>
          </a:prstGeom>
          <a:solidFill>
            <a:schemeClr val="accent3">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FHWA Approval</a:t>
            </a:r>
          </a:p>
        </p:txBody>
      </p:sp>
      <p:sp>
        <p:nvSpPr>
          <p:cNvPr id="22" name="Right Arrow 21"/>
          <p:cNvSpPr/>
          <p:nvPr/>
        </p:nvSpPr>
        <p:spPr>
          <a:xfrm rot="20153843">
            <a:off x="6027750" y="4143910"/>
            <a:ext cx="2243922"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A6771DB-A9FE-45BD-99D7-E428EDBD5B83}"/>
              </a:ext>
            </a:extLst>
          </p:cNvPr>
          <p:cNvGrpSpPr/>
          <p:nvPr/>
        </p:nvGrpSpPr>
        <p:grpSpPr>
          <a:xfrm>
            <a:off x="8317445" y="5182583"/>
            <a:ext cx="3032232" cy="1562499"/>
            <a:chOff x="6676703" y="5131436"/>
            <a:chExt cx="3032232" cy="1562499"/>
          </a:xfrm>
        </p:grpSpPr>
        <p:sp>
          <p:nvSpPr>
            <p:cNvPr id="17" name="Rounded Rectangle 16"/>
            <p:cNvSpPr/>
            <p:nvPr/>
          </p:nvSpPr>
          <p:spPr>
            <a:xfrm>
              <a:off x="6676703" y="5131436"/>
              <a:ext cx="1968759" cy="1562499"/>
            </a:xfrm>
            <a:prstGeom prst="roundRect">
              <a:avLst/>
            </a:prstGeom>
            <a:solidFill>
              <a:schemeClr val="accent3">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NEPA </a:t>
              </a:r>
              <a:r>
                <a:rPr lang="en-US" sz="2200" dirty="0"/>
                <a:t>Reevaluation  (</a:t>
              </a:r>
              <a:r>
                <a:rPr lang="en-US" sz="2200" i="1" dirty="0"/>
                <a:t>required</a:t>
              </a:r>
              <a:r>
                <a:rPr lang="en-US" sz="2200" dirty="0"/>
                <a:t>)</a:t>
              </a:r>
            </a:p>
          </p:txBody>
        </p:sp>
        <p:sp>
          <p:nvSpPr>
            <p:cNvPr id="28" name="Right Arrow 27"/>
            <p:cNvSpPr/>
            <p:nvPr/>
          </p:nvSpPr>
          <p:spPr>
            <a:xfrm>
              <a:off x="8710559" y="5581846"/>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Rounded Rectangle 19"/>
          <p:cNvSpPr/>
          <p:nvPr/>
        </p:nvSpPr>
        <p:spPr>
          <a:xfrm>
            <a:off x="1102956" y="1576461"/>
            <a:ext cx="2174621" cy="850845"/>
          </a:xfrm>
          <a:prstGeom prst="roundRect">
            <a:avLst/>
          </a:prstGeom>
          <a:solidFill>
            <a:schemeClr val="accent5">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PFPR corrections</a:t>
            </a:r>
          </a:p>
        </p:txBody>
      </p:sp>
      <p:cxnSp>
        <p:nvCxnSpPr>
          <p:cNvPr id="29" name="Straight Arrow Connector 28">
            <a:extLst>
              <a:ext uri="{FF2B5EF4-FFF2-40B4-BE49-F238E27FC236}">
                <a16:creationId xmlns:a16="http://schemas.microsoft.com/office/drawing/2014/main" id="{B3DDA208-D678-4CFC-80D3-547BCDF08D56}"/>
              </a:ext>
            </a:extLst>
          </p:cNvPr>
          <p:cNvCxnSpPr>
            <a:cxnSpLocks/>
          </p:cNvCxnSpPr>
          <p:nvPr/>
        </p:nvCxnSpPr>
        <p:spPr>
          <a:xfrm>
            <a:off x="1207190" y="1293400"/>
            <a:ext cx="9899502" cy="95718"/>
          </a:xfrm>
          <a:prstGeom prst="straightConnector1">
            <a:avLst/>
          </a:prstGeom>
          <a:ln w="1270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14FB6A8-BD24-D8C2-F9E8-D4E6D5289776}"/>
              </a:ext>
            </a:extLst>
          </p:cNvPr>
          <p:cNvCxnSpPr>
            <a:cxnSpLocks/>
          </p:cNvCxnSpPr>
          <p:nvPr/>
        </p:nvCxnSpPr>
        <p:spPr>
          <a:xfrm>
            <a:off x="538022" y="1289578"/>
            <a:ext cx="2160238" cy="17121"/>
          </a:xfrm>
          <a:prstGeom prst="straightConnector1">
            <a:avLst/>
          </a:prstGeom>
          <a:ln w="1270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981D994A-9615-8FA1-22EB-0CC3CFAA20A0}"/>
              </a:ext>
            </a:extLst>
          </p:cNvPr>
          <p:cNvSpPr txBox="1">
            <a:spLocks/>
          </p:cNvSpPr>
          <p:nvPr/>
        </p:nvSpPr>
        <p:spPr>
          <a:xfrm>
            <a:off x="-414374" y="782180"/>
            <a:ext cx="2852986"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Prelim. Design</a:t>
            </a:r>
          </a:p>
        </p:txBody>
      </p:sp>
      <p:sp>
        <p:nvSpPr>
          <p:cNvPr id="36" name="Title 1">
            <a:extLst>
              <a:ext uri="{FF2B5EF4-FFF2-40B4-BE49-F238E27FC236}">
                <a16:creationId xmlns:a16="http://schemas.microsoft.com/office/drawing/2014/main" id="{1111AA5D-94CB-5202-32C6-939AC870D1E2}"/>
              </a:ext>
            </a:extLst>
          </p:cNvPr>
          <p:cNvSpPr>
            <a:spLocks noGrp="1"/>
          </p:cNvSpPr>
          <p:nvPr>
            <p:ph type="title"/>
          </p:nvPr>
        </p:nvSpPr>
        <p:spPr>
          <a:xfrm>
            <a:off x="856722" y="-306495"/>
            <a:ext cx="9876941" cy="1320800"/>
          </a:xfrm>
        </p:spPr>
        <p:txBody>
          <a:bodyPr>
            <a:normAutofit/>
          </a:bodyPr>
          <a:lstStyle/>
          <a:p>
            <a:pPr algn="ctr"/>
            <a:r>
              <a:rPr lang="en-US" sz="3600" dirty="0"/>
              <a:t>PDP Environmental Process </a:t>
            </a:r>
            <a:r>
              <a:rPr lang="en-US" sz="2000" dirty="0"/>
              <a:t>(continued)</a:t>
            </a:r>
          </a:p>
        </p:txBody>
      </p:sp>
      <p:sp>
        <p:nvSpPr>
          <p:cNvPr id="37" name="Rounded Rectangle 22">
            <a:extLst>
              <a:ext uri="{FF2B5EF4-FFF2-40B4-BE49-F238E27FC236}">
                <a16:creationId xmlns:a16="http://schemas.microsoft.com/office/drawing/2014/main" id="{2D7F7771-2FD0-4056-8A1F-790D17B6784A}"/>
              </a:ext>
            </a:extLst>
          </p:cNvPr>
          <p:cNvSpPr/>
          <p:nvPr/>
        </p:nvSpPr>
        <p:spPr>
          <a:xfrm>
            <a:off x="6283013" y="1604339"/>
            <a:ext cx="1417460" cy="847084"/>
          </a:xfrm>
          <a:prstGeom prst="roundRect">
            <a:avLst/>
          </a:prstGeom>
          <a:solidFill>
            <a:schemeClr val="accent5">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FFPR</a:t>
            </a:r>
          </a:p>
        </p:txBody>
      </p:sp>
      <p:cxnSp>
        <p:nvCxnSpPr>
          <p:cNvPr id="38" name="Straight Connector 37">
            <a:extLst>
              <a:ext uri="{FF2B5EF4-FFF2-40B4-BE49-F238E27FC236}">
                <a16:creationId xmlns:a16="http://schemas.microsoft.com/office/drawing/2014/main" id="{87AB7FD0-5108-AF87-6542-20B0E2A51CDD}"/>
              </a:ext>
            </a:extLst>
          </p:cNvPr>
          <p:cNvCxnSpPr>
            <a:cxnSpLocks/>
          </p:cNvCxnSpPr>
          <p:nvPr/>
        </p:nvCxnSpPr>
        <p:spPr>
          <a:xfrm>
            <a:off x="6991743" y="1072055"/>
            <a:ext cx="0" cy="546448"/>
          </a:xfrm>
          <a:prstGeom prst="line">
            <a:avLst/>
          </a:prstGeom>
          <a:ln w="1270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906B612-0D47-7B0D-9F7E-E1D52ACD12A6}"/>
              </a:ext>
            </a:extLst>
          </p:cNvPr>
          <p:cNvCxnSpPr>
            <a:cxnSpLocks/>
          </p:cNvCxnSpPr>
          <p:nvPr/>
        </p:nvCxnSpPr>
        <p:spPr>
          <a:xfrm>
            <a:off x="1664771" y="2624319"/>
            <a:ext cx="0" cy="2021223"/>
          </a:xfrm>
          <a:prstGeom prst="straightConnector1">
            <a:avLst/>
          </a:prstGeom>
          <a:ln w="127000">
            <a:solidFill>
              <a:schemeClr val="accent5">
                <a:lumMod val="60000"/>
                <a:lumOff val="4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88B3D56-9310-F8F9-210C-5138399C74D4}"/>
              </a:ext>
            </a:extLst>
          </p:cNvPr>
          <p:cNvCxnSpPr>
            <a:cxnSpLocks/>
          </p:cNvCxnSpPr>
          <p:nvPr/>
        </p:nvCxnSpPr>
        <p:spPr>
          <a:xfrm flipV="1">
            <a:off x="4437702" y="2540287"/>
            <a:ext cx="0" cy="2189286"/>
          </a:xfrm>
          <a:prstGeom prst="straightConnector1">
            <a:avLst/>
          </a:prstGeom>
          <a:ln w="127000">
            <a:solidFill>
              <a:srgbClr val="2D7B4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30BEF971-E883-3396-77A7-31484733FF0A}"/>
              </a:ext>
            </a:extLst>
          </p:cNvPr>
          <p:cNvSpPr txBox="1"/>
          <p:nvPr/>
        </p:nvSpPr>
        <p:spPr>
          <a:xfrm>
            <a:off x="2956809" y="3112913"/>
            <a:ext cx="1497882" cy="1200329"/>
          </a:xfrm>
          <a:prstGeom prst="rect">
            <a:avLst/>
          </a:prstGeom>
          <a:noFill/>
        </p:spPr>
        <p:txBody>
          <a:bodyPr wrap="square" rtlCol="0">
            <a:spAutoFit/>
          </a:bodyPr>
          <a:lstStyle/>
          <a:p>
            <a:r>
              <a:rPr lang="en-US" sz="2400" dirty="0">
                <a:solidFill>
                  <a:srgbClr val="000000"/>
                </a:solidFill>
                <a:latin typeface="+mj-lt"/>
              </a:rPr>
              <a:t>(ENV Approval Date)</a:t>
            </a:r>
          </a:p>
        </p:txBody>
      </p:sp>
      <p:cxnSp>
        <p:nvCxnSpPr>
          <p:cNvPr id="49" name="Straight Connector 48">
            <a:extLst>
              <a:ext uri="{FF2B5EF4-FFF2-40B4-BE49-F238E27FC236}">
                <a16:creationId xmlns:a16="http://schemas.microsoft.com/office/drawing/2014/main" id="{1E1BAE17-AD3A-510A-1E65-34997A6FAB87}"/>
              </a:ext>
            </a:extLst>
          </p:cNvPr>
          <p:cNvCxnSpPr>
            <a:cxnSpLocks/>
          </p:cNvCxnSpPr>
          <p:nvPr/>
        </p:nvCxnSpPr>
        <p:spPr>
          <a:xfrm>
            <a:off x="4845001" y="1072055"/>
            <a:ext cx="0" cy="546448"/>
          </a:xfrm>
          <a:prstGeom prst="line">
            <a:avLst/>
          </a:prstGeom>
          <a:ln w="127000">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D7B5930-43B1-F9F9-1536-2D0C736837A7}"/>
              </a:ext>
            </a:extLst>
          </p:cNvPr>
          <p:cNvCxnSpPr>
            <a:cxnSpLocks/>
          </p:cNvCxnSpPr>
          <p:nvPr/>
        </p:nvCxnSpPr>
        <p:spPr>
          <a:xfrm>
            <a:off x="2124500" y="1072055"/>
            <a:ext cx="0" cy="508870"/>
          </a:xfrm>
          <a:prstGeom prst="line">
            <a:avLst/>
          </a:prstGeom>
          <a:ln w="1270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9872CD38-0DF6-F456-3960-DABBF9F8810D}"/>
              </a:ext>
            </a:extLst>
          </p:cNvPr>
          <p:cNvSpPr txBox="1"/>
          <p:nvPr/>
        </p:nvSpPr>
        <p:spPr>
          <a:xfrm>
            <a:off x="8468660" y="2234794"/>
            <a:ext cx="2517181" cy="1200329"/>
          </a:xfrm>
          <a:prstGeom prst="rect">
            <a:avLst/>
          </a:prstGeom>
          <a:noFill/>
        </p:spPr>
        <p:txBody>
          <a:bodyPr wrap="square" rtlCol="0">
            <a:spAutoFit/>
          </a:bodyPr>
          <a:lstStyle/>
          <a:p>
            <a:pPr algn="r"/>
            <a:r>
              <a:rPr lang="en-US" sz="2400" dirty="0">
                <a:solidFill>
                  <a:srgbClr val="000000"/>
                </a:solidFill>
                <a:latin typeface="+mj-lt"/>
              </a:rPr>
              <a:t>Section 404; Buffer Variance; etc.</a:t>
            </a:r>
          </a:p>
        </p:txBody>
      </p:sp>
      <p:sp>
        <p:nvSpPr>
          <p:cNvPr id="23" name="Rounded Rectangle 22"/>
          <p:cNvSpPr/>
          <p:nvPr/>
        </p:nvSpPr>
        <p:spPr>
          <a:xfrm>
            <a:off x="3826433" y="1597218"/>
            <a:ext cx="1968759" cy="843433"/>
          </a:xfrm>
          <a:prstGeom prst="roundRect">
            <a:avLst/>
          </a:prstGeom>
          <a:solidFill>
            <a:schemeClr val="accent5">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ROW Plan Approval</a:t>
            </a:r>
          </a:p>
        </p:txBody>
      </p:sp>
    </p:spTree>
    <p:extLst>
      <p:ext uri="{BB962C8B-B14F-4D97-AF65-F5344CB8AC3E}">
        <p14:creationId xmlns:p14="http://schemas.microsoft.com/office/powerpoint/2010/main" val="80900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75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750"/>
                            </p:stCondLst>
                            <p:childTnLst>
                              <p:par>
                                <p:cTn id="11" presetID="1" presetClass="entr" presetSubtype="0" fill="hold" grpId="0" nodeType="afterEffect">
                                  <p:stCondLst>
                                    <p:cond delay="100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750"/>
                                  </p:stCondLst>
                                  <p:childTnLst>
                                    <p:set>
                                      <p:cBhvr>
                                        <p:cTn id="33" dur="1" fill="hold">
                                          <p:stCondLst>
                                            <p:cond delay="0"/>
                                          </p:stCondLst>
                                        </p:cTn>
                                        <p:tgtEl>
                                          <p:spTgt spid="7"/>
                                        </p:tgtEl>
                                        <p:attrNameLst>
                                          <p:attrName>style.visibility</p:attrName>
                                        </p:attrNameLst>
                                      </p:cBhvr>
                                      <p:to>
                                        <p:strVal val="visible"/>
                                      </p:to>
                                    </p:set>
                                  </p:childTnLst>
                                </p:cTn>
                              </p:par>
                            </p:childTnLst>
                          </p:cTn>
                        </p:par>
                        <p:par>
                          <p:cTn id="34" fill="hold">
                            <p:stCondLst>
                              <p:cond delay="750"/>
                            </p:stCondLst>
                            <p:childTnLst>
                              <p:par>
                                <p:cTn id="35" presetID="42" presetClass="entr" presetSubtype="0" fill="hold" grpId="0" nodeType="afterEffect">
                                  <p:stCondLst>
                                    <p:cond delay="75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1000"/>
                                        <p:tgtEl>
                                          <p:spTgt spid="52"/>
                                        </p:tgtEl>
                                      </p:cBhvr>
                                    </p:animEffect>
                                    <p:anim calcmode="lin" valueType="num">
                                      <p:cBhvr>
                                        <p:cTn id="38" dur="1000" fill="hold"/>
                                        <p:tgtEl>
                                          <p:spTgt spid="52"/>
                                        </p:tgtEl>
                                        <p:attrNameLst>
                                          <p:attrName>ppt_x</p:attrName>
                                        </p:attrNameLst>
                                      </p:cBhvr>
                                      <p:tavLst>
                                        <p:tav tm="0">
                                          <p:val>
                                            <p:strVal val="#ppt_x"/>
                                          </p:val>
                                        </p:tav>
                                        <p:tav tm="100000">
                                          <p:val>
                                            <p:strVal val="#ppt_x"/>
                                          </p:val>
                                        </p:tav>
                                      </p:tavLst>
                                    </p:anim>
                                    <p:anim calcmode="lin" valueType="num">
                                      <p:cBhvr>
                                        <p:cTn id="39" dur="1000" fill="hold"/>
                                        <p:tgtEl>
                                          <p:spTgt spid="52"/>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 presetClass="entr" presetSubtype="0" fill="hold" nodeType="afterEffect">
                                  <p:stCondLst>
                                    <p:cond delay="100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2" grpId="0" animBg="1"/>
      <p:bldP spid="45" grpId="0"/>
      <p:bldP spid="5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436" y="-252614"/>
            <a:ext cx="8596668" cy="1320800"/>
          </a:xfrm>
        </p:spPr>
        <p:txBody>
          <a:bodyPr>
            <a:normAutofit/>
          </a:bodyPr>
          <a:lstStyle/>
          <a:p>
            <a:pPr algn="ctr"/>
            <a:r>
              <a:rPr lang="en-US" sz="3600" dirty="0"/>
              <a:t>PDP Environmental Process</a:t>
            </a:r>
          </a:p>
        </p:txBody>
      </p:sp>
      <p:sp>
        <p:nvSpPr>
          <p:cNvPr id="20" name="Rounded Rectangle 19"/>
          <p:cNvSpPr/>
          <p:nvPr/>
        </p:nvSpPr>
        <p:spPr>
          <a:xfrm>
            <a:off x="7636794" y="1245252"/>
            <a:ext cx="2166632" cy="1243055"/>
          </a:xfrm>
          <a:prstGeom prst="roundRect">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Let</a:t>
            </a:r>
          </a:p>
        </p:txBody>
      </p:sp>
      <p:grpSp>
        <p:nvGrpSpPr>
          <p:cNvPr id="4" name="Group 3">
            <a:extLst>
              <a:ext uri="{FF2B5EF4-FFF2-40B4-BE49-F238E27FC236}">
                <a16:creationId xmlns:a16="http://schemas.microsoft.com/office/drawing/2014/main" id="{479C1B88-2681-4DD1-8E56-49C60A7ECD1B}"/>
              </a:ext>
            </a:extLst>
          </p:cNvPr>
          <p:cNvGrpSpPr/>
          <p:nvPr/>
        </p:nvGrpSpPr>
        <p:grpSpPr>
          <a:xfrm>
            <a:off x="4629470" y="3221513"/>
            <a:ext cx="2975320" cy="1562499"/>
            <a:chOff x="4115762" y="2995482"/>
            <a:chExt cx="2975320" cy="1562499"/>
          </a:xfrm>
        </p:grpSpPr>
        <p:sp>
          <p:nvSpPr>
            <p:cNvPr id="13" name="Right Arrow 12"/>
            <p:cNvSpPr/>
            <p:nvPr/>
          </p:nvSpPr>
          <p:spPr>
            <a:xfrm rot="1128144">
              <a:off x="6092706" y="3855909"/>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1" name="Rounded Rectangle 20"/>
            <p:cNvSpPr/>
            <p:nvPr/>
          </p:nvSpPr>
          <p:spPr>
            <a:xfrm>
              <a:off x="4115762" y="2995482"/>
              <a:ext cx="1968759" cy="1562499"/>
            </a:xfrm>
            <a:prstGeom prst="roundRect">
              <a:avLst/>
            </a:prstGeom>
            <a:solidFill>
              <a:schemeClr val="accent6">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Permit Approval</a:t>
              </a:r>
            </a:p>
          </p:txBody>
        </p:sp>
      </p:grpSp>
      <p:sp>
        <p:nvSpPr>
          <p:cNvPr id="16" name="Right Arrow 15"/>
          <p:cNvSpPr/>
          <p:nvPr/>
        </p:nvSpPr>
        <p:spPr>
          <a:xfrm rot="1799114">
            <a:off x="811882" y="5458260"/>
            <a:ext cx="572162"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D3358988-DF48-4761-80BA-E3D77286E425}"/>
              </a:ext>
            </a:extLst>
          </p:cNvPr>
          <p:cNvGrpSpPr/>
          <p:nvPr/>
        </p:nvGrpSpPr>
        <p:grpSpPr>
          <a:xfrm>
            <a:off x="4643467" y="5051533"/>
            <a:ext cx="2967135" cy="1562499"/>
            <a:chOff x="4129759" y="4825502"/>
            <a:chExt cx="2967135" cy="1562499"/>
          </a:xfrm>
        </p:grpSpPr>
        <p:sp>
          <p:nvSpPr>
            <p:cNvPr id="12" name="Right Arrow 11"/>
            <p:cNvSpPr/>
            <p:nvPr/>
          </p:nvSpPr>
          <p:spPr>
            <a:xfrm rot="20254378">
              <a:off x="6098518" y="5339202"/>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4129759" y="4825502"/>
              <a:ext cx="1968759" cy="1562499"/>
            </a:xfrm>
            <a:prstGeom prst="roundRect">
              <a:avLst/>
            </a:prstGeom>
            <a:solidFill>
              <a:schemeClr val="accent3">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FHWA Approval</a:t>
              </a:r>
            </a:p>
          </p:txBody>
        </p:sp>
      </p:grpSp>
      <p:sp>
        <p:nvSpPr>
          <p:cNvPr id="22" name="Right Arrow 21"/>
          <p:cNvSpPr/>
          <p:nvPr/>
        </p:nvSpPr>
        <p:spPr>
          <a:xfrm rot="20153843">
            <a:off x="733108" y="4075368"/>
            <a:ext cx="57276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7610602" y="4165680"/>
            <a:ext cx="2823720" cy="1633943"/>
          </a:xfrm>
          <a:prstGeom prst="roundRect">
            <a:avLst/>
          </a:prstGeom>
          <a:solidFill>
            <a:srgbClr val="045594"/>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Environmental Certification</a:t>
            </a:r>
          </a:p>
        </p:txBody>
      </p:sp>
      <p:sp>
        <p:nvSpPr>
          <p:cNvPr id="14" name="TextBox 13">
            <a:extLst>
              <a:ext uri="{FF2B5EF4-FFF2-40B4-BE49-F238E27FC236}">
                <a16:creationId xmlns:a16="http://schemas.microsoft.com/office/drawing/2014/main" id="{84161AF0-F9AB-6ACA-C71E-721EBEA0FE47}"/>
              </a:ext>
            </a:extLst>
          </p:cNvPr>
          <p:cNvSpPr txBox="1"/>
          <p:nvPr/>
        </p:nvSpPr>
        <p:spPr>
          <a:xfrm>
            <a:off x="9253674" y="5502918"/>
            <a:ext cx="2848276" cy="1200329"/>
          </a:xfrm>
          <a:prstGeom prst="rect">
            <a:avLst/>
          </a:prstGeom>
          <a:solidFill>
            <a:srgbClr val="FFFF00"/>
          </a:solidFill>
          <a:ln w="38100">
            <a:solidFill>
              <a:srgbClr val="000000"/>
            </a:solidFill>
          </a:ln>
        </p:spPr>
        <p:txBody>
          <a:bodyPr wrap="square" rtlCol="0">
            <a:spAutoFit/>
          </a:bodyPr>
          <a:lstStyle/>
          <a:p>
            <a:r>
              <a:rPr lang="en-US" sz="2400" dirty="0">
                <a:solidFill>
                  <a:srgbClr val="000000"/>
                </a:solidFill>
                <a:latin typeface="+mj-lt"/>
              </a:rPr>
              <a:t>Note: Both must be approved for ENV certification</a:t>
            </a:r>
          </a:p>
        </p:txBody>
      </p:sp>
      <p:cxnSp>
        <p:nvCxnSpPr>
          <p:cNvPr id="30" name="Straight Arrow Connector 29">
            <a:extLst>
              <a:ext uri="{FF2B5EF4-FFF2-40B4-BE49-F238E27FC236}">
                <a16:creationId xmlns:a16="http://schemas.microsoft.com/office/drawing/2014/main" id="{B86C17FD-575F-2F48-A338-5392C967FBFD}"/>
              </a:ext>
            </a:extLst>
          </p:cNvPr>
          <p:cNvCxnSpPr>
            <a:cxnSpLocks/>
          </p:cNvCxnSpPr>
          <p:nvPr/>
        </p:nvCxnSpPr>
        <p:spPr>
          <a:xfrm flipV="1">
            <a:off x="662541" y="1736357"/>
            <a:ext cx="6815638" cy="25915"/>
          </a:xfrm>
          <a:prstGeom prst="straightConnector1">
            <a:avLst/>
          </a:prstGeom>
          <a:ln w="1270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43730EF1-E8E4-4487-7A88-5CDDE5814BFE}"/>
              </a:ext>
            </a:extLst>
          </p:cNvPr>
          <p:cNvSpPr txBox="1">
            <a:spLocks/>
          </p:cNvSpPr>
          <p:nvPr/>
        </p:nvSpPr>
        <p:spPr>
          <a:xfrm>
            <a:off x="662541" y="1181840"/>
            <a:ext cx="3499670" cy="85219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dirty="0">
                <a:solidFill>
                  <a:srgbClr val="000000"/>
                </a:solidFill>
              </a:rPr>
              <a:t>Final design</a:t>
            </a:r>
          </a:p>
        </p:txBody>
      </p:sp>
      <p:grpSp>
        <p:nvGrpSpPr>
          <p:cNvPr id="32" name="Group 31">
            <a:extLst>
              <a:ext uri="{FF2B5EF4-FFF2-40B4-BE49-F238E27FC236}">
                <a16:creationId xmlns:a16="http://schemas.microsoft.com/office/drawing/2014/main" id="{875FCF27-EF95-41E6-D3EC-BA6785B19FAA}"/>
              </a:ext>
            </a:extLst>
          </p:cNvPr>
          <p:cNvGrpSpPr/>
          <p:nvPr/>
        </p:nvGrpSpPr>
        <p:grpSpPr>
          <a:xfrm>
            <a:off x="1459722" y="3149508"/>
            <a:ext cx="3032233" cy="1562499"/>
            <a:chOff x="6676702" y="2899034"/>
            <a:chExt cx="3032233" cy="1562499"/>
          </a:xfrm>
        </p:grpSpPr>
        <p:sp>
          <p:nvSpPr>
            <p:cNvPr id="33" name="Right Arrow 25">
              <a:extLst>
                <a:ext uri="{FF2B5EF4-FFF2-40B4-BE49-F238E27FC236}">
                  <a16:creationId xmlns:a16="http://schemas.microsoft.com/office/drawing/2014/main" id="{8D9387B9-56F3-E475-36F6-05FB47D7CF16}"/>
                </a:ext>
              </a:extLst>
            </p:cNvPr>
            <p:cNvSpPr/>
            <p:nvPr/>
          </p:nvSpPr>
          <p:spPr>
            <a:xfrm>
              <a:off x="8710559" y="3498979"/>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17">
              <a:extLst>
                <a:ext uri="{FF2B5EF4-FFF2-40B4-BE49-F238E27FC236}">
                  <a16:creationId xmlns:a16="http://schemas.microsoft.com/office/drawing/2014/main" id="{64037742-4DE6-FA40-AE1E-3F54002DE602}"/>
                </a:ext>
              </a:extLst>
            </p:cNvPr>
            <p:cNvSpPr/>
            <p:nvPr/>
          </p:nvSpPr>
          <p:spPr>
            <a:xfrm>
              <a:off x="6676702" y="2899034"/>
              <a:ext cx="1968759" cy="1562499"/>
            </a:xfrm>
            <a:prstGeom prst="roundRect">
              <a:avLst/>
            </a:prstGeom>
            <a:solidFill>
              <a:schemeClr val="accent6">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ENV Permits    (</a:t>
              </a:r>
              <a:r>
                <a:rPr lang="en-US" sz="2400" i="1" dirty="0">
                  <a:latin typeface="+mj-lt"/>
                </a:rPr>
                <a:t>if needed</a:t>
              </a:r>
              <a:r>
                <a:rPr lang="en-US" sz="2400" dirty="0">
                  <a:latin typeface="+mj-lt"/>
                </a:rPr>
                <a:t>)</a:t>
              </a:r>
              <a:endParaRPr lang="en-US" sz="2200" dirty="0">
                <a:latin typeface="+mj-lt"/>
              </a:endParaRPr>
            </a:p>
          </p:txBody>
        </p:sp>
      </p:grpSp>
      <p:grpSp>
        <p:nvGrpSpPr>
          <p:cNvPr id="35" name="Group 34">
            <a:extLst>
              <a:ext uri="{FF2B5EF4-FFF2-40B4-BE49-F238E27FC236}">
                <a16:creationId xmlns:a16="http://schemas.microsoft.com/office/drawing/2014/main" id="{9AEBCE2B-287C-4964-7D63-E1DE41301002}"/>
              </a:ext>
            </a:extLst>
          </p:cNvPr>
          <p:cNvGrpSpPr/>
          <p:nvPr/>
        </p:nvGrpSpPr>
        <p:grpSpPr>
          <a:xfrm>
            <a:off x="1459723" y="5115686"/>
            <a:ext cx="3032232" cy="1562499"/>
            <a:chOff x="6676703" y="5131436"/>
            <a:chExt cx="3032232" cy="1562499"/>
          </a:xfrm>
        </p:grpSpPr>
        <p:sp>
          <p:nvSpPr>
            <p:cNvPr id="36" name="Rounded Rectangle 16">
              <a:extLst>
                <a:ext uri="{FF2B5EF4-FFF2-40B4-BE49-F238E27FC236}">
                  <a16:creationId xmlns:a16="http://schemas.microsoft.com/office/drawing/2014/main" id="{C18B9B4F-23AD-3D9E-851F-EA7E666A2832}"/>
                </a:ext>
              </a:extLst>
            </p:cNvPr>
            <p:cNvSpPr/>
            <p:nvPr/>
          </p:nvSpPr>
          <p:spPr>
            <a:xfrm>
              <a:off x="6676703" y="5131436"/>
              <a:ext cx="1968759" cy="1562499"/>
            </a:xfrm>
            <a:prstGeom prst="roundRect">
              <a:avLst/>
            </a:prstGeom>
            <a:solidFill>
              <a:schemeClr val="accent3">
                <a:lumMod val="7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NEPA Reevaluation  (</a:t>
              </a:r>
              <a:r>
                <a:rPr lang="en-US" sz="2400" i="1" dirty="0">
                  <a:latin typeface="+mj-lt"/>
                </a:rPr>
                <a:t>required</a:t>
              </a:r>
              <a:r>
                <a:rPr lang="en-US" sz="2400" dirty="0">
                  <a:latin typeface="+mj-lt"/>
                </a:rPr>
                <a:t>)</a:t>
              </a:r>
            </a:p>
          </p:txBody>
        </p:sp>
        <p:sp>
          <p:nvSpPr>
            <p:cNvPr id="37" name="Right Arrow 27">
              <a:extLst>
                <a:ext uri="{FF2B5EF4-FFF2-40B4-BE49-F238E27FC236}">
                  <a16:creationId xmlns:a16="http://schemas.microsoft.com/office/drawing/2014/main" id="{5755A10A-461B-F7B4-BB7E-46C2BC3B41AB}"/>
                </a:ext>
              </a:extLst>
            </p:cNvPr>
            <p:cNvSpPr/>
            <p:nvPr/>
          </p:nvSpPr>
          <p:spPr>
            <a:xfrm>
              <a:off x="8710559" y="5581846"/>
              <a:ext cx="998376" cy="363894"/>
            </a:xfrm>
            <a:prstGeom prst="rightArrow">
              <a:avLst/>
            </a:prstGeom>
            <a:solidFill>
              <a:srgbClr val="2D7B4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8" name="TextBox 37">
            <a:extLst>
              <a:ext uri="{FF2B5EF4-FFF2-40B4-BE49-F238E27FC236}">
                <a16:creationId xmlns:a16="http://schemas.microsoft.com/office/drawing/2014/main" id="{BDCB7264-EB4E-C127-301B-F7F41922F40E}"/>
              </a:ext>
            </a:extLst>
          </p:cNvPr>
          <p:cNvSpPr txBox="1"/>
          <p:nvPr/>
        </p:nvSpPr>
        <p:spPr>
          <a:xfrm>
            <a:off x="1571521" y="2356120"/>
            <a:ext cx="2517181" cy="1200329"/>
          </a:xfrm>
          <a:prstGeom prst="rect">
            <a:avLst/>
          </a:prstGeom>
          <a:noFill/>
        </p:spPr>
        <p:txBody>
          <a:bodyPr wrap="square" rtlCol="0">
            <a:spAutoFit/>
          </a:bodyPr>
          <a:lstStyle/>
          <a:p>
            <a:pPr algn="r"/>
            <a:r>
              <a:rPr lang="en-US" sz="2400" dirty="0">
                <a:solidFill>
                  <a:srgbClr val="000000"/>
                </a:solidFill>
                <a:latin typeface="+mj-lt"/>
              </a:rPr>
              <a:t>Section 404; Buffer Variance; etc.</a:t>
            </a:r>
          </a:p>
        </p:txBody>
      </p:sp>
      <p:cxnSp>
        <p:nvCxnSpPr>
          <p:cNvPr id="40" name="Straight Arrow Connector 39">
            <a:extLst>
              <a:ext uri="{FF2B5EF4-FFF2-40B4-BE49-F238E27FC236}">
                <a16:creationId xmlns:a16="http://schemas.microsoft.com/office/drawing/2014/main" id="{0CAECA9F-7137-D0BC-6402-0474F44EEA5E}"/>
              </a:ext>
            </a:extLst>
          </p:cNvPr>
          <p:cNvCxnSpPr>
            <a:cxnSpLocks/>
          </p:cNvCxnSpPr>
          <p:nvPr/>
        </p:nvCxnSpPr>
        <p:spPr>
          <a:xfrm flipV="1">
            <a:off x="8838372" y="2507899"/>
            <a:ext cx="0" cy="1657781"/>
          </a:xfrm>
          <a:prstGeom prst="straightConnector1">
            <a:avLst/>
          </a:prstGeom>
          <a:ln w="127000">
            <a:solidFill>
              <a:srgbClr val="2D7B4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9F4A307-86E1-FFD4-0949-B64E2AAE6D9D}"/>
              </a:ext>
            </a:extLst>
          </p:cNvPr>
          <p:cNvCxnSpPr>
            <a:cxnSpLocks/>
          </p:cNvCxnSpPr>
          <p:nvPr/>
        </p:nvCxnSpPr>
        <p:spPr>
          <a:xfrm>
            <a:off x="1117466" y="1500027"/>
            <a:ext cx="0" cy="534010"/>
          </a:xfrm>
          <a:prstGeom prst="line">
            <a:avLst/>
          </a:prstGeom>
          <a:ln w="127000">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25" name="Rounded Rectangle 22">
            <a:extLst>
              <a:ext uri="{FF2B5EF4-FFF2-40B4-BE49-F238E27FC236}">
                <a16:creationId xmlns:a16="http://schemas.microsoft.com/office/drawing/2014/main" id="{7506A96C-B205-993B-E2CD-D66A5450136E}"/>
              </a:ext>
            </a:extLst>
          </p:cNvPr>
          <p:cNvSpPr/>
          <p:nvPr/>
        </p:nvSpPr>
        <p:spPr>
          <a:xfrm>
            <a:off x="613754" y="1986239"/>
            <a:ext cx="1007423" cy="847084"/>
          </a:xfrm>
          <a:prstGeom prst="roundRect">
            <a:avLst/>
          </a:prstGeom>
          <a:solidFill>
            <a:schemeClr val="accent5">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FFPR</a:t>
            </a:r>
          </a:p>
        </p:txBody>
      </p:sp>
    </p:spTree>
    <p:extLst>
      <p:ext uri="{BB962C8B-B14F-4D97-AF65-F5344CB8AC3E}">
        <p14:creationId xmlns:p14="http://schemas.microsoft.com/office/powerpoint/2010/main" val="2643096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childTnLst>
                                </p:cTn>
                              </p:par>
                            </p:childTnLst>
                          </p:cTn>
                        </p:par>
                        <p:par>
                          <p:cTn id="14" fill="hold">
                            <p:stCondLst>
                              <p:cond delay="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B6FD5A1-F2C6-2139-6257-695D6204B413}"/>
              </a:ext>
            </a:extLst>
          </p:cNvPr>
          <p:cNvGrpSpPr/>
          <p:nvPr/>
        </p:nvGrpSpPr>
        <p:grpSpPr>
          <a:xfrm>
            <a:off x="3920217" y="1423308"/>
            <a:ext cx="3666385" cy="4612553"/>
            <a:chOff x="930817" y="2807746"/>
            <a:chExt cx="1027075" cy="1652487"/>
          </a:xfrm>
        </p:grpSpPr>
        <p:sp>
          <p:nvSpPr>
            <p:cNvPr id="5" name="Rectangle 4">
              <a:extLst>
                <a:ext uri="{FF2B5EF4-FFF2-40B4-BE49-F238E27FC236}">
                  <a16:creationId xmlns:a16="http://schemas.microsoft.com/office/drawing/2014/main" id="{47BE52DD-24D3-3F97-81C5-DD53B52BD48E}"/>
                </a:ext>
              </a:extLst>
            </p:cNvPr>
            <p:cNvSpPr/>
            <p:nvPr/>
          </p:nvSpPr>
          <p:spPr>
            <a:xfrm>
              <a:off x="935915" y="2807746"/>
              <a:ext cx="1021977" cy="1226372"/>
            </a:xfrm>
            <a:prstGeom prst="rect">
              <a:avLst/>
            </a:prstGeom>
            <a:solidFill>
              <a:schemeClr val="accent2">
                <a:lumMod val="60000"/>
                <a:lumOff val="40000"/>
                <a:alpha val="6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Question mark with solid fill">
              <a:extLst>
                <a:ext uri="{FF2B5EF4-FFF2-40B4-BE49-F238E27FC236}">
                  <a16:creationId xmlns:a16="http://schemas.microsoft.com/office/drawing/2014/main" id="{949EB566-1F74-2785-97F8-C3D07B13DF1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89703" y="2895599"/>
              <a:ext cx="914400" cy="914400"/>
            </a:xfrm>
            <a:prstGeom prst="rect">
              <a:avLst/>
            </a:prstGeom>
          </p:spPr>
        </p:pic>
        <p:sp>
          <p:nvSpPr>
            <p:cNvPr id="7" name="TextBox 6">
              <a:extLst>
                <a:ext uri="{FF2B5EF4-FFF2-40B4-BE49-F238E27FC236}">
                  <a16:creationId xmlns:a16="http://schemas.microsoft.com/office/drawing/2014/main" id="{4A755B9C-E2B1-A3DC-AA18-0230D0897AD2}"/>
                </a:ext>
              </a:extLst>
            </p:cNvPr>
            <p:cNvSpPr txBox="1"/>
            <p:nvPr/>
          </p:nvSpPr>
          <p:spPr>
            <a:xfrm>
              <a:off x="930817" y="4228679"/>
              <a:ext cx="1027075" cy="231554"/>
            </a:xfrm>
            <a:prstGeom prst="rect">
              <a:avLst/>
            </a:prstGeom>
            <a:noFill/>
          </p:spPr>
          <p:txBody>
            <a:bodyPr wrap="square" rtlCol="0">
              <a:spAutoFit/>
            </a:bodyPr>
            <a:lstStyle/>
            <a:p>
              <a:pPr algn="ctr"/>
              <a:r>
                <a:rPr lang="en-US" sz="3600" dirty="0">
                  <a:solidFill>
                    <a:srgbClr val="000000"/>
                  </a:solidFill>
                </a:rPr>
                <a:t>NEPA required</a:t>
              </a:r>
            </a:p>
          </p:txBody>
        </p:sp>
      </p:grpSp>
    </p:spTree>
    <p:extLst>
      <p:ext uri="{BB962C8B-B14F-4D97-AF65-F5344CB8AC3E}">
        <p14:creationId xmlns:p14="http://schemas.microsoft.com/office/powerpoint/2010/main" val="3504321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llout: Right Arrow 3">
            <a:extLst>
              <a:ext uri="{FF2B5EF4-FFF2-40B4-BE49-F238E27FC236}">
                <a16:creationId xmlns:a16="http://schemas.microsoft.com/office/drawing/2014/main" id="{F0F975F6-088F-4193-92A1-C64216358853}"/>
              </a:ext>
            </a:extLst>
          </p:cNvPr>
          <p:cNvSpPr/>
          <p:nvPr/>
        </p:nvSpPr>
        <p:spPr>
          <a:xfrm>
            <a:off x="6603725" y="1572728"/>
            <a:ext cx="2483521" cy="1132514"/>
          </a:xfrm>
          <a:prstGeom prst="rightArrowCallout">
            <a:avLst/>
          </a:prstGeom>
          <a:solidFill>
            <a:srgbClr val="92D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EAOE or ERSRAOE</a:t>
            </a:r>
          </a:p>
        </p:txBody>
      </p:sp>
      <p:sp>
        <p:nvSpPr>
          <p:cNvPr id="7" name="Callout: Right Arrow 6">
            <a:extLst>
              <a:ext uri="{FF2B5EF4-FFF2-40B4-BE49-F238E27FC236}">
                <a16:creationId xmlns:a16="http://schemas.microsoft.com/office/drawing/2014/main" id="{9FED0ADB-3679-4E62-A8E2-E5A25D7BBBE9}"/>
              </a:ext>
            </a:extLst>
          </p:cNvPr>
          <p:cNvSpPr/>
          <p:nvPr/>
        </p:nvSpPr>
        <p:spPr>
          <a:xfrm>
            <a:off x="2271789" y="1593949"/>
            <a:ext cx="2046516" cy="1132513"/>
          </a:xfrm>
          <a:prstGeom prst="rightArrowCallout">
            <a:avLst/>
          </a:prstGeom>
          <a:solidFill>
            <a:srgbClr val="92D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ERSR</a:t>
            </a:r>
          </a:p>
        </p:txBody>
      </p:sp>
      <p:sp>
        <p:nvSpPr>
          <p:cNvPr id="8" name="Callout: Right Arrow 7">
            <a:extLst>
              <a:ext uri="{FF2B5EF4-FFF2-40B4-BE49-F238E27FC236}">
                <a16:creationId xmlns:a16="http://schemas.microsoft.com/office/drawing/2014/main" id="{23031DD8-19C9-4AFB-9759-8C24CE5E5BA7}"/>
              </a:ext>
            </a:extLst>
          </p:cNvPr>
          <p:cNvSpPr/>
          <p:nvPr/>
        </p:nvSpPr>
        <p:spPr>
          <a:xfrm>
            <a:off x="6669985" y="3768204"/>
            <a:ext cx="2483521" cy="1655187"/>
          </a:xfrm>
          <a:prstGeom prst="rightArrowCallout">
            <a:avLst>
              <a:gd name="adj1" fmla="val 23759"/>
              <a:gd name="adj2" fmla="val 25000"/>
              <a:gd name="adj3" fmla="val 21896"/>
              <a:gd name="adj4" fmla="val 64977"/>
            </a:avLst>
          </a:prstGeom>
          <a:solidFill>
            <a:srgbClr val="7030A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Cultural Resource AOE</a:t>
            </a:r>
          </a:p>
        </p:txBody>
      </p:sp>
      <p:grpSp>
        <p:nvGrpSpPr>
          <p:cNvPr id="13" name="Group 12">
            <a:extLst>
              <a:ext uri="{FF2B5EF4-FFF2-40B4-BE49-F238E27FC236}">
                <a16:creationId xmlns:a16="http://schemas.microsoft.com/office/drawing/2014/main" id="{587B4613-0ADC-4FB8-8083-6D33ADFBEA31}"/>
              </a:ext>
            </a:extLst>
          </p:cNvPr>
          <p:cNvGrpSpPr/>
          <p:nvPr/>
        </p:nvGrpSpPr>
        <p:grpSpPr>
          <a:xfrm>
            <a:off x="2271789" y="5180644"/>
            <a:ext cx="2773484" cy="1132514"/>
            <a:chOff x="1236537" y="4968648"/>
            <a:chExt cx="2406366" cy="1132514"/>
          </a:xfrm>
        </p:grpSpPr>
        <p:sp>
          <p:nvSpPr>
            <p:cNvPr id="6" name="Callout: Right Arrow 5">
              <a:extLst>
                <a:ext uri="{FF2B5EF4-FFF2-40B4-BE49-F238E27FC236}">
                  <a16:creationId xmlns:a16="http://schemas.microsoft.com/office/drawing/2014/main" id="{E98AFCF3-88EA-49C7-97C0-D5D46F0D1F64}"/>
                </a:ext>
              </a:extLst>
            </p:cNvPr>
            <p:cNvSpPr/>
            <p:nvPr/>
          </p:nvSpPr>
          <p:spPr>
            <a:xfrm>
              <a:off x="1236537" y="4968648"/>
              <a:ext cx="1837189" cy="1132514"/>
            </a:xfrm>
            <a:prstGeom prst="rightArrowCallout">
              <a:avLst/>
            </a:prstGeom>
            <a:solidFill>
              <a:srgbClr val="0070C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HRSR</a:t>
              </a:r>
            </a:p>
          </p:txBody>
        </p:sp>
        <p:sp>
          <p:nvSpPr>
            <p:cNvPr id="16" name="Arrow: Bent-Up 15">
              <a:extLst>
                <a:ext uri="{FF2B5EF4-FFF2-40B4-BE49-F238E27FC236}">
                  <a16:creationId xmlns:a16="http://schemas.microsoft.com/office/drawing/2014/main" id="{42EA2829-094C-4A30-B135-991105DD68A9}"/>
                </a:ext>
              </a:extLst>
            </p:cNvPr>
            <p:cNvSpPr/>
            <p:nvPr/>
          </p:nvSpPr>
          <p:spPr>
            <a:xfrm>
              <a:off x="3195034" y="5089116"/>
              <a:ext cx="447869" cy="545284"/>
            </a:xfrm>
            <a:prstGeom prst="bentUpArrow">
              <a:avLst/>
            </a:prstGeom>
            <a:solidFill>
              <a:srgbClr val="0070C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grpSp>
      <p:grpSp>
        <p:nvGrpSpPr>
          <p:cNvPr id="10" name="Group 9">
            <a:extLst>
              <a:ext uri="{FF2B5EF4-FFF2-40B4-BE49-F238E27FC236}">
                <a16:creationId xmlns:a16="http://schemas.microsoft.com/office/drawing/2014/main" id="{F0650281-A766-41DE-823F-297CE93FFA38}"/>
              </a:ext>
            </a:extLst>
          </p:cNvPr>
          <p:cNvGrpSpPr/>
          <p:nvPr/>
        </p:nvGrpSpPr>
        <p:grpSpPr>
          <a:xfrm>
            <a:off x="2313373" y="3117266"/>
            <a:ext cx="2642560" cy="1408948"/>
            <a:chOff x="1452462" y="3148268"/>
            <a:chExt cx="2642560" cy="1408948"/>
          </a:xfrm>
        </p:grpSpPr>
        <p:sp>
          <p:nvSpPr>
            <p:cNvPr id="5" name="Callout: Right Arrow 4">
              <a:extLst>
                <a:ext uri="{FF2B5EF4-FFF2-40B4-BE49-F238E27FC236}">
                  <a16:creationId xmlns:a16="http://schemas.microsoft.com/office/drawing/2014/main" id="{37F3EB96-2753-479C-A317-E9A77CF68607}"/>
                </a:ext>
              </a:extLst>
            </p:cNvPr>
            <p:cNvSpPr/>
            <p:nvPr/>
          </p:nvSpPr>
          <p:spPr>
            <a:xfrm>
              <a:off x="1452462" y="3148268"/>
              <a:ext cx="2046516" cy="1408948"/>
            </a:xfrm>
            <a:prstGeom prst="rightArrowCallout">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Phase I Survey Report</a:t>
              </a:r>
            </a:p>
          </p:txBody>
        </p:sp>
        <p:sp>
          <p:nvSpPr>
            <p:cNvPr id="17" name="Arrow: Bent-Up 16">
              <a:extLst>
                <a:ext uri="{FF2B5EF4-FFF2-40B4-BE49-F238E27FC236}">
                  <a16:creationId xmlns:a16="http://schemas.microsoft.com/office/drawing/2014/main" id="{930A9DA9-A813-4731-8C75-5E0935050BF6}"/>
                </a:ext>
              </a:extLst>
            </p:cNvPr>
            <p:cNvSpPr/>
            <p:nvPr/>
          </p:nvSpPr>
          <p:spPr>
            <a:xfrm rot="10800000" flipH="1">
              <a:off x="3647153" y="3755580"/>
              <a:ext cx="447869" cy="545284"/>
            </a:xfrm>
            <a:prstGeom prst="bentUpArrow">
              <a:avLst/>
            </a:prstGeom>
            <a:solidFill>
              <a:srgbClr val="FFC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grpSp>
        <p:nvGrpSpPr>
          <p:cNvPr id="12" name="Group 11">
            <a:extLst>
              <a:ext uri="{FF2B5EF4-FFF2-40B4-BE49-F238E27FC236}">
                <a16:creationId xmlns:a16="http://schemas.microsoft.com/office/drawing/2014/main" id="{834C6748-6759-44B7-ACF9-A8118915581E}"/>
              </a:ext>
            </a:extLst>
          </p:cNvPr>
          <p:cNvGrpSpPr/>
          <p:nvPr/>
        </p:nvGrpSpPr>
        <p:grpSpPr>
          <a:xfrm>
            <a:off x="4342538" y="4371687"/>
            <a:ext cx="1868307" cy="787251"/>
            <a:chOff x="2961543" y="4366436"/>
            <a:chExt cx="1868307" cy="787251"/>
          </a:xfrm>
        </p:grpSpPr>
        <p:sp>
          <p:nvSpPr>
            <p:cNvPr id="11" name="Rectangle 10">
              <a:extLst>
                <a:ext uri="{FF2B5EF4-FFF2-40B4-BE49-F238E27FC236}">
                  <a16:creationId xmlns:a16="http://schemas.microsoft.com/office/drawing/2014/main" id="{69E8F704-9811-4F82-848D-C3AD809E4199}"/>
                </a:ext>
              </a:extLst>
            </p:cNvPr>
            <p:cNvSpPr/>
            <p:nvPr/>
          </p:nvSpPr>
          <p:spPr>
            <a:xfrm>
              <a:off x="2961543" y="4366436"/>
              <a:ext cx="1193854" cy="787251"/>
            </a:xfrm>
            <a:prstGeom prst="rect">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SHPO</a:t>
              </a:r>
            </a:p>
          </p:txBody>
        </p:sp>
        <p:sp>
          <p:nvSpPr>
            <p:cNvPr id="18" name="Arrow: Right 17">
              <a:extLst>
                <a:ext uri="{FF2B5EF4-FFF2-40B4-BE49-F238E27FC236}">
                  <a16:creationId xmlns:a16="http://schemas.microsoft.com/office/drawing/2014/main" id="{8B844039-AF5D-4744-892F-E49434092708}"/>
                </a:ext>
              </a:extLst>
            </p:cNvPr>
            <p:cNvSpPr/>
            <p:nvPr/>
          </p:nvSpPr>
          <p:spPr>
            <a:xfrm>
              <a:off x="4275320" y="4537858"/>
              <a:ext cx="554530" cy="494377"/>
            </a:xfrm>
            <a:prstGeom prst="rightArrow">
              <a:avLst/>
            </a:prstGeom>
            <a:solidFill>
              <a:srgbClr val="7030A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grpSp>
      <p:grpSp>
        <p:nvGrpSpPr>
          <p:cNvPr id="2" name="Group 1">
            <a:extLst>
              <a:ext uri="{FF2B5EF4-FFF2-40B4-BE49-F238E27FC236}">
                <a16:creationId xmlns:a16="http://schemas.microsoft.com/office/drawing/2014/main" id="{7CA95661-350F-427A-802C-691445A5824B}"/>
              </a:ext>
            </a:extLst>
          </p:cNvPr>
          <p:cNvGrpSpPr/>
          <p:nvPr/>
        </p:nvGrpSpPr>
        <p:grpSpPr>
          <a:xfrm>
            <a:off x="4359889" y="1572727"/>
            <a:ext cx="1903493" cy="1153735"/>
            <a:chOff x="2842057" y="1931843"/>
            <a:chExt cx="1903493" cy="545284"/>
          </a:xfrm>
        </p:grpSpPr>
        <p:sp>
          <p:nvSpPr>
            <p:cNvPr id="9" name="Rectangle 8">
              <a:extLst>
                <a:ext uri="{FF2B5EF4-FFF2-40B4-BE49-F238E27FC236}">
                  <a16:creationId xmlns:a16="http://schemas.microsoft.com/office/drawing/2014/main" id="{A181656C-A8BB-4284-8580-1C491DC0D0DC}"/>
                </a:ext>
              </a:extLst>
            </p:cNvPr>
            <p:cNvSpPr/>
            <p:nvPr/>
          </p:nvSpPr>
          <p:spPr>
            <a:xfrm>
              <a:off x="2842057" y="1931843"/>
              <a:ext cx="1468377" cy="545284"/>
            </a:xfrm>
            <a:prstGeom prst="rect">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FHWA/ USFWS</a:t>
              </a:r>
            </a:p>
          </p:txBody>
        </p:sp>
        <p:sp>
          <p:nvSpPr>
            <p:cNvPr id="19" name="Arrow: Right 18">
              <a:extLst>
                <a:ext uri="{FF2B5EF4-FFF2-40B4-BE49-F238E27FC236}">
                  <a16:creationId xmlns:a16="http://schemas.microsoft.com/office/drawing/2014/main" id="{4D9D3775-2C5E-4133-B0DB-0D1EF842E4BD}"/>
                </a:ext>
              </a:extLst>
            </p:cNvPr>
            <p:cNvSpPr/>
            <p:nvPr/>
          </p:nvSpPr>
          <p:spPr>
            <a:xfrm>
              <a:off x="4440507" y="2104985"/>
              <a:ext cx="305043" cy="224875"/>
            </a:xfrm>
            <a:prstGeom prst="rightArrow">
              <a:avLst/>
            </a:prstGeom>
            <a:solidFill>
              <a:srgbClr val="92D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mj-lt"/>
              </a:endParaRPr>
            </a:p>
          </p:txBody>
        </p:sp>
      </p:grpSp>
      <p:sp>
        <p:nvSpPr>
          <p:cNvPr id="20" name="TextBox 19">
            <a:extLst>
              <a:ext uri="{FF2B5EF4-FFF2-40B4-BE49-F238E27FC236}">
                <a16:creationId xmlns:a16="http://schemas.microsoft.com/office/drawing/2014/main" id="{92F76B7F-7541-4184-8EF4-7E8A18D07D14}"/>
              </a:ext>
            </a:extLst>
          </p:cNvPr>
          <p:cNvSpPr txBox="1"/>
          <p:nvPr/>
        </p:nvSpPr>
        <p:spPr>
          <a:xfrm>
            <a:off x="2605944" y="833630"/>
            <a:ext cx="2348143" cy="461665"/>
          </a:xfrm>
          <a:prstGeom prst="rect">
            <a:avLst/>
          </a:prstGeom>
          <a:noFill/>
        </p:spPr>
        <p:txBody>
          <a:bodyPr wrap="square" rtlCol="0">
            <a:spAutoFit/>
          </a:bodyPr>
          <a:lstStyle/>
          <a:p>
            <a:r>
              <a:rPr lang="en-US" sz="2400" b="1" dirty="0">
                <a:solidFill>
                  <a:srgbClr val="000000"/>
                </a:solidFill>
                <a:latin typeface="+mj-lt"/>
              </a:rPr>
              <a:t>Resource ID</a:t>
            </a:r>
          </a:p>
        </p:txBody>
      </p:sp>
      <p:sp>
        <p:nvSpPr>
          <p:cNvPr id="21" name="TextBox 20">
            <a:extLst>
              <a:ext uri="{FF2B5EF4-FFF2-40B4-BE49-F238E27FC236}">
                <a16:creationId xmlns:a16="http://schemas.microsoft.com/office/drawing/2014/main" id="{7DF3300C-0E1F-4B5A-A9CE-7414DABCA661}"/>
              </a:ext>
            </a:extLst>
          </p:cNvPr>
          <p:cNvSpPr txBox="1"/>
          <p:nvPr/>
        </p:nvSpPr>
        <p:spPr>
          <a:xfrm>
            <a:off x="7128603" y="795909"/>
            <a:ext cx="3238289" cy="461665"/>
          </a:xfrm>
          <a:prstGeom prst="rect">
            <a:avLst/>
          </a:prstGeom>
          <a:noFill/>
        </p:spPr>
        <p:txBody>
          <a:bodyPr wrap="square" rtlCol="0">
            <a:spAutoFit/>
          </a:bodyPr>
          <a:lstStyle/>
          <a:p>
            <a:r>
              <a:rPr lang="en-US" sz="2400" b="1" dirty="0">
                <a:solidFill>
                  <a:srgbClr val="000000"/>
                </a:solidFill>
                <a:latin typeface="+mj-lt"/>
              </a:rPr>
              <a:t>Technical Studies</a:t>
            </a:r>
          </a:p>
        </p:txBody>
      </p:sp>
      <p:grpSp>
        <p:nvGrpSpPr>
          <p:cNvPr id="22" name="Group 21">
            <a:extLst>
              <a:ext uri="{FF2B5EF4-FFF2-40B4-BE49-F238E27FC236}">
                <a16:creationId xmlns:a16="http://schemas.microsoft.com/office/drawing/2014/main" id="{58B9235A-7D6B-4C2A-8662-63DB860E91F8}"/>
              </a:ext>
            </a:extLst>
          </p:cNvPr>
          <p:cNvGrpSpPr/>
          <p:nvPr/>
        </p:nvGrpSpPr>
        <p:grpSpPr>
          <a:xfrm>
            <a:off x="6062914" y="1418840"/>
            <a:ext cx="1417255" cy="5335267"/>
            <a:chOff x="4018044" y="1464027"/>
            <a:chExt cx="1417255" cy="5335267"/>
          </a:xfrm>
        </p:grpSpPr>
        <p:cxnSp>
          <p:nvCxnSpPr>
            <p:cNvPr id="23" name="Straight Connector 22">
              <a:extLst>
                <a:ext uri="{FF2B5EF4-FFF2-40B4-BE49-F238E27FC236}">
                  <a16:creationId xmlns:a16="http://schemas.microsoft.com/office/drawing/2014/main" id="{202C279C-F9A5-405A-B1D7-C9C094776FDE}"/>
                </a:ext>
              </a:extLst>
            </p:cNvPr>
            <p:cNvCxnSpPr>
              <a:cxnSpLocks/>
            </p:cNvCxnSpPr>
            <p:nvPr/>
          </p:nvCxnSpPr>
          <p:spPr>
            <a:xfrm>
              <a:off x="4324242" y="1464027"/>
              <a:ext cx="0" cy="4815475"/>
            </a:xfrm>
            <a:prstGeom prst="line">
              <a:avLst/>
            </a:prstGeom>
            <a:ln w="317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B72E3DA-50A1-43AF-A7FE-DD7A5DF7CA83}"/>
                </a:ext>
              </a:extLst>
            </p:cNvPr>
            <p:cNvSpPr txBox="1"/>
            <p:nvPr/>
          </p:nvSpPr>
          <p:spPr>
            <a:xfrm>
              <a:off x="4018044" y="6337629"/>
              <a:ext cx="1417255" cy="461665"/>
            </a:xfrm>
            <a:prstGeom prst="rect">
              <a:avLst/>
            </a:prstGeom>
            <a:noFill/>
          </p:spPr>
          <p:txBody>
            <a:bodyPr wrap="square" rtlCol="0">
              <a:spAutoFit/>
            </a:bodyPr>
            <a:lstStyle/>
            <a:p>
              <a:r>
                <a:rPr lang="en-US" sz="2400" dirty="0">
                  <a:solidFill>
                    <a:srgbClr val="000000"/>
                  </a:solidFill>
                  <a:latin typeface="+mj-lt"/>
                </a:rPr>
                <a:t>A3M</a:t>
              </a:r>
            </a:p>
          </p:txBody>
        </p:sp>
      </p:grpSp>
      <p:sp>
        <p:nvSpPr>
          <p:cNvPr id="25" name="Rectangle 24">
            <a:extLst>
              <a:ext uri="{FF2B5EF4-FFF2-40B4-BE49-F238E27FC236}">
                <a16:creationId xmlns:a16="http://schemas.microsoft.com/office/drawing/2014/main" id="{5F1B1CCD-F42E-3BA2-CA51-CF6C31F5D981}"/>
              </a:ext>
            </a:extLst>
          </p:cNvPr>
          <p:cNvSpPr/>
          <p:nvPr/>
        </p:nvSpPr>
        <p:spPr>
          <a:xfrm>
            <a:off x="9245530" y="3768204"/>
            <a:ext cx="1468360" cy="1695930"/>
          </a:xfrm>
          <a:prstGeom prst="rect">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SHPO</a:t>
            </a:r>
          </a:p>
        </p:txBody>
      </p:sp>
      <p:sp>
        <p:nvSpPr>
          <p:cNvPr id="26" name="TextBox 25">
            <a:extLst>
              <a:ext uri="{FF2B5EF4-FFF2-40B4-BE49-F238E27FC236}">
                <a16:creationId xmlns:a16="http://schemas.microsoft.com/office/drawing/2014/main" id="{665CA1A9-CC04-FAF3-CD3D-D4B88DB7E86C}"/>
              </a:ext>
            </a:extLst>
          </p:cNvPr>
          <p:cNvSpPr txBox="1"/>
          <p:nvPr/>
        </p:nvSpPr>
        <p:spPr>
          <a:xfrm>
            <a:off x="7378613" y="5612536"/>
            <a:ext cx="3733800" cy="830997"/>
          </a:xfrm>
          <a:prstGeom prst="rect">
            <a:avLst/>
          </a:prstGeom>
          <a:noFill/>
        </p:spPr>
        <p:txBody>
          <a:bodyPr wrap="square" rtlCol="0">
            <a:spAutoFit/>
          </a:bodyPr>
          <a:lstStyle/>
          <a:p>
            <a:r>
              <a:rPr lang="en-US" sz="2400" dirty="0">
                <a:solidFill>
                  <a:srgbClr val="000000"/>
                </a:solidFill>
                <a:latin typeface="+mj-lt"/>
              </a:rPr>
              <a:t>*AOE = Assessment of Effect (impacts)</a:t>
            </a:r>
          </a:p>
        </p:txBody>
      </p:sp>
      <p:sp>
        <p:nvSpPr>
          <p:cNvPr id="15" name="TextBox 14">
            <a:extLst>
              <a:ext uri="{FF2B5EF4-FFF2-40B4-BE49-F238E27FC236}">
                <a16:creationId xmlns:a16="http://schemas.microsoft.com/office/drawing/2014/main" id="{50158FAE-D3D2-6BDC-EC59-B771D6E1E327}"/>
              </a:ext>
            </a:extLst>
          </p:cNvPr>
          <p:cNvSpPr txBox="1"/>
          <p:nvPr/>
        </p:nvSpPr>
        <p:spPr>
          <a:xfrm>
            <a:off x="658293" y="1908152"/>
            <a:ext cx="1571912" cy="461665"/>
          </a:xfrm>
          <a:prstGeom prst="rect">
            <a:avLst/>
          </a:prstGeom>
          <a:noFill/>
        </p:spPr>
        <p:txBody>
          <a:bodyPr wrap="square" rtlCol="0">
            <a:spAutoFit/>
          </a:bodyPr>
          <a:lstStyle/>
          <a:p>
            <a:r>
              <a:rPr lang="en-US" sz="2400" b="1" dirty="0">
                <a:solidFill>
                  <a:srgbClr val="000000"/>
                </a:solidFill>
                <a:latin typeface="+mj-lt"/>
              </a:rPr>
              <a:t>Ecology</a:t>
            </a:r>
          </a:p>
        </p:txBody>
      </p:sp>
      <p:sp>
        <p:nvSpPr>
          <p:cNvPr id="28" name="TextBox 27">
            <a:extLst>
              <a:ext uri="{FF2B5EF4-FFF2-40B4-BE49-F238E27FC236}">
                <a16:creationId xmlns:a16="http://schemas.microsoft.com/office/drawing/2014/main" id="{4EFFE501-D756-5AC7-C80C-8FBEEF835F1F}"/>
              </a:ext>
            </a:extLst>
          </p:cNvPr>
          <p:cNvSpPr txBox="1"/>
          <p:nvPr/>
        </p:nvSpPr>
        <p:spPr>
          <a:xfrm>
            <a:off x="657747" y="3486325"/>
            <a:ext cx="2090258" cy="461665"/>
          </a:xfrm>
          <a:prstGeom prst="rect">
            <a:avLst/>
          </a:prstGeom>
          <a:noFill/>
        </p:spPr>
        <p:txBody>
          <a:bodyPr wrap="square" rtlCol="0">
            <a:spAutoFit/>
          </a:bodyPr>
          <a:lstStyle/>
          <a:p>
            <a:r>
              <a:rPr lang="en-US" sz="2400" b="1" dirty="0">
                <a:solidFill>
                  <a:srgbClr val="000000"/>
                </a:solidFill>
                <a:latin typeface="+mj-lt"/>
              </a:rPr>
              <a:t>Archeology</a:t>
            </a:r>
          </a:p>
        </p:txBody>
      </p:sp>
      <p:sp>
        <p:nvSpPr>
          <p:cNvPr id="29" name="TextBox 28">
            <a:extLst>
              <a:ext uri="{FF2B5EF4-FFF2-40B4-BE49-F238E27FC236}">
                <a16:creationId xmlns:a16="http://schemas.microsoft.com/office/drawing/2014/main" id="{FF7EC876-0A62-753F-1B6D-BBD715EC85CE}"/>
              </a:ext>
            </a:extLst>
          </p:cNvPr>
          <p:cNvSpPr txBox="1"/>
          <p:nvPr/>
        </p:nvSpPr>
        <p:spPr>
          <a:xfrm>
            <a:off x="611004" y="5464134"/>
            <a:ext cx="1426173" cy="461665"/>
          </a:xfrm>
          <a:prstGeom prst="rect">
            <a:avLst/>
          </a:prstGeom>
          <a:noFill/>
        </p:spPr>
        <p:txBody>
          <a:bodyPr wrap="square" rtlCol="0">
            <a:spAutoFit/>
          </a:bodyPr>
          <a:lstStyle/>
          <a:p>
            <a:r>
              <a:rPr lang="en-US" sz="2400" b="1" dirty="0">
                <a:solidFill>
                  <a:srgbClr val="000000"/>
                </a:solidFill>
                <a:latin typeface="+mj-lt"/>
              </a:rPr>
              <a:t>History</a:t>
            </a:r>
          </a:p>
        </p:txBody>
      </p:sp>
      <p:sp>
        <p:nvSpPr>
          <p:cNvPr id="31" name="Rectangle 30">
            <a:extLst>
              <a:ext uri="{FF2B5EF4-FFF2-40B4-BE49-F238E27FC236}">
                <a16:creationId xmlns:a16="http://schemas.microsoft.com/office/drawing/2014/main" id="{8D71B13D-5D2F-446C-284B-D2B209442A97}"/>
              </a:ext>
            </a:extLst>
          </p:cNvPr>
          <p:cNvSpPr/>
          <p:nvPr/>
        </p:nvSpPr>
        <p:spPr>
          <a:xfrm>
            <a:off x="9245497" y="1572728"/>
            <a:ext cx="1468360" cy="1153734"/>
          </a:xfrm>
          <a:prstGeom prst="rect">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FHWA/ USFWS</a:t>
            </a:r>
          </a:p>
        </p:txBody>
      </p:sp>
    </p:spTree>
    <p:extLst>
      <p:ext uri="{BB962C8B-B14F-4D97-AF65-F5344CB8AC3E}">
        <p14:creationId xmlns:p14="http://schemas.microsoft.com/office/powerpoint/2010/main" val="348439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00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250" fill="hold"/>
                                        <p:tgtEl>
                                          <p:spTgt spid="22"/>
                                        </p:tgtEl>
                                        <p:attrNameLst>
                                          <p:attrName>ppt_w</p:attrName>
                                        </p:attrNameLst>
                                      </p:cBhvr>
                                      <p:tavLst>
                                        <p:tav tm="0">
                                          <p:val>
                                            <p:fltVal val="0"/>
                                          </p:val>
                                        </p:tav>
                                        <p:tav tm="100000">
                                          <p:val>
                                            <p:strVal val="#ppt_w"/>
                                          </p:val>
                                        </p:tav>
                                      </p:tavLst>
                                    </p:anim>
                                    <p:anim calcmode="lin" valueType="num">
                                      <p:cBhvr>
                                        <p:cTn id="26" dur="1250" fill="hold"/>
                                        <p:tgtEl>
                                          <p:spTgt spid="22"/>
                                        </p:tgtEl>
                                        <p:attrNameLst>
                                          <p:attrName>ppt_h</p:attrName>
                                        </p:attrNameLst>
                                      </p:cBhvr>
                                      <p:tavLst>
                                        <p:tav tm="0">
                                          <p:val>
                                            <p:fltVal val="0"/>
                                          </p:val>
                                        </p:tav>
                                        <p:tav tm="100000">
                                          <p:val>
                                            <p:strVal val="#ppt_h"/>
                                          </p:val>
                                        </p:tav>
                                      </p:tavLst>
                                    </p:anim>
                                    <p:animEffect transition="in" filter="fade">
                                      <p:cBhvr>
                                        <p:cTn id="27" dur="1250"/>
                                        <p:tgtEl>
                                          <p:spTgt spid="22"/>
                                        </p:tgtEl>
                                      </p:cBhvr>
                                    </p:animEffect>
                                  </p:childTnLst>
                                </p:cTn>
                              </p:par>
                            </p:childTnLst>
                          </p:cTn>
                        </p:par>
                        <p:par>
                          <p:cTn id="28" fill="hold">
                            <p:stCondLst>
                              <p:cond delay="1250"/>
                            </p:stCondLst>
                            <p:childTnLst>
                              <p:par>
                                <p:cTn id="29" presetID="1" presetClass="entr" presetSubtype="0" fill="hold" grpId="0" nodeType="afterEffect">
                                  <p:stCondLst>
                                    <p:cond delay="1000"/>
                                  </p:stCondLst>
                                  <p:childTnLst>
                                    <p:set>
                                      <p:cBhvr>
                                        <p:cTn id="30" dur="1" fill="hold">
                                          <p:stCondLst>
                                            <p:cond delay="0"/>
                                          </p:stCondLst>
                                        </p:cTn>
                                        <p:tgtEl>
                                          <p:spTgt spid="21"/>
                                        </p:tgtEl>
                                        <p:attrNameLst>
                                          <p:attrName>style.visibility</p:attrName>
                                        </p:attrNameLst>
                                      </p:cBhvr>
                                      <p:to>
                                        <p:strVal val="visible"/>
                                      </p:to>
                                    </p:set>
                                  </p:childTnLst>
                                </p:cTn>
                              </p:par>
                            </p:childTnLst>
                          </p:cTn>
                        </p:par>
                        <p:par>
                          <p:cTn id="31" fill="hold">
                            <p:stCondLst>
                              <p:cond delay="2250"/>
                            </p:stCondLst>
                            <p:childTnLst>
                              <p:par>
                                <p:cTn id="32" presetID="1"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1000"/>
                                  </p:stCondLst>
                                  <p:childTnLst>
                                    <p:set>
                                      <p:cBhvr>
                                        <p:cTn id="40" dur="1" fill="hold">
                                          <p:stCondLst>
                                            <p:cond delay="0"/>
                                          </p:stCondLst>
                                        </p:cTn>
                                        <p:tgtEl>
                                          <p:spTgt spid="3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grpId="0" nodeType="afterEffect">
                                  <p:stCondLst>
                                    <p:cond delay="1000"/>
                                  </p:stCondLst>
                                  <p:childTnLst>
                                    <p:set>
                                      <p:cBhvr>
                                        <p:cTn id="4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21" grpId="0"/>
      <p:bldP spid="25" grpId="0" animBg="1"/>
      <p:bldP spid="26" grpId="0"/>
      <p:bldP spid="3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505486" y="410565"/>
            <a:ext cx="8596668" cy="1320800"/>
          </a:xfrm>
        </p:spPr>
        <p:txBody>
          <a:bodyPr>
            <a:normAutofit/>
          </a:bodyPr>
          <a:lstStyle/>
          <a:p>
            <a:pPr algn="ctr"/>
            <a:r>
              <a:rPr lang="en-US" sz="3600" dirty="0"/>
              <a:t>Resource ID Process: ENV Field Survey</a:t>
            </a:r>
            <a:br>
              <a:rPr lang="en-US" sz="3600" dirty="0"/>
            </a:br>
            <a:endParaRPr lang="en-US" sz="3600" dirty="0"/>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384871" y="1731365"/>
            <a:ext cx="7254100" cy="4279017"/>
          </a:xfrm>
        </p:spPr>
        <p:txBody>
          <a:bodyPr>
            <a:noAutofit/>
          </a:bodyPr>
          <a:lstStyle/>
          <a:p>
            <a:pPr marL="0" indent="0" algn="l">
              <a:buNone/>
            </a:pPr>
            <a:r>
              <a:rPr lang="en-US" sz="2800" b="0" dirty="0">
                <a:solidFill>
                  <a:srgbClr val="000000"/>
                </a:solidFill>
                <a:latin typeface="+mj-lt"/>
              </a:rPr>
              <a:t>Environmental Field Survey is usually done </a:t>
            </a:r>
            <a:r>
              <a:rPr lang="en-US" sz="2800" dirty="0">
                <a:solidFill>
                  <a:srgbClr val="0070C0"/>
                </a:solidFill>
                <a:latin typeface="+mj-lt"/>
              </a:rPr>
              <a:t>during the concept phase</a:t>
            </a:r>
            <a:r>
              <a:rPr lang="en-US" sz="2800" b="0" dirty="0">
                <a:solidFill>
                  <a:srgbClr val="000000"/>
                </a:solidFill>
                <a:latin typeface="+mj-lt"/>
              </a:rPr>
              <a:t>.</a:t>
            </a:r>
          </a:p>
          <a:p>
            <a:pPr marL="0" indent="0" algn="l">
              <a:buNone/>
            </a:pPr>
            <a:endParaRPr lang="en-US" sz="1400" b="0" dirty="0">
              <a:solidFill>
                <a:srgbClr val="000000"/>
              </a:solidFill>
              <a:latin typeface="+mj-lt"/>
            </a:endParaRPr>
          </a:p>
          <a:p>
            <a:pPr marL="0" indent="0" algn="l">
              <a:buNone/>
            </a:pPr>
            <a:r>
              <a:rPr lang="en-US" sz="2800" dirty="0">
                <a:solidFill>
                  <a:srgbClr val="0070C0"/>
                </a:solidFill>
                <a:latin typeface="+mj-lt"/>
              </a:rPr>
              <a:t>Step 1 (aka ENV Field Work)</a:t>
            </a:r>
          </a:p>
          <a:p>
            <a:pPr marL="342900" indent="-342900" algn="l">
              <a:buFont typeface="Wingdings" panose="05000000000000000000" pitchFamily="2" charset="2"/>
              <a:buChar char="Ø"/>
            </a:pPr>
            <a:r>
              <a:rPr lang="en-US" sz="2800" b="0" dirty="0">
                <a:solidFill>
                  <a:srgbClr val="000000"/>
                </a:solidFill>
                <a:latin typeface="+mj-lt"/>
              </a:rPr>
              <a:t>Visit the site </a:t>
            </a:r>
          </a:p>
          <a:p>
            <a:pPr marL="800100" lvl="1" indent="-342900" algn="l">
              <a:buFont typeface="Wingdings" panose="05000000000000000000" pitchFamily="2" charset="2"/>
              <a:buChar char="Ø"/>
            </a:pPr>
            <a:r>
              <a:rPr lang="en-US" sz="2800" dirty="0">
                <a:solidFill>
                  <a:srgbClr val="000000"/>
                </a:solidFill>
                <a:latin typeface="+mj-lt"/>
              </a:rPr>
              <a:t>Ecologist</a:t>
            </a:r>
          </a:p>
          <a:p>
            <a:pPr marL="800100" lvl="1" indent="-342900" algn="l">
              <a:buFont typeface="Wingdings" panose="05000000000000000000" pitchFamily="2" charset="2"/>
              <a:buChar char="Ø"/>
            </a:pPr>
            <a:r>
              <a:rPr lang="en-US" sz="2800" dirty="0">
                <a:solidFill>
                  <a:srgbClr val="000000"/>
                </a:solidFill>
                <a:latin typeface="+mj-lt"/>
              </a:rPr>
              <a:t>Historian</a:t>
            </a:r>
          </a:p>
          <a:p>
            <a:pPr marL="800100" lvl="1" indent="-342900" algn="l">
              <a:buFont typeface="Wingdings" panose="05000000000000000000" pitchFamily="2" charset="2"/>
              <a:buChar char="Ø"/>
            </a:pPr>
            <a:r>
              <a:rPr lang="en-US" sz="2800" dirty="0">
                <a:solidFill>
                  <a:srgbClr val="000000"/>
                </a:solidFill>
                <a:latin typeface="+mj-lt"/>
              </a:rPr>
              <a:t>Archaeologist</a:t>
            </a:r>
          </a:p>
          <a:p>
            <a:pPr lvl="1" algn="l"/>
            <a:endParaRPr lang="en-US" sz="1400" dirty="0">
              <a:solidFill>
                <a:srgbClr val="000000"/>
              </a:solidFill>
              <a:latin typeface="+mj-lt"/>
            </a:endParaRPr>
          </a:p>
          <a:p>
            <a:pPr marL="342900" indent="-342900" algn="l">
              <a:buFont typeface="Wingdings" panose="05000000000000000000" pitchFamily="2" charset="2"/>
              <a:buChar char="Ø"/>
            </a:pPr>
            <a:r>
              <a:rPr lang="en-US" sz="2800" dirty="0">
                <a:solidFill>
                  <a:srgbClr val="0070C0"/>
                </a:solidFill>
                <a:latin typeface="+mj-lt"/>
              </a:rPr>
              <a:t>Physically evaluate </a:t>
            </a:r>
            <a:r>
              <a:rPr lang="en-US" sz="2800" b="0" dirty="0">
                <a:solidFill>
                  <a:srgbClr val="000000"/>
                </a:solidFill>
                <a:latin typeface="+mj-lt"/>
              </a:rPr>
              <a:t>for resources within the Environmental Survey Boundary (ESB)	</a:t>
            </a:r>
          </a:p>
          <a:p>
            <a:pPr marL="457200" lvl="1" indent="0" algn="l">
              <a:buNone/>
            </a:pPr>
            <a:endParaRPr lang="en-US" sz="2800" dirty="0">
              <a:solidFill>
                <a:srgbClr val="000000"/>
              </a:solidFill>
              <a:latin typeface="+mj-lt"/>
            </a:endParaRPr>
          </a:p>
          <a:p>
            <a:pPr lvl="1" algn="l"/>
            <a:endParaRPr lang="en-US" sz="2800" dirty="0">
              <a:solidFill>
                <a:srgbClr val="000000"/>
              </a:solidFill>
              <a:latin typeface="+mj-lt"/>
            </a:endParaRPr>
          </a:p>
        </p:txBody>
      </p:sp>
      <p:pic>
        <p:nvPicPr>
          <p:cNvPr id="5" name="Picture 4">
            <a:extLst>
              <a:ext uri="{FF2B5EF4-FFF2-40B4-BE49-F238E27FC236}">
                <a16:creationId xmlns:a16="http://schemas.microsoft.com/office/drawing/2014/main" id="{1F86485B-C82F-4B35-A09D-0F31D7075A8C}"/>
              </a:ext>
            </a:extLst>
          </p:cNvPr>
          <p:cNvPicPr>
            <a:picLocks noChangeAspect="1"/>
          </p:cNvPicPr>
          <p:nvPr/>
        </p:nvPicPr>
        <p:blipFill>
          <a:blip r:embed="rId3"/>
          <a:stretch>
            <a:fillRect/>
          </a:stretch>
        </p:blipFill>
        <p:spPr>
          <a:xfrm>
            <a:off x="7428759" y="2423057"/>
            <a:ext cx="4465834" cy="3142212"/>
          </a:xfrm>
          <a:prstGeom prst="rect">
            <a:avLst/>
          </a:prstGeom>
        </p:spPr>
      </p:pic>
    </p:spTree>
    <p:extLst>
      <p:ext uri="{BB962C8B-B14F-4D97-AF65-F5344CB8AC3E}">
        <p14:creationId xmlns:p14="http://schemas.microsoft.com/office/powerpoint/2010/main" val="1880530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3" end="3"/>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5" end="5"/>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500"/>
                                  </p:stCondLst>
                                  <p:childTnLst>
                                    <p:set>
                                      <p:cBhvr>
                                        <p:cTn id="21"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4890232-E83A-0D70-611F-2434EDA736AD}"/>
              </a:ext>
            </a:extLst>
          </p:cNvPr>
          <p:cNvSpPr/>
          <p:nvPr/>
        </p:nvSpPr>
        <p:spPr>
          <a:xfrm>
            <a:off x="11387961" y="77648"/>
            <a:ext cx="898220" cy="53425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681D200-AFA8-D9D7-E08C-F7DD3A2ACFC3}"/>
              </a:ext>
            </a:extLst>
          </p:cNvPr>
          <p:cNvSpPr/>
          <p:nvPr/>
        </p:nvSpPr>
        <p:spPr>
          <a:xfrm>
            <a:off x="-246580" y="123290"/>
            <a:ext cx="898220" cy="53425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8B7FDA8-43BB-30C5-3E43-BCA54BAEBA69}"/>
              </a:ext>
            </a:extLst>
          </p:cNvPr>
          <p:cNvPicPr>
            <a:picLocks noChangeAspect="1"/>
          </p:cNvPicPr>
          <p:nvPr/>
        </p:nvPicPr>
        <p:blipFill>
          <a:blip r:embed="rId3"/>
          <a:stretch>
            <a:fillRect/>
          </a:stretch>
        </p:blipFill>
        <p:spPr>
          <a:xfrm>
            <a:off x="393274" y="-215758"/>
            <a:ext cx="11405453" cy="6858000"/>
          </a:xfrm>
          <a:prstGeom prst="rect">
            <a:avLst/>
          </a:prstGeom>
        </p:spPr>
      </p:pic>
      <p:sp>
        <p:nvSpPr>
          <p:cNvPr id="10" name="Freeform: Shape 9">
            <a:extLst>
              <a:ext uri="{FF2B5EF4-FFF2-40B4-BE49-F238E27FC236}">
                <a16:creationId xmlns:a16="http://schemas.microsoft.com/office/drawing/2014/main" id="{63F3CA3F-68BE-7E15-6E1E-0C720D132984}"/>
              </a:ext>
            </a:extLst>
          </p:cNvPr>
          <p:cNvSpPr/>
          <p:nvPr/>
        </p:nvSpPr>
        <p:spPr>
          <a:xfrm>
            <a:off x="1219201" y="288739"/>
            <a:ext cx="10321159" cy="5623034"/>
          </a:xfrm>
          <a:custGeom>
            <a:avLst/>
            <a:gdLst>
              <a:gd name="connsiteX0" fmla="*/ 0 w 10321159"/>
              <a:gd name="connsiteY0" fmla="*/ 683172 h 5623034"/>
              <a:gd name="connsiteX1" fmla="*/ 483476 w 10321159"/>
              <a:gd name="connsiteY1" fmla="*/ 0 h 5623034"/>
              <a:gd name="connsiteX2" fmla="*/ 4498428 w 10321159"/>
              <a:gd name="connsiteY2" fmla="*/ 2081048 h 5623034"/>
              <a:gd name="connsiteX3" fmla="*/ 6568966 w 10321159"/>
              <a:gd name="connsiteY3" fmla="*/ 2259724 h 5623034"/>
              <a:gd name="connsiteX4" fmla="*/ 6695090 w 10321159"/>
              <a:gd name="connsiteY4" fmla="*/ 2259724 h 5623034"/>
              <a:gd name="connsiteX5" fmla="*/ 6547945 w 10321159"/>
              <a:gd name="connsiteY5" fmla="*/ 872358 h 5623034"/>
              <a:gd name="connsiteX6" fmla="*/ 7241628 w 10321159"/>
              <a:gd name="connsiteY6" fmla="*/ 788275 h 5623034"/>
              <a:gd name="connsiteX7" fmla="*/ 7472855 w 10321159"/>
              <a:gd name="connsiteY7" fmla="*/ 2123089 h 5623034"/>
              <a:gd name="connsiteX8" fmla="*/ 7872248 w 10321159"/>
              <a:gd name="connsiteY8" fmla="*/ 2017986 h 5623034"/>
              <a:gd name="connsiteX9" fmla="*/ 8271641 w 10321159"/>
              <a:gd name="connsiteY9" fmla="*/ 325820 h 5623034"/>
              <a:gd name="connsiteX10" fmla="*/ 8734097 w 10321159"/>
              <a:gd name="connsiteY10" fmla="*/ 430924 h 5623034"/>
              <a:gd name="connsiteX11" fmla="*/ 8418786 w 10321159"/>
              <a:gd name="connsiteY11" fmla="*/ 1839310 h 5623034"/>
              <a:gd name="connsiteX12" fmla="*/ 8523890 w 10321159"/>
              <a:gd name="connsiteY12" fmla="*/ 1965434 h 5623034"/>
              <a:gd name="connsiteX13" fmla="*/ 10310648 w 10321159"/>
              <a:gd name="connsiteY13" fmla="*/ 1870841 h 5623034"/>
              <a:gd name="connsiteX14" fmla="*/ 10321159 w 10321159"/>
              <a:gd name="connsiteY14" fmla="*/ 2480441 h 5623034"/>
              <a:gd name="connsiteX15" fmla="*/ 8387255 w 10321159"/>
              <a:gd name="connsiteY15" fmla="*/ 2480441 h 5623034"/>
              <a:gd name="connsiteX16" fmla="*/ 8103476 w 10321159"/>
              <a:gd name="connsiteY16" fmla="*/ 2564524 h 5623034"/>
              <a:gd name="connsiteX17" fmla="*/ 7861738 w 10321159"/>
              <a:gd name="connsiteY17" fmla="*/ 2816772 h 5623034"/>
              <a:gd name="connsiteX18" fmla="*/ 7945821 w 10321159"/>
              <a:gd name="connsiteY18" fmla="*/ 2974427 h 5623034"/>
              <a:gd name="connsiteX19" fmla="*/ 8408276 w 10321159"/>
              <a:gd name="connsiteY19" fmla="*/ 3090041 h 5623034"/>
              <a:gd name="connsiteX20" fmla="*/ 9059917 w 10321159"/>
              <a:gd name="connsiteY20" fmla="*/ 3205655 h 5623034"/>
              <a:gd name="connsiteX21" fmla="*/ 8818179 w 10321159"/>
              <a:gd name="connsiteY21" fmla="*/ 4004441 h 5623034"/>
              <a:gd name="connsiteX22" fmla="*/ 7945821 w 10321159"/>
              <a:gd name="connsiteY22" fmla="*/ 3689131 h 5623034"/>
              <a:gd name="connsiteX23" fmla="*/ 7472855 w 10321159"/>
              <a:gd name="connsiteY23" fmla="*/ 3605048 h 5623034"/>
              <a:gd name="connsiteX24" fmla="*/ 7262648 w 10321159"/>
              <a:gd name="connsiteY24" fmla="*/ 3657600 h 5623034"/>
              <a:gd name="connsiteX25" fmla="*/ 6905297 w 10321159"/>
              <a:gd name="connsiteY25" fmla="*/ 4193627 h 5623034"/>
              <a:gd name="connsiteX26" fmla="*/ 6768662 w 10321159"/>
              <a:gd name="connsiteY26" fmla="*/ 4708634 h 5623034"/>
              <a:gd name="connsiteX27" fmla="*/ 6348248 w 10321159"/>
              <a:gd name="connsiteY27" fmla="*/ 5623034 h 5623034"/>
              <a:gd name="connsiteX28" fmla="*/ 5591503 w 10321159"/>
              <a:gd name="connsiteY28" fmla="*/ 5244662 h 5623034"/>
              <a:gd name="connsiteX29" fmla="*/ 6358759 w 10321159"/>
              <a:gd name="connsiteY29" fmla="*/ 3878317 h 5623034"/>
              <a:gd name="connsiteX30" fmla="*/ 6505903 w 10321159"/>
              <a:gd name="connsiteY30" fmla="*/ 3384331 h 5623034"/>
              <a:gd name="connsiteX31" fmla="*/ 6106510 w 10321159"/>
              <a:gd name="connsiteY31" fmla="*/ 3132082 h 5623034"/>
              <a:gd name="connsiteX32" fmla="*/ 5538952 w 10321159"/>
              <a:gd name="connsiteY32" fmla="*/ 3048000 h 5623034"/>
              <a:gd name="connsiteX33" fmla="*/ 4624552 w 10321159"/>
              <a:gd name="connsiteY33" fmla="*/ 3090041 h 5623034"/>
              <a:gd name="connsiteX34" fmla="*/ 4162097 w 10321159"/>
              <a:gd name="connsiteY34" fmla="*/ 3100551 h 5623034"/>
              <a:gd name="connsiteX35" fmla="*/ 3962400 w 10321159"/>
              <a:gd name="connsiteY35" fmla="*/ 3352800 h 5623034"/>
              <a:gd name="connsiteX36" fmla="*/ 3920359 w 10321159"/>
              <a:gd name="connsiteY36" fmla="*/ 3594537 h 5623034"/>
              <a:gd name="connsiteX37" fmla="*/ 3342290 w 10321159"/>
              <a:gd name="connsiteY37" fmla="*/ 3584027 h 5623034"/>
              <a:gd name="connsiteX38" fmla="*/ 3226676 w 10321159"/>
              <a:gd name="connsiteY38" fmla="*/ 3048000 h 5623034"/>
              <a:gd name="connsiteX39" fmla="*/ 2911366 w 10321159"/>
              <a:gd name="connsiteY39" fmla="*/ 3058510 h 5623034"/>
              <a:gd name="connsiteX40" fmla="*/ 1587062 w 10321159"/>
              <a:gd name="connsiteY40" fmla="*/ 3268717 h 5623034"/>
              <a:gd name="connsiteX41" fmla="*/ 493986 w 10321159"/>
              <a:gd name="connsiteY41" fmla="*/ 3531475 h 5623034"/>
              <a:gd name="connsiteX42" fmla="*/ 199697 w 10321159"/>
              <a:gd name="connsiteY42" fmla="*/ 2648606 h 5623034"/>
              <a:gd name="connsiteX43" fmla="*/ 2427890 w 10321159"/>
              <a:gd name="connsiteY43" fmla="*/ 2238703 h 5623034"/>
              <a:gd name="connsiteX44" fmla="*/ 2722179 w 10321159"/>
              <a:gd name="connsiteY44" fmla="*/ 2154620 h 5623034"/>
              <a:gd name="connsiteX45" fmla="*/ 2501462 w 10321159"/>
              <a:gd name="connsiteY45" fmla="*/ 1986455 h 5623034"/>
              <a:gd name="connsiteX46" fmla="*/ 1933903 w 10321159"/>
              <a:gd name="connsiteY46" fmla="*/ 1671144 h 5623034"/>
              <a:gd name="connsiteX47" fmla="*/ 0 w 10321159"/>
              <a:gd name="connsiteY47" fmla="*/ 683172 h 562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321159" h="5623034">
                <a:moveTo>
                  <a:pt x="0" y="683172"/>
                </a:moveTo>
                <a:lnTo>
                  <a:pt x="483476" y="0"/>
                </a:lnTo>
                <a:lnTo>
                  <a:pt x="4498428" y="2081048"/>
                </a:lnTo>
                <a:lnTo>
                  <a:pt x="6568966" y="2259724"/>
                </a:lnTo>
                <a:lnTo>
                  <a:pt x="6695090" y="2259724"/>
                </a:lnTo>
                <a:lnTo>
                  <a:pt x="6547945" y="872358"/>
                </a:lnTo>
                <a:lnTo>
                  <a:pt x="7241628" y="788275"/>
                </a:lnTo>
                <a:lnTo>
                  <a:pt x="7472855" y="2123089"/>
                </a:lnTo>
                <a:lnTo>
                  <a:pt x="7872248" y="2017986"/>
                </a:lnTo>
                <a:lnTo>
                  <a:pt x="8271641" y="325820"/>
                </a:lnTo>
                <a:lnTo>
                  <a:pt x="8734097" y="430924"/>
                </a:lnTo>
                <a:lnTo>
                  <a:pt x="8418786" y="1839310"/>
                </a:lnTo>
                <a:lnTo>
                  <a:pt x="8523890" y="1965434"/>
                </a:lnTo>
                <a:lnTo>
                  <a:pt x="10310648" y="1870841"/>
                </a:lnTo>
                <a:lnTo>
                  <a:pt x="10321159" y="2480441"/>
                </a:lnTo>
                <a:lnTo>
                  <a:pt x="8387255" y="2480441"/>
                </a:lnTo>
                <a:lnTo>
                  <a:pt x="8103476" y="2564524"/>
                </a:lnTo>
                <a:lnTo>
                  <a:pt x="7861738" y="2816772"/>
                </a:lnTo>
                <a:lnTo>
                  <a:pt x="7945821" y="2974427"/>
                </a:lnTo>
                <a:lnTo>
                  <a:pt x="8408276" y="3090041"/>
                </a:lnTo>
                <a:lnTo>
                  <a:pt x="9059917" y="3205655"/>
                </a:lnTo>
                <a:lnTo>
                  <a:pt x="8818179" y="4004441"/>
                </a:lnTo>
                <a:lnTo>
                  <a:pt x="7945821" y="3689131"/>
                </a:lnTo>
                <a:lnTo>
                  <a:pt x="7472855" y="3605048"/>
                </a:lnTo>
                <a:lnTo>
                  <a:pt x="7262648" y="3657600"/>
                </a:lnTo>
                <a:lnTo>
                  <a:pt x="6905297" y="4193627"/>
                </a:lnTo>
                <a:lnTo>
                  <a:pt x="6768662" y="4708634"/>
                </a:lnTo>
                <a:lnTo>
                  <a:pt x="6348248" y="5623034"/>
                </a:lnTo>
                <a:lnTo>
                  <a:pt x="5591503" y="5244662"/>
                </a:lnTo>
                <a:lnTo>
                  <a:pt x="6358759" y="3878317"/>
                </a:lnTo>
                <a:lnTo>
                  <a:pt x="6505903" y="3384331"/>
                </a:lnTo>
                <a:lnTo>
                  <a:pt x="6106510" y="3132082"/>
                </a:lnTo>
                <a:lnTo>
                  <a:pt x="5538952" y="3048000"/>
                </a:lnTo>
                <a:lnTo>
                  <a:pt x="4624552" y="3090041"/>
                </a:lnTo>
                <a:lnTo>
                  <a:pt x="4162097" y="3100551"/>
                </a:lnTo>
                <a:lnTo>
                  <a:pt x="3962400" y="3352800"/>
                </a:lnTo>
                <a:lnTo>
                  <a:pt x="3920359" y="3594537"/>
                </a:lnTo>
                <a:lnTo>
                  <a:pt x="3342290" y="3584027"/>
                </a:lnTo>
                <a:lnTo>
                  <a:pt x="3226676" y="3048000"/>
                </a:lnTo>
                <a:lnTo>
                  <a:pt x="2911366" y="3058510"/>
                </a:lnTo>
                <a:lnTo>
                  <a:pt x="1587062" y="3268717"/>
                </a:lnTo>
                <a:lnTo>
                  <a:pt x="493986" y="3531475"/>
                </a:lnTo>
                <a:lnTo>
                  <a:pt x="199697" y="2648606"/>
                </a:lnTo>
                <a:lnTo>
                  <a:pt x="2427890" y="2238703"/>
                </a:lnTo>
                <a:lnTo>
                  <a:pt x="2722179" y="2154620"/>
                </a:lnTo>
                <a:lnTo>
                  <a:pt x="2501462" y="1986455"/>
                </a:lnTo>
                <a:lnTo>
                  <a:pt x="1933903" y="1671144"/>
                </a:lnTo>
                <a:lnTo>
                  <a:pt x="0" y="683172"/>
                </a:lnTo>
                <a:close/>
              </a:path>
            </a:pathLst>
          </a:custGeom>
          <a:noFill/>
          <a:ln w="698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1" y="5785946"/>
            <a:ext cx="12192001" cy="1072054"/>
          </a:xfrm>
          <a:solidFill>
            <a:schemeClr val="bg1"/>
          </a:solidFill>
        </p:spPr>
        <p:txBody>
          <a:bodyPr>
            <a:normAutofit lnSpcReduction="10000"/>
          </a:bodyPr>
          <a:lstStyle/>
          <a:p>
            <a:pPr marL="800100" lvl="1" indent="-342900" algn="l">
              <a:buFont typeface="Wingdings" panose="05000000000000000000" pitchFamily="2" charset="2"/>
              <a:buChar char="Ø"/>
            </a:pPr>
            <a:r>
              <a:rPr lang="en-US" sz="2400" dirty="0">
                <a:solidFill>
                  <a:srgbClr val="000000"/>
                </a:solidFill>
                <a:latin typeface="+mj-lt"/>
              </a:rPr>
              <a:t>Note: The </a:t>
            </a:r>
            <a:r>
              <a:rPr lang="en-US" sz="2400" b="1" dirty="0">
                <a:solidFill>
                  <a:srgbClr val="C00000"/>
                </a:solidFill>
                <a:latin typeface="+mj-lt"/>
              </a:rPr>
              <a:t>ESB</a:t>
            </a:r>
            <a:r>
              <a:rPr lang="en-US" sz="2400" b="1" dirty="0">
                <a:solidFill>
                  <a:srgbClr val="000000"/>
                </a:solidFill>
                <a:latin typeface="+mj-lt"/>
              </a:rPr>
              <a:t> </a:t>
            </a:r>
            <a:r>
              <a:rPr lang="en-US" sz="2400" dirty="0">
                <a:solidFill>
                  <a:srgbClr val="000000"/>
                </a:solidFill>
                <a:latin typeface="+mj-lt"/>
              </a:rPr>
              <a:t>is </a:t>
            </a:r>
            <a:r>
              <a:rPr lang="en-US" sz="2400" b="1" dirty="0">
                <a:solidFill>
                  <a:srgbClr val="C00000"/>
                </a:solidFill>
                <a:latin typeface="+mj-lt"/>
              </a:rPr>
              <a:t>100 feet beyond the limits </a:t>
            </a:r>
            <a:r>
              <a:rPr lang="en-US" sz="2400" dirty="0">
                <a:solidFill>
                  <a:srgbClr val="000000"/>
                </a:solidFill>
                <a:latin typeface="+mj-lt"/>
              </a:rPr>
              <a:t>of construction and anticipated ROW. This is to allow minor design changes that may occur and avoid the need to go back to the field for additional surveys.</a:t>
            </a:r>
          </a:p>
        </p:txBody>
      </p:sp>
      <p:sp>
        <p:nvSpPr>
          <p:cNvPr id="12" name="TextBox 11">
            <a:extLst>
              <a:ext uri="{FF2B5EF4-FFF2-40B4-BE49-F238E27FC236}">
                <a16:creationId xmlns:a16="http://schemas.microsoft.com/office/drawing/2014/main" id="{4DAC4025-AF94-770C-3AD1-5C6B22C0FB40}"/>
              </a:ext>
            </a:extLst>
          </p:cNvPr>
          <p:cNvSpPr txBox="1"/>
          <p:nvPr/>
        </p:nvSpPr>
        <p:spPr>
          <a:xfrm>
            <a:off x="3116123" y="-34427"/>
            <a:ext cx="5747249" cy="646331"/>
          </a:xfrm>
          <a:prstGeom prst="rect">
            <a:avLst/>
          </a:prstGeom>
          <a:solidFill>
            <a:schemeClr val="bg1"/>
          </a:solidFill>
        </p:spPr>
        <p:txBody>
          <a:bodyPr wrap="square" rtlCol="0">
            <a:spAutoFit/>
          </a:bodyPr>
          <a:lstStyle/>
          <a:p>
            <a:r>
              <a:rPr lang="en-US" sz="3600" b="1" dirty="0">
                <a:solidFill>
                  <a:srgbClr val="045594"/>
                </a:solidFill>
                <a:latin typeface="+mj-lt"/>
              </a:rPr>
              <a:t>Resource ID Process: ESB</a:t>
            </a:r>
          </a:p>
        </p:txBody>
      </p:sp>
    </p:spTree>
    <p:extLst>
      <p:ext uri="{BB962C8B-B14F-4D97-AF65-F5344CB8AC3E}">
        <p14:creationId xmlns:p14="http://schemas.microsoft.com/office/powerpoint/2010/main" val="188897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par>
                          <p:cTn id="9" fill="hold">
                            <p:stCondLst>
                              <p:cond delay="0"/>
                            </p:stCondLst>
                            <p:childTnLst>
                              <p:par>
                                <p:cTn id="10" presetID="42" presetClass="entr" presetSubtype="0" fill="hold" grpId="0" nodeType="after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3000"/>
                                        <p:tgtEl>
                                          <p:spTgt spid="10"/>
                                        </p:tgtEl>
                                      </p:cBhvr>
                                    </p:animEffect>
                                    <p:anim calcmode="lin" valueType="num">
                                      <p:cBhvr>
                                        <p:cTn id="13" dur="3000" fill="hold"/>
                                        <p:tgtEl>
                                          <p:spTgt spid="10"/>
                                        </p:tgtEl>
                                        <p:attrNameLst>
                                          <p:attrName>ppt_x</p:attrName>
                                        </p:attrNameLst>
                                      </p:cBhvr>
                                      <p:tavLst>
                                        <p:tav tm="0">
                                          <p:val>
                                            <p:strVal val="#ppt_x"/>
                                          </p:val>
                                        </p:tav>
                                        <p:tav tm="100000">
                                          <p:val>
                                            <p:strVal val="#ppt_x"/>
                                          </p:val>
                                        </p:tav>
                                      </p:tavLst>
                                    </p:anim>
                                    <p:anim calcmode="lin" valueType="num">
                                      <p:cBhvr>
                                        <p:cTn id="14" dur="3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797666" y="682511"/>
            <a:ext cx="8596668" cy="1320800"/>
          </a:xfrm>
        </p:spPr>
        <p:txBody>
          <a:bodyPr>
            <a:normAutofit/>
          </a:bodyPr>
          <a:lstStyle/>
          <a:p>
            <a:pPr algn="ctr"/>
            <a:r>
              <a:rPr lang="en-US" sz="3600" dirty="0">
                <a:solidFill>
                  <a:srgbClr val="085694"/>
                </a:solidFill>
              </a:rPr>
              <a:t>Resource ID Process: Survey Reports </a:t>
            </a:r>
            <a:br>
              <a:rPr lang="en-US" sz="3600" dirty="0">
                <a:solidFill>
                  <a:srgbClr val="085694"/>
                </a:solidFill>
              </a:rPr>
            </a:br>
            <a:endParaRPr lang="en-US" sz="3600" dirty="0">
              <a:solidFill>
                <a:srgbClr val="085694"/>
              </a:solidFill>
            </a:endParaRP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384568" y="2676549"/>
            <a:ext cx="7208034" cy="5196280"/>
          </a:xfrm>
        </p:spPr>
        <p:txBody>
          <a:bodyPr>
            <a:noAutofit/>
          </a:bodyPr>
          <a:lstStyle/>
          <a:p>
            <a:pPr marL="0" indent="0" algn="l">
              <a:buNone/>
            </a:pPr>
            <a:r>
              <a:rPr lang="en-US" sz="2800" dirty="0">
                <a:solidFill>
                  <a:srgbClr val="0070C0"/>
                </a:solidFill>
                <a:latin typeface="+mj-lt"/>
              </a:rPr>
              <a:t>Step 2: Resource Survey Reports</a:t>
            </a:r>
          </a:p>
          <a:p>
            <a:pPr marL="342900" indent="-342900" algn="l">
              <a:buFont typeface="Wingdings" panose="05000000000000000000" pitchFamily="2" charset="2"/>
              <a:buChar char="Ø"/>
            </a:pPr>
            <a:r>
              <a:rPr lang="en-US" sz="2800" b="0" dirty="0">
                <a:solidFill>
                  <a:srgbClr val="000000"/>
                </a:solidFill>
                <a:latin typeface="+mj-lt"/>
              </a:rPr>
              <a:t>Write resource reports</a:t>
            </a:r>
          </a:p>
          <a:p>
            <a:pPr algn="l"/>
            <a:endParaRPr lang="en-US" sz="1400" b="0" dirty="0">
              <a:solidFill>
                <a:srgbClr val="000000"/>
              </a:solidFill>
              <a:latin typeface="+mj-lt"/>
            </a:endParaRPr>
          </a:p>
          <a:p>
            <a:pPr marL="342900" indent="-342900" algn="l">
              <a:buFont typeface="Wingdings" panose="05000000000000000000" pitchFamily="2" charset="2"/>
              <a:buChar char="Ø"/>
            </a:pPr>
            <a:r>
              <a:rPr lang="en-US" sz="2800" b="0" dirty="0">
                <a:solidFill>
                  <a:srgbClr val="000000"/>
                </a:solidFill>
                <a:latin typeface="+mj-lt"/>
              </a:rPr>
              <a:t>Receive agency approval of the resource reports</a:t>
            </a:r>
          </a:p>
        </p:txBody>
      </p:sp>
      <p:pic>
        <p:nvPicPr>
          <p:cNvPr id="10" name="Picture 9">
            <a:extLst>
              <a:ext uri="{FF2B5EF4-FFF2-40B4-BE49-F238E27FC236}">
                <a16:creationId xmlns:a16="http://schemas.microsoft.com/office/drawing/2014/main" id="{03EDE980-8698-6507-A060-25795655E44E}"/>
              </a:ext>
            </a:extLst>
          </p:cNvPr>
          <p:cNvPicPr>
            <a:picLocks noChangeAspect="1"/>
          </p:cNvPicPr>
          <p:nvPr/>
        </p:nvPicPr>
        <p:blipFill>
          <a:blip r:embed="rId3"/>
          <a:stretch>
            <a:fillRect/>
          </a:stretch>
        </p:blipFill>
        <p:spPr>
          <a:xfrm>
            <a:off x="7592602" y="2299767"/>
            <a:ext cx="4465834" cy="3142212"/>
          </a:xfrm>
          <a:prstGeom prst="rect">
            <a:avLst/>
          </a:prstGeom>
        </p:spPr>
      </p:pic>
    </p:spTree>
    <p:extLst>
      <p:ext uri="{BB962C8B-B14F-4D97-AF65-F5344CB8AC3E}">
        <p14:creationId xmlns:p14="http://schemas.microsoft.com/office/powerpoint/2010/main" val="280250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797666" y="528508"/>
            <a:ext cx="8596668" cy="1320800"/>
          </a:xfrm>
        </p:spPr>
        <p:txBody>
          <a:bodyPr>
            <a:normAutofit/>
          </a:bodyPr>
          <a:lstStyle/>
          <a:p>
            <a:pPr algn="ctr"/>
            <a:r>
              <a:rPr lang="en-US" dirty="0"/>
              <a:t>Resource ID Process: Survey Reports </a:t>
            </a:r>
            <a:br>
              <a:rPr lang="en-US" dirty="0"/>
            </a:br>
            <a:endParaRPr lang="en-US" dirty="0"/>
          </a:p>
        </p:txBody>
      </p:sp>
      <p:grpSp>
        <p:nvGrpSpPr>
          <p:cNvPr id="28" name="Group 27">
            <a:extLst>
              <a:ext uri="{FF2B5EF4-FFF2-40B4-BE49-F238E27FC236}">
                <a16:creationId xmlns:a16="http://schemas.microsoft.com/office/drawing/2014/main" id="{8558FB17-32F0-B766-B424-13933786C907}"/>
              </a:ext>
            </a:extLst>
          </p:cNvPr>
          <p:cNvGrpSpPr/>
          <p:nvPr/>
        </p:nvGrpSpPr>
        <p:grpSpPr>
          <a:xfrm>
            <a:off x="1691160" y="2119949"/>
            <a:ext cx="1681655" cy="2068247"/>
            <a:chOff x="961695" y="1883643"/>
            <a:chExt cx="1681655" cy="2068247"/>
          </a:xfrm>
        </p:grpSpPr>
        <p:sp>
          <p:nvSpPr>
            <p:cNvPr id="11" name="Oval 10">
              <a:extLst>
                <a:ext uri="{FF2B5EF4-FFF2-40B4-BE49-F238E27FC236}">
                  <a16:creationId xmlns:a16="http://schemas.microsoft.com/office/drawing/2014/main" id="{440B68F9-0571-C6F6-1396-439C848B80C8}"/>
                </a:ext>
              </a:extLst>
            </p:cNvPr>
            <p:cNvSpPr/>
            <p:nvPr/>
          </p:nvSpPr>
          <p:spPr>
            <a:xfrm>
              <a:off x="1124607" y="2543503"/>
              <a:ext cx="1355834" cy="1408387"/>
            </a:xfrm>
            <a:prstGeom prst="ellipse">
              <a:avLst/>
            </a:prstGeom>
            <a:solidFill>
              <a:srgbClr val="0856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Flower with solid fill">
              <a:extLst>
                <a:ext uri="{FF2B5EF4-FFF2-40B4-BE49-F238E27FC236}">
                  <a16:creationId xmlns:a16="http://schemas.microsoft.com/office/drawing/2014/main" id="{C8C81E60-1674-1C31-11F4-940B949CDF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45324" y="2817079"/>
              <a:ext cx="914400" cy="914400"/>
            </a:xfrm>
            <a:prstGeom prst="rect">
              <a:avLst/>
            </a:prstGeom>
          </p:spPr>
        </p:pic>
        <p:sp>
          <p:nvSpPr>
            <p:cNvPr id="22" name="TextBox 21">
              <a:extLst>
                <a:ext uri="{FF2B5EF4-FFF2-40B4-BE49-F238E27FC236}">
                  <a16:creationId xmlns:a16="http://schemas.microsoft.com/office/drawing/2014/main" id="{F7CC97F6-60E0-7488-1958-10B6ED13781F}"/>
                </a:ext>
              </a:extLst>
            </p:cNvPr>
            <p:cNvSpPr txBox="1"/>
            <p:nvPr/>
          </p:nvSpPr>
          <p:spPr>
            <a:xfrm>
              <a:off x="961695" y="1883643"/>
              <a:ext cx="1681655" cy="461665"/>
            </a:xfrm>
            <a:prstGeom prst="rect">
              <a:avLst/>
            </a:prstGeom>
            <a:noFill/>
          </p:spPr>
          <p:txBody>
            <a:bodyPr wrap="square" rtlCol="0">
              <a:spAutoFit/>
            </a:bodyPr>
            <a:lstStyle/>
            <a:p>
              <a:pPr algn="ctr"/>
              <a:r>
                <a:rPr lang="en-US" sz="2400" dirty="0">
                  <a:solidFill>
                    <a:srgbClr val="000000"/>
                  </a:solidFill>
                </a:rPr>
                <a:t>Ecology</a:t>
              </a:r>
            </a:p>
          </p:txBody>
        </p:sp>
      </p:grpSp>
      <p:grpSp>
        <p:nvGrpSpPr>
          <p:cNvPr id="29" name="Group 28">
            <a:extLst>
              <a:ext uri="{FF2B5EF4-FFF2-40B4-BE49-F238E27FC236}">
                <a16:creationId xmlns:a16="http://schemas.microsoft.com/office/drawing/2014/main" id="{3079A5F6-9C6C-166C-CA0B-E82E0C390655}"/>
              </a:ext>
            </a:extLst>
          </p:cNvPr>
          <p:cNvGrpSpPr/>
          <p:nvPr/>
        </p:nvGrpSpPr>
        <p:grpSpPr>
          <a:xfrm>
            <a:off x="4991408" y="2119949"/>
            <a:ext cx="2033752" cy="2091893"/>
            <a:chOff x="4261943" y="1883643"/>
            <a:chExt cx="2033752" cy="2091893"/>
          </a:xfrm>
        </p:grpSpPr>
        <p:sp>
          <p:nvSpPr>
            <p:cNvPr id="12" name="Oval 11">
              <a:extLst>
                <a:ext uri="{FF2B5EF4-FFF2-40B4-BE49-F238E27FC236}">
                  <a16:creationId xmlns:a16="http://schemas.microsoft.com/office/drawing/2014/main" id="{66223AE0-44C3-54E1-D6DC-DBB4D560E666}"/>
                </a:ext>
              </a:extLst>
            </p:cNvPr>
            <p:cNvSpPr/>
            <p:nvPr/>
          </p:nvSpPr>
          <p:spPr>
            <a:xfrm>
              <a:off x="4544777" y="2567149"/>
              <a:ext cx="1355834" cy="1408387"/>
            </a:xfrm>
            <a:prstGeom prst="ellipse">
              <a:avLst/>
            </a:prstGeom>
            <a:solidFill>
              <a:srgbClr val="0856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Dinosaur Head Skeleton with solid fill">
              <a:extLst>
                <a:ext uri="{FF2B5EF4-FFF2-40B4-BE49-F238E27FC236}">
                  <a16:creationId xmlns:a16="http://schemas.microsoft.com/office/drawing/2014/main" id="{DEEF9CB5-2AAB-B476-1691-4D1D2AC31F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65494" y="2790495"/>
              <a:ext cx="914400" cy="914400"/>
            </a:xfrm>
            <a:prstGeom prst="rect">
              <a:avLst/>
            </a:prstGeom>
          </p:spPr>
        </p:pic>
        <p:sp>
          <p:nvSpPr>
            <p:cNvPr id="23" name="TextBox 22">
              <a:extLst>
                <a:ext uri="{FF2B5EF4-FFF2-40B4-BE49-F238E27FC236}">
                  <a16:creationId xmlns:a16="http://schemas.microsoft.com/office/drawing/2014/main" id="{1FEB9F21-53D8-40F1-B1F2-09D2190AFC54}"/>
                </a:ext>
              </a:extLst>
            </p:cNvPr>
            <p:cNvSpPr txBox="1"/>
            <p:nvPr/>
          </p:nvSpPr>
          <p:spPr>
            <a:xfrm>
              <a:off x="4261943" y="1883643"/>
              <a:ext cx="2033752" cy="461665"/>
            </a:xfrm>
            <a:prstGeom prst="rect">
              <a:avLst/>
            </a:prstGeom>
            <a:noFill/>
          </p:spPr>
          <p:txBody>
            <a:bodyPr wrap="square" rtlCol="0">
              <a:spAutoFit/>
            </a:bodyPr>
            <a:lstStyle/>
            <a:p>
              <a:r>
                <a:rPr lang="en-US" sz="2400" dirty="0">
                  <a:solidFill>
                    <a:srgbClr val="000000"/>
                  </a:solidFill>
                </a:rPr>
                <a:t>Archaeology</a:t>
              </a:r>
            </a:p>
          </p:txBody>
        </p:sp>
      </p:grpSp>
      <p:grpSp>
        <p:nvGrpSpPr>
          <p:cNvPr id="30" name="Group 29">
            <a:extLst>
              <a:ext uri="{FF2B5EF4-FFF2-40B4-BE49-F238E27FC236}">
                <a16:creationId xmlns:a16="http://schemas.microsoft.com/office/drawing/2014/main" id="{CEAB7F86-CEAE-B6E6-AFD0-AD3528206CE3}"/>
              </a:ext>
            </a:extLst>
          </p:cNvPr>
          <p:cNvGrpSpPr/>
          <p:nvPr/>
        </p:nvGrpSpPr>
        <p:grpSpPr>
          <a:xfrm>
            <a:off x="8270912" y="2131994"/>
            <a:ext cx="1681655" cy="2056201"/>
            <a:chOff x="7541447" y="1895688"/>
            <a:chExt cx="1681655" cy="2056201"/>
          </a:xfrm>
        </p:grpSpPr>
        <p:sp>
          <p:nvSpPr>
            <p:cNvPr id="13" name="Oval 12">
              <a:extLst>
                <a:ext uri="{FF2B5EF4-FFF2-40B4-BE49-F238E27FC236}">
                  <a16:creationId xmlns:a16="http://schemas.microsoft.com/office/drawing/2014/main" id="{2345096B-17B4-D475-DA87-6CBCEF552EE6}"/>
                </a:ext>
              </a:extLst>
            </p:cNvPr>
            <p:cNvSpPr/>
            <p:nvPr/>
          </p:nvSpPr>
          <p:spPr>
            <a:xfrm>
              <a:off x="7693572" y="2543502"/>
              <a:ext cx="1355834" cy="1408387"/>
            </a:xfrm>
            <a:prstGeom prst="ellipse">
              <a:avLst/>
            </a:prstGeom>
            <a:solidFill>
              <a:srgbClr val="0856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Barn with solid fill">
              <a:extLst>
                <a:ext uri="{FF2B5EF4-FFF2-40B4-BE49-F238E27FC236}">
                  <a16:creationId xmlns:a16="http://schemas.microsoft.com/office/drawing/2014/main" id="{FEF84E30-97E0-0FE7-931E-302C7674E0A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14289" y="2814143"/>
              <a:ext cx="914400" cy="914400"/>
            </a:xfrm>
            <a:prstGeom prst="rect">
              <a:avLst/>
            </a:prstGeom>
          </p:spPr>
        </p:pic>
        <p:sp>
          <p:nvSpPr>
            <p:cNvPr id="24" name="TextBox 23">
              <a:extLst>
                <a:ext uri="{FF2B5EF4-FFF2-40B4-BE49-F238E27FC236}">
                  <a16:creationId xmlns:a16="http://schemas.microsoft.com/office/drawing/2014/main" id="{73972B4C-186F-C298-2A4F-539D1A03AC62}"/>
                </a:ext>
              </a:extLst>
            </p:cNvPr>
            <p:cNvSpPr txBox="1"/>
            <p:nvPr/>
          </p:nvSpPr>
          <p:spPr>
            <a:xfrm>
              <a:off x="7541447" y="1895688"/>
              <a:ext cx="1681655" cy="461665"/>
            </a:xfrm>
            <a:prstGeom prst="rect">
              <a:avLst/>
            </a:prstGeom>
            <a:noFill/>
          </p:spPr>
          <p:txBody>
            <a:bodyPr wrap="square" rtlCol="0">
              <a:spAutoFit/>
            </a:bodyPr>
            <a:lstStyle/>
            <a:p>
              <a:pPr algn="ctr"/>
              <a:r>
                <a:rPr lang="en-US" sz="2400" dirty="0">
                  <a:solidFill>
                    <a:srgbClr val="000000"/>
                  </a:solidFill>
                </a:rPr>
                <a:t>History</a:t>
              </a:r>
            </a:p>
          </p:txBody>
        </p:sp>
      </p:grpSp>
      <p:sp>
        <p:nvSpPr>
          <p:cNvPr id="25" name="TextBox 24">
            <a:extLst>
              <a:ext uri="{FF2B5EF4-FFF2-40B4-BE49-F238E27FC236}">
                <a16:creationId xmlns:a16="http://schemas.microsoft.com/office/drawing/2014/main" id="{6E0FED21-3138-885B-596F-E4A89ED1F666}"/>
              </a:ext>
            </a:extLst>
          </p:cNvPr>
          <p:cNvSpPr txBox="1"/>
          <p:nvPr/>
        </p:nvSpPr>
        <p:spPr>
          <a:xfrm>
            <a:off x="1854071" y="4371771"/>
            <a:ext cx="1355835" cy="584775"/>
          </a:xfrm>
          <a:prstGeom prst="rect">
            <a:avLst/>
          </a:prstGeom>
          <a:noFill/>
        </p:spPr>
        <p:txBody>
          <a:bodyPr wrap="square" rtlCol="0">
            <a:spAutoFit/>
          </a:bodyPr>
          <a:lstStyle/>
          <a:p>
            <a:r>
              <a:rPr lang="en-US" sz="3200" dirty="0">
                <a:solidFill>
                  <a:srgbClr val="000000"/>
                </a:solidFill>
              </a:rPr>
              <a:t>ERSR</a:t>
            </a:r>
          </a:p>
        </p:txBody>
      </p:sp>
      <p:sp>
        <p:nvSpPr>
          <p:cNvPr id="26" name="TextBox 25">
            <a:extLst>
              <a:ext uri="{FF2B5EF4-FFF2-40B4-BE49-F238E27FC236}">
                <a16:creationId xmlns:a16="http://schemas.microsoft.com/office/drawing/2014/main" id="{C8E9C3FE-CF01-3444-0C68-014083A9923F}"/>
              </a:ext>
            </a:extLst>
          </p:cNvPr>
          <p:cNvSpPr txBox="1"/>
          <p:nvPr/>
        </p:nvSpPr>
        <p:spPr>
          <a:xfrm>
            <a:off x="4967498" y="4433682"/>
            <a:ext cx="2033752" cy="1569660"/>
          </a:xfrm>
          <a:prstGeom prst="rect">
            <a:avLst/>
          </a:prstGeom>
          <a:noFill/>
        </p:spPr>
        <p:txBody>
          <a:bodyPr wrap="square" rtlCol="0">
            <a:spAutoFit/>
          </a:bodyPr>
          <a:lstStyle/>
          <a:p>
            <a:pPr algn="ctr"/>
            <a:r>
              <a:rPr lang="en-US" sz="3200" dirty="0">
                <a:solidFill>
                  <a:srgbClr val="000000"/>
                </a:solidFill>
              </a:rPr>
              <a:t>ASR </a:t>
            </a:r>
            <a:r>
              <a:rPr lang="en-US" sz="2000" dirty="0">
                <a:solidFill>
                  <a:srgbClr val="000000"/>
                </a:solidFill>
              </a:rPr>
              <a:t>or</a:t>
            </a:r>
          </a:p>
          <a:p>
            <a:pPr algn="ctr"/>
            <a:r>
              <a:rPr lang="en-US" sz="3200" dirty="0">
                <a:solidFill>
                  <a:srgbClr val="000000"/>
                </a:solidFill>
              </a:rPr>
              <a:t>Phase I Survey</a:t>
            </a:r>
          </a:p>
        </p:txBody>
      </p:sp>
      <p:sp>
        <p:nvSpPr>
          <p:cNvPr id="27" name="TextBox 26">
            <a:extLst>
              <a:ext uri="{FF2B5EF4-FFF2-40B4-BE49-F238E27FC236}">
                <a16:creationId xmlns:a16="http://schemas.microsoft.com/office/drawing/2014/main" id="{7A171E80-074B-99FC-1E89-C324936DBF85}"/>
              </a:ext>
            </a:extLst>
          </p:cNvPr>
          <p:cNvSpPr txBox="1"/>
          <p:nvPr/>
        </p:nvSpPr>
        <p:spPr>
          <a:xfrm>
            <a:off x="8423037" y="4390191"/>
            <a:ext cx="1377406" cy="584775"/>
          </a:xfrm>
          <a:prstGeom prst="rect">
            <a:avLst/>
          </a:prstGeom>
          <a:noFill/>
        </p:spPr>
        <p:txBody>
          <a:bodyPr wrap="square" rtlCol="0">
            <a:spAutoFit/>
          </a:bodyPr>
          <a:lstStyle/>
          <a:p>
            <a:r>
              <a:rPr lang="en-US" sz="3200" dirty="0">
                <a:solidFill>
                  <a:srgbClr val="000000"/>
                </a:solidFill>
              </a:rPr>
              <a:t>HRSR</a:t>
            </a:r>
          </a:p>
        </p:txBody>
      </p:sp>
    </p:spTree>
    <p:extLst>
      <p:ext uri="{BB962C8B-B14F-4D97-AF65-F5344CB8AC3E}">
        <p14:creationId xmlns:p14="http://schemas.microsoft.com/office/powerpoint/2010/main" val="94686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2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1000"/>
                                  </p:stCondLst>
                                  <p:childTnLst>
                                    <p:set>
                                      <p:cBhvr>
                                        <p:cTn id="16" dur="1" fill="hold">
                                          <p:stCondLst>
                                            <p:cond delay="0"/>
                                          </p:stCondLst>
                                        </p:cTn>
                                        <p:tgtEl>
                                          <p:spTgt spid="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1000"/>
                                  </p:stCondLst>
                                  <p:childTnLst>
                                    <p:set>
                                      <p:cBhvr>
                                        <p:cTn id="23"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485900" y="997501"/>
            <a:ext cx="9144000" cy="941512"/>
          </a:xfrm>
        </p:spPr>
        <p:txBody>
          <a:bodyPr>
            <a:noAutofit/>
          </a:bodyPr>
          <a:lstStyle/>
          <a:p>
            <a:pPr algn="ctr"/>
            <a:r>
              <a:rPr lang="en-US" sz="3600" dirty="0"/>
              <a:t>Resource ID: Ecology</a:t>
            </a:r>
            <a:br>
              <a:rPr lang="en-US" sz="3600" dirty="0"/>
            </a:br>
            <a:endParaRPr lang="en-US" sz="3600" dirty="0"/>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554454" y="2090857"/>
            <a:ext cx="6910838" cy="4513460"/>
          </a:xfrm>
        </p:spPr>
        <p:txBody>
          <a:bodyPr>
            <a:normAutofit/>
          </a:bodyPr>
          <a:lstStyle/>
          <a:p>
            <a:pPr marL="342900" indent="-342900" algn="l">
              <a:buFont typeface="Wingdings" panose="05000000000000000000" pitchFamily="2" charset="2"/>
              <a:buChar char="Ø"/>
            </a:pPr>
            <a:r>
              <a:rPr lang="en-US" sz="2800" dirty="0">
                <a:solidFill>
                  <a:srgbClr val="0070C0"/>
                </a:solidFill>
                <a:latin typeface="+mj-lt"/>
              </a:rPr>
              <a:t>ERSR</a:t>
            </a:r>
            <a:r>
              <a:rPr lang="en-US" sz="2800" b="0" dirty="0">
                <a:solidFill>
                  <a:srgbClr val="000000"/>
                </a:solidFill>
                <a:latin typeface="+mj-lt"/>
              </a:rPr>
              <a:t> may be submitted to (</a:t>
            </a:r>
            <a:r>
              <a:rPr lang="en-US" sz="2800" dirty="0">
                <a:solidFill>
                  <a:srgbClr val="0070C0"/>
                </a:solidFill>
                <a:latin typeface="+mj-lt"/>
              </a:rPr>
              <a:t>FHWA/USFWS</a:t>
            </a:r>
            <a:r>
              <a:rPr lang="en-US" sz="2800" b="0" dirty="0">
                <a:solidFill>
                  <a:srgbClr val="000000"/>
                </a:solidFill>
                <a:latin typeface="+mj-lt"/>
              </a:rPr>
              <a:t>);</a:t>
            </a:r>
          </a:p>
          <a:p>
            <a:pPr algn="l"/>
            <a:endParaRPr lang="en-US" sz="1400" b="0" dirty="0">
              <a:solidFill>
                <a:srgbClr val="000000"/>
              </a:solidFill>
              <a:latin typeface="+mj-lt"/>
            </a:endParaRPr>
          </a:p>
          <a:p>
            <a:pPr marL="342900" indent="-342900" algn="l">
              <a:buFont typeface="Wingdings" panose="05000000000000000000" pitchFamily="2" charset="2"/>
              <a:buChar char="Ø"/>
            </a:pPr>
            <a:r>
              <a:rPr lang="en-US" sz="2800" b="0" dirty="0">
                <a:solidFill>
                  <a:srgbClr val="000000"/>
                </a:solidFill>
                <a:latin typeface="+mj-lt"/>
              </a:rPr>
              <a:t> </a:t>
            </a:r>
            <a:r>
              <a:rPr lang="en-US" sz="2800" dirty="0">
                <a:solidFill>
                  <a:srgbClr val="000000"/>
                </a:solidFill>
                <a:latin typeface="+mj-lt"/>
              </a:rPr>
              <a:t>OR</a:t>
            </a:r>
            <a:r>
              <a:rPr lang="en-US" sz="2800" b="0" dirty="0">
                <a:solidFill>
                  <a:srgbClr val="000000"/>
                </a:solidFill>
                <a:latin typeface="+mj-lt"/>
              </a:rPr>
              <a:t> combined into the Ecology Resource Report and Assessment of Effects report (</a:t>
            </a:r>
            <a:r>
              <a:rPr lang="en-US" sz="2800" dirty="0">
                <a:solidFill>
                  <a:srgbClr val="0070C0"/>
                </a:solidFill>
                <a:latin typeface="+mj-lt"/>
              </a:rPr>
              <a:t>ERSRAOE</a:t>
            </a:r>
            <a:r>
              <a:rPr lang="en-US" sz="2800" b="0" dirty="0">
                <a:solidFill>
                  <a:srgbClr val="000000"/>
                </a:solidFill>
                <a:latin typeface="+mj-lt"/>
              </a:rPr>
              <a:t>).</a:t>
            </a:r>
          </a:p>
          <a:p>
            <a:pPr algn="l"/>
            <a:endParaRPr lang="en-US" sz="1400" b="0" dirty="0">
              <a:solidFill>
                <a:srgbClr val="000000"/>
              </a:solidFill>
              <a:latin typeface="+mj-lt"/>
            </a:endParaRPr>
          </a:p>
          <a:p>
            <a:pPr marL="800100" lvl="1" indent="-342900" algn="l">
              <a:buFont typeface="Wingdings" panose="05000000000000000000" pitchFamily="2" charset="2"/>
              <a:buChar char="Ø"/>
            </a:pPr>
            <a:r>
              <a:rPr lang="en-US" sz="2800" dirty="0">
                <a:solidFill>
                  <a:srgbClr val="000000"/>
                </a:solidFill>
                <a:latin typeface="+mj-lt"/>
              </a:rPr>
              <a:t>Note: If it is a </a:t>
            </a:r>
            <a:r>
              <a:rPr lang="en-US" sz="2800" u="sng" dirty="0">
                <a:solidFill>
                  <a:srgbClr val="000000"/>
                </a:solidFill>
                <a:latin typeface="+mj-lt"/>
              </a:rPr>
              <a:t>combined report</a:t>
            </a:r>
            <a:r>
              <a:rPr lang="en-US" sz="2800" dirty="0">
                <a:solidFill>
                  <a:srgbClr val="000000"/>
                </a:solidFill>
                <a:latin typeface="+mj-lt"/>
              </a:rPr>
              <a:t>, ERSRAOE will not be submitted for agency approval until </a:t>
            </a:r>
            <a:r>
              <a:rPr lang="en-US" sz="2800" u="sng" dirty="0">
                <a:solidFill>
                  <a:srgbClr val="000000"/>
                </a:solidFill>
                <a:latin typeface="+mj-lt"/>
              </a:rPr>
              <a:t>after A3M</a:t>
            </a:r>
            <a:r>
              <a:rPr lang="en-US" sz="2800" dirty="0">
                <a:solidFill>
                  <a:srgbClr val="000000"/>
                </a:solidFill>
                <a:latin typeface="+mj-lt"/>
              </a:rPr>
              <a:t>.</a:t>
            </a:r>
          </a:p>
          <a:p>
            <a:pPr marL="0" indent="0" algn="l">
              <a:buNone/>
            </a:pPr>
            <a:endParaRPr lang="en-US" sz="2800" b="0" dirty="0">
              <a:solidFill>
                <a:srgbClr val="000000"/>
              </a:solidFill>
              <a:latin typeface="+mj-lt"/>
            </a:endParaRPr>
          </a:p>
          <a:p>
            <a:pPr lvl="1" algn="l"/>
            <a:endParaRPr lang="en-US" sz="2800" dirty="0">
              <a:solidFill>
                <a:srgbClr val="000000"/>
              </a:solidFill>
              <a:latin typeface="+mj-lt"/>
            </a:endParaRPr>
          </a:p>
          <a:p>
            <a:pPr lvl="1" algn="l"/>
            <a:endParaRPr lang="en-US" sz="2800" dirty="0">
              <a:solidFill>
                <a:srgbClr val="000000"/>
              </a:solidFill>
              <a:latin typeface="+mj-lt"/>
            </a:endParaRPr>
          </a:p>
          <a:p>
            <a:pPr algn="l"/>
            <a:endParaRPr lang="en-US" sz="2800" b="0" dirty="0">
              <a:solidFill>
                <a:srgbClr val="000000"/>
              </a:solidFill>
              <a:latin typeface="+mj-lt"/>
            </a:endParaRPr>
          </a:p>
        </p:txBody>
      </p:sp>
      <p:grpSp>
        <p:nvGrpSpPr>
          <p:cNvPr id="13" name="Group 12">
            <a:extLst>
              <a:ext uri="{FF2B5EF4-FFF2-40B4-BE49-F238E27FC236}">
                <a16:creationId xmlns:a16="http://schemas.microsoft.com/office/drawing/2014/main" id="{DDC202DF-EB47-20AF-7F80-9444E477EA7B}"/>
              </a:ext>
            </a:extLst>
          </p:cNvPr>
          <p:cNvGrpSpPr/>
          <p:nvPr/>
        </p:nvGrpSpPr>
        <p:grpSpPr>
          <a:xfrm>
            <a:off x="8410226" y="1739329"/>
            <a:ext cx="4066969" cy="4591691"/>
            <a:chOff x="8410226" y="1739329"/>
            <a:chExt cx="4066969" cy="4591691"/>
          </a:xfrm>
        </p:grpSpPr>
        <p:pic>
          <p:nvPicPr>
            <p:cNvPr id="11" name="Picture 10">
              <a:extLst>
                <a:ext uri="{FF2B5EF4-FFF2-40B4-BE49-F238E27FC236}">
                  <a16:creationId xmlns:a16="http://schemas.microsoft.com/office/drawing/2014/main" id="{F37D7BC9-08E1-12AC-D8A9-4F88B9230B4E}"/>
                </a:ext>
              </a:extLst>
            </p:cNvPr>
            <p:cNvPicPr>
              <a:picLocks noChangeAspect="1"/>
            </p:cNvPicPr>
            <p:nvPr/>
          </p:nvPicPr>
          <p:blipFill>
            <a:blip r:embed="rId3"/>
            <a:stretch>
              <a:fillRect/>
            </a:stretch>
          </p:blipFill>
          <p:spPr>
            <a:xfrm>
              <a:off x="8410226" y="1739329"/>
              <a:ext cx="3467584" cy="4591691"/>
            </a:xfrm>
            <a:prstGeom prst="rect">
              <a:avLst/>
            </a:prstGeom>
          </p:spPr>
        </p:pic>
        <p:sp>
          <p:nvSpPr>
            <p:cNvPr id="12" name="Rectangle 11">
              <a:extLst>
                <a:ext uri="{FF2B5EF4-FFF2-40B4-BE49-F238E27FC236}">
                  <a16:creationId xmlns:a16="http://schemas.microsoft.com/office/drawing/2014/main" id="{C1AD8534-4F48-CEB8-F5B3-33E3BA01E21F}"/>
                </a:ext>
              </a:extLst>
            </p:cNvPr>
            <p:cNvSpPr/>
            <p:nvPr/>
          </p:nvSpPr>
          <p:spPr>
            <a:xfrm>
              <a:off x="11578975" y="4654194"/>
              <a:ext cx="898220" cy="53425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7836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524000" y="1061466"/>
            <a:ext cx="9144000" cy="677863"/>
          </a:xfrm>
        </p:spPr>
        <p:txBody>
          <a:bodyPr>
            <a:noAutofit/>
          </a:bodyPr>
          <a:lstStyle/>
          <a:p>
            <a:pPr algn="ctr"/>
            <a:r>
              <a:rPr lang="en-US" sz="3600" dirty="0">
                <a:solidFill>
                  <a:srgbClr val="085694"/>
                </a:solidFill>
              </a:rPr>
              <a:t>Resource ID: Cultural Resources</a:t>
            </a:r>
            <a:br>
              <a:rPr lang="en-US" sz="3600" dirty="0">
                <a:solidFill>
                  <a:srgbClr val="085694"/>
                </a:solidFill>
              </a:rPr>
            </a:br>
            <a:endParaRPr lang="en-US" sz="3600" dirty="0">
              <a:solidFill>
                <a:srgbClr val="085694"/>
              </a:solidFill>
            </a:endParaRP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489119" y="1977637"/>
            <a:ext cx="7227041" cy="4115074"/>
          </a:xfrm>
        </p:spPr>
        <p:txBody>
          <a:bodyPr>
            <a:noAutofit/>
          </a:bodyPr>
          <a:lstStyle/>
          <a:p>
            <a:pPr marL="342900" indent="-342900" algn="l">
              <a:buFont typeface="Wingdings" panose="05000000000000000000" pitchFamily="2" charset="2"/>
              <a:buChar char="Ø"/>
            </a:pPr>
            <a:r>
              <a:rPr lang="en-US" sz="2800" dirty="0">
                <a:solidFill>
                  <a:srgbClr val="0070C0"/>
                </a:solidFill>
                <a:latin typeface="+mj-lt"/>
              </a:rPr>
              <a:t>Phase I Survey Report </a:t>
            </a:r>
            <a:r>
              <a:rPr lang="en-US" sz="2800" b="0" dirty="0">
                <a:solidFill>
                  <a:srgbClr val="000000"/>
                </a:solidFill>
                <a:latin typeface="+mj-lt"/>
              </a:rPr>
              <a:t>and </a:t>
            </a:r>
            <a:r>
              <a:rPr lang="en-US" sz="2800" dirty="0">
                <a:solidFill>
                  <a:srgbClr val="0070C0"/>
                </a:solidFill>
                <a:latin typeface="+mj-lt"/>
              </a:rPr>
              <a:t>HRSR</a:t>
            </a:r>
            <a:r>
              <a:rPr lang="en-US" sz="2800" b="0" dirty="0">
                <a:solidFill>
                  <a:srgbClr val="000000"/>
                </a:solidFill>
                <a:latin typeface="+mj-lt"/>
              </a:rPr>
              <a:t> must be sent to the State Historic Preservation Office (SHPO) for concurrence.</a:t>
            </a:r>
          </a:p>
          <a:p>
            <a:pPr algn="l"/>
            <a:endParaRPr lang="en-US" sz="1400" b="0" dirty="0">
              <a:solidFill>
                <a:srgbClr val="000000"/>
              </a:solidFill>
              <a:latin typeface="+mj-lt"/>
            </a:endParaRPr>
          </a:p>
          <a:p>
            <a:pPr marL="800100" lvl="1" indent="-342900" algn="l">
              <a:buFont typeface="Wingdings" panose="05000000000000000000" pitchFamily="2" charset="2"/>
              <a:buChar char="Ø"/>
            </a:pPr>
            <a:r>
              <a:rPr lang="en-US" sz="2800" b="1" dirty="0">
                <a:solidFill>
                  <a:srgbClr val="0070C0"/>
                </a:solidFill>
                <a:latin typeface="+mj-lt"/>
              </a:rPr>
              <a:t>SHPO</a:t>
            </a:r>
            <a:r>
              <a:rPr lang="en-US" sz="2800" dirty="0">
                <a:solidFill>
                  <a:srgbClr val="000000"/>
                </a:solidFill>
                <a:latin typeface="+mj-lt"/>
              </a:rPr>
              <a:t> has the final decision regarding a resource being eligible or ineligible. </a:t>
            </a:r>
          </a:p>
          <a:p>
            <a:pPr lvl="1" algn="l"/>
            <a:endParaRPr lang="en-US" sz="1400" dirty="0">
              <a:solidFill>
                <a:srgbClr val="000000"/>
              </a:solidFill>
              <a:latin typeface="+mj-lt"/>
            </a:endParaRPr>
          </a:p>
          <a:p>
            <a:pPr marL="1257300" lvl="2" indent="-342900" algn="l">
              <a:buFont typeface="Wingdings" panose="05000000000000000000" pitchFamily="2" charset="2"/>
              <a:buChar char="Ø"/>
            </a:pPr>
            <a:r>
              <a:rPr lang="en-US" sz="2800" b="1" dirty="0">
                <a:solidFill>
                  <a:srgbClr val="000000"/>
                </a:solidFill>
                <a:latin typeface="+mj-lt"/>
              </a:rPr>
              <a:t>Note: These are separate reports.</a:t>
            </a:r>
          </a:p>
          <a:p>
            <a:pPr lvl="2" algn="l"/>
            <a:endParaRPr lang="en-US" sz="1400" b="1" dirty="0">
              <a:solidFill>
                <a:srgbClr val="000000"/>
              </a:solidFill>
              <a:latin typeface="+mj-lt"/>
            </a:endParaRPr>
          </a:p>
          <a:p>
            <a:pPr marL="800100" lvl="1" indent="-342900" algn="l">
              <a:buFont typeface="Wingdings" panose="05000000000000000000" pitchFamily="2" charset="2"/>
              <a:buChar char="Ø"/>
            </a:pPr>
            <a:r>
              <a:rPr lang="en-US" sz="2800" dirty="0">
                <a:solidFill>
                  <a:srgbClr val="000000"/>
                </a:solidFill>
                <a:latin typeface="+mj-lt"/>
              </a:rPr>
              <a:t>Note: </a:t>
            </a:r>
            <a:r>
              <a:rPr lang="en-US" sz="2800" b="1" dirty="0">
                <a:solidFill>
                  <a:srgbClr val="0070C0"/>
                </a:solidFill>
                <a:latin typeface="+mj-lt"/>
              </a:rPr>
              <a:t>ASR</a:t>
            </a:r>
            <a:r>
              <a:rPr lang="en-US" sz="2800" dirty="0">
                <a:solidFill>
                  <a:srgbClr val="000000"/>
                </a:solidFill>
                <a:latin typeface="+mj-lt"/>
              </a:rPr>
              <a:t> is approved by GDOT. </a:t>
            </a:r>
          </a:p>
          <a:p>
            <a:pPr marL="457200" lvl="1" indent="0" algn="l">
              <a:buNone/>
            </a:pPr>
            <a:endParaRPr lang="en-US" sz="2800" dirty="0">
              <a:solidFill>
                <a:srgbClr val="000000"/>
              </a:solidFill>
              <a:latin typeface="+mj-lt"/>
            </a:endParaRPr>
          </a:p>
          <a:p>
            <a:pPr lvl="1" algn="l"/>
            <a:endParaRPr lang="en-US" sz="2800" dirty="0">
              <a:solidFill>
                <a:srgbClr val="000000"/>
              </a:solidFill>
              <a:latin typeface="+mj-lt"/>
            </a:endParaRPr>
          </a:p>
          <a:p>
            <a:pPr algn="l"/>
            <a:endParaRPr lang="en-US" sz="2800" b="0" dirty="0">
              <a:solidFill>
                <a:srgbClr val="000000"/>
              </a:solidFill>
              <a:latin typeface="+mj-lt"/>
            </a:endParaRPr>
          </a:p>
        </p:txBody>
      </p:sp>
      <p:grpSp>
        <p:nvGrpSpPr>
          <p:cNvPr id="10" name="Group 9">
            <a:extLst>
              <a:ext uri="{FF2B5EF4-FFF2-40B4-BE49-F238E27FC236}">
                <a16:creationId xmlns:a16="http://schemas.microsoft.com/office/drawing/2014/main" id="{434B68CB-8D65-FFBD-1CBE-8ACABFBE4568}"/>
              </a:ext>
            </a:extLst>
          </p:cNvPr>
          <p:cNvGrpSpPr/>
          <p:nvPr/>
        </p:nvGrpSpPr>
        <p:grpSpPr>
          <a:xfrm>
            <a:off x="8410226" y="1739329"/>
            <a:ext cx="4066969" cy="4591691"/>
            <a:chOff x="8410226" y="1739329"/>
            <a:chExt cx="4066969" cy="4591691"/>
          </a:xfrm>
        </p:grpSpPr>
        <p:pic>
          <p:nvPicPr>
            <p:cNvPr id="11" name="Picture 10">
              <a:extLst>
                <a:ext uri="{FF2B5EF4-FFF2-40B4-BE49-F238E27FC236}">
                  <a16:creationId xmlns:a16="http://schemas.microsoft.com/office/drawing/2014/main" id="{95B32097-66EE-818A-B0B7-1A7AF63C2A3C}"/>
                </a:ext>
              </a:extLst>
            </p:cNvPr>
            <p:cNvPicPr>
              <a:picLocks noChangeAspect="1"/>
            </p:cNvPicPr>
            <p:nvPr/>
          </p:nvPicPr>
          <p:blipFill>
            <a:blip r:embed="rId3"/>
            <a:stretch>
              <a:fillRect/>
            </a:stretch>
          </p:blipFill>
          <p:spPr>
            <a:xfrm>
              <a:off x="8410226" y="1739329"/>
              <a:ext cx="3467584" cy="4591691"/>
            </a:xfrm>
            <a:prstGeom prst="rect">
              <a:avLst/>
            </a:prstGeom>
          </p:spPr>
        </p:pic>
        <p:sp>
          <p:nvSpPr>
            <p:cNvPr id="12" name="Rectangle 11">
              <a:extLst>
                <a:ext uri="{FF2B5EF4-FFF2-40B4-BE49-F238E27FC236}">
                  <a16:creationId xmlns:a16="http://schemas.microsoft.com/office/drawing/2014/main" id="{DB35C850-1F1E-B8B1-62B1-0E3DAB4B370A}"/>
                </a:ext>
              </a:extLst>
            </p:cNvPr>
            <p:cNvSpPr/>
            <p:nvPr/>
          </p:nvSpPr>
          <p:spPr>
            <a:xfrm>
              <a:off x="11578975" y="4654194"/>
              <a:ext cx="898220" cy="53425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7928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722616" y="1010578"/>
            <a:ext cx="9144000" cy="677863"/>
          </a:xfrm>
        </p:spPr>
        <p:txBody>
          <a:bodyPr>
            <a:noAutofit/>
          </a:bodyPr>
          <a:lstStyle/>
          <a:p>
            <a:pPr algn="ctr"/>
            <a:r>
              <a:rPr lang="en-US" sz="3600" dirty="0">
                <a:solidFill>
                  <a:srgbClr val="085694"/>
                </a:solidFill>
              </a:rPr>
              <a:t>Resource ID: A3M</a:t>
            </a:r>
            <a:br>
              <a:rPr lang="en-US" sz="3600" dirty="0">
                <a:solidFill>
                  <a:srgbClr val="085694"/>
                </a:solidFill>
              </a:rPr>
            </a:br>
            <a:endParaRPr lang="en-US" sz="3600" dirty="0">
              <a:solidFill>
                <a:srgbClr val="085694"/>
              </a:solidFill>
            </a:endParaRP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5214751" y="2154743"/>
            <a:ext cx="4651865" cy="4703257"/>
          </a:xfrm>
        </p:spPr>
        <p:txBody>
          <a:bodyPr>
            <a:normAutofit/>
          </a:bodyPr>
          <a:lstStyle/>
          <a:p>
            <a:pPr marL="0" indent="0" algn="l">
              <a:buNone/>
            </a:pPr>
            <a:r>
              <a:rPr lang="en-US" sz="2800" b="0" dirty="0">
                <a:solidFill>
                  <a:srgbClr val="000000"/>
                </a:solidFill>
                <a:latin typeface="+mj-lt"/>
              </a:rPr>
              <a:t>A3M can be schedule when:</a:t>
            </a:r>
          </a:p>
          <a:p>
            <a:pPr marL="0" indent="0" algn="l">
              <a:buNone/>
            </a:pPr>
            <a:endParaRPr lang="en-US" sz="1400" b="0" dirty="0">
              <a:solidFill>
                <a:srgbClr val="000000"/>
              </a:solidFill>
              <a:latin typeface="+mj-lt"/>
            </a:endParaRPr>
          </a:p>
          <a:p>
            <a:pPr marL="0" indent="0" algn="l">
              <a:buNone/>
            </a:pPr>
            <a:r>
              <a:rPr lang="en-US" sz="2800" b="0" dirty="0">
                <a:solidFill>
                  <a:srgbClr val="000000"/>
                </a:solidFill>
                <a:latin typeface="+mj-lt"/>
              </a:rPr>
              <a:t>1. </a:t>
            </a:r>
            <a:r>
              <a:rPr lang="en-US" sz="2800" dirty="0">
                <a:solidFill>
                  <a:srgbClr val="0070C0"/>
                </a:solidFill>
                <a:latin typeface="+mj-lt"/>
              </a:rPr>
              <a:t>Agency concurrence</a:t>
            </a:r>
            <a:r>
              <a:rPr lang="en-US" sz="2800" b="0" dirty="0">
                <a:solidFill>
                  <a:srgbClr val="000000"/>
                </a:solidFill>
                <a:latin typeface="+mj-lt"/>
              </a:rPr>
              <a:t>(s) is received; and</a:t>
            </a:r>
          </a:p>
          <a:p>
            <a:pPr marL="0" indent="0" algn="l">
              <a:buNone/>
            </a:pPr>
            <a:endParaRPr lang="en-US" sz="1400" b="0" dirty="0">
              <a:solidFill>
                <a:srgbClr val="000000"/>
              </a:solidFill>
              <a:latin typeface="+mj-lt"/>
            </a:endParaRPr>
          </a:p>
          <a:p>
            <a:pPr marL="0" indent="0" algn="l">
              <a:buNone/>
            </a:pPr>
            <a:r>
              <a:rPr lang="en-US" sz="2800" b="0" dirty="0">
                <a:solidFill>
                  <a:srgbClr val="000000"/>
                </a:solidFill>
                <a:latin typeface="+mj-lt"/>
              </a:rPr>
              <a:t>2. Plans developed to show cut and fill limits (approx. </a:t>
            </a:r>
            <a:r>
              <a:rPr lang="en-US" sz="2800" dirty="0">
                <a:solidFill>
                  <a:srgbClr val="0070C0"/>
                </a:solidFill>
                <a:latin typeface="+mj-lt"/>
              </a:rPr>
              <a:t>10% plans</a:t>
            </a:r>
            <a:r>
              <a:rPr lang="en-US" sz="2800" b="0" dirty="0">
                <a:solidFill>
                  <a:srgbClr val="000000"/>
                </a:solidFill>
                <a:latin typeface="+mj-lt"/>
              </a:rPr>
              <a:t>) are available</a:t>
            </a:r>
          </a:p>
          <a:p>
            <a:pPr marL="0" indent="0" algn="l">
              <a:buNone/>
            </a:pPr>
            <a:endParaRPr lang="en-US" sz="2800" b="0" dirty="0">
              <a:solidFill>
                <a:srgbClr val="000000"/>
              </a:solidFill>
              <a:latin typeface="+mj-lt"/>
            </a:endParaRPr>
          </a:p>
          <a:p>
            <a:pPr lvl="1" algn="l"/>
            <a:endParaRPr lang="en-US" sz="2800" dirty="0">
              <a:solidFill>
                <a:srgbClr val="000000"/>
              </a:solidFill>
              <a:latin typeface="+mj-lt"/>
            </a:endParaRPr>
          </a:p>
          <a:p>
            <a:pPr lvl="1" algn="l"/>
            <a:endParaRPr lang="en-US" sz="2800" dirty="0">
              <a:solidFill>
                <a:srgbClr val="000000"/>
              </a:solidFill>
              <a:latin typeface="+mj-lt"/>
            </a:endParaRPr>
          </a:p>
          <a:p>
            <a:pPr algn="l"/>
            <a:endParaRPr lang="en-US" sz="2800" b="0" dirty="0">
              <a:solidFill>
                <a:srgbClr val="000000"/>
              </a:solidFill>
              <a:latin typeface="+mj-lt"/>
            </a:endParaRPr>
          </a:p>
        </p:txBody>
      </p:sp>
      <p:sp>
        <p:nvSpPr>
          <p:cNvPr id="13" name="Rectangle: Folded Corner 12">
            <a:extLst>
              <a:ext uri="{FF2B5EF4-FFF2-40B4-BE49-F238E27FC236}">
                <a16:creationId xmlns:a16="http://schemas.microsoft.com/office/drawing/2014/main" id="{BFBA60D0-48AC-19D8-011F-8FED35EE96CD}"/>
              </a:ext>
            </a:extLst>
          </p:cNvPr>
          <p:cNvSpPr/>
          <p:nvPr/>
        </p:nvSpPr>
        <p:spPr>
          <a:xfrm>
            <a:off x="9866616" y="4086970"/>
            <a:ext cx="2080039" cy="2647537"/>
          </a:xfrm>
          <a:prstGeom prst="foldedCorner">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Note: Plans must show boundaries of all resources</a:t>
            </a:r>
          </a:p>
        </p:txBody>
      </p:sp>
      <p:pic>
        <p:nvPicPr>
          <p:cNvPr id="7" name="Picture 6">
            <a:extLst>
              <a:ext uri="{FF2B5EF4-FFF2-40B4-BE49-F238E27FC236}">
                <a16:creationId xmlns:a16="http://schemas.microsoft.com/office/drawing/2014/main" id="{E069B5FD-EEF0-10D3-E476-10FA16AF1A7E}"/>
              </a:ext>
            </a:extLst>
          </p:cNvPr>
          <p:cNvPicPr>
            <a:picLocks noChangeAspect="1"/>
          </p:cNvPicPr>
          <p:nvPr/>
        </p:nvPicPr>
        <p:blipFill>
          <a:blip r:embed="rId3"/>
          <a:stretch>
            <a:fillRect/>
          </a:stretch>
        </p:blipFill>
        <p:spPr>
          <a:xfrm>
            <a:off x="465426" y="1592696"/>
            <a:ext cx="4048690" cy="4782217"/>
          </a:xfrm>
          <a:prstGeom prst="rect">
            <a:avLst/>
          </a:prstGeom>
        </p:spPr>
      </p:pic>
    </p:spTree>
    <p:extLst>
      <p:ext uri="{BB962C8B-B14F-4D97-AF65-F5344CB8AC3E}">
        <p14:creationId xmlns:p14="http://schemas.microsoft.com/office/powerpoint/2010/main" val="366309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441807" y="695326"/>
            <a:ext cx="9144000" cy="677863"/>
          </a:xfrm>
        </p:spPr>
        <p:txBody>
          <a:bodyPr>
            <a:normAutofit/>
          </a:bodyPr>
          <a:lstStyle/>
          <a:p>
            <a:pPr algn="ctr"/>
            <a:r>
              <a:rPr lang="en-US" sz="3600" dirty="0"/>
              <a:t>Technical Studies</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508842" y="1775955"/>
            <a:ext cx="6807252" cy="4561280"/>
          </a:xfrm>
        </p:spPr>
        <p:txBody>
          <a:bodyPr>
            <a:noAutofit/>
          </a:bodyPr>
          <a:lstStyle/>
          <a:p>
            <a:pPr marL="457200" indent="-457200" algn="l">
              <a:buFont typeface="Wingdings" panose="05000000000000000000" pitchFamily="2" charset="2"/>
              <a:buChar char="Ø"/>
            </a:pPr>
            <a:r>
              <a:rPr lang="en-US" sz="2800" b="0" dirty="0">
                <a:solidFill>
                  <a:srgbClr val="000000"/>
                </a:solidFill>
                <a:latin typeface="+mj-lt"/>
              </a:rPr>
              <a:t>Begins </a:t>
            </a:r>
            <a:r>
              <a:rPr lang="en-US" sz="2800" dirty="0">
                <a:solidFill>
                  <a:srgbClr val="0070C0"/>
                </a:solidFill>
                <a:latin typeface="+mj-lt"/>
              </a:rPr>
              <a:t>after</a:t>
            </a:r>
            <a:r>
              <a:rPr lang="en-US" sz="2800" b="0" dirty="0">
                <a:solidFill>
                  <a:srgbClr val="000000"/>
                </a:solidFill>
                <a:latin typeface="+mj-lt"/>
              </a:rPr>
              <a:t> the A3M is held.</a:t>
            </a:r>
          </a:p>
          <a:p>
            <a:pPr algn="l"/>
            <a:endParaRPr lang="en-US" sz="1400" b="0" dirty="0">
              <a:solidFill>
                <a:srgbClr val="000000"/>
              </a:solidFill>
              <a:latin typeface="+mj-lt"/>
            </a:endParaRPr>
          </a:p>
          <a:p>
            <a:pPr marL="914400" lvl="1" indent="-457200" algn="l">
              <a:buFont typeface="Wingdings" panose="05000000000000000000" pitchFamily="2" charset="2"/>
              <a:buChar char="Ø"/>
            </a:pPr>
            <a:r>
              <a:rPr lang="en-US" sz="2800" dirty="0">
                <a:solidFill>
                  <a:srgbClr val="000000"/>
                </a:solidFill>
                <a:latin typeface="+mj-lt"/>
              </a:rPr>
              <a:t>Starts with P6 Activity 13417 (Receive Preliminary Plans to begin Technical Studies) </a:t>
            </a:r>
          </a:p>
          <a:p>
            <a:pPr lvl="1" algn="l"/>
            <a:endParaRPr lang="en-US" sz="1400" dirty="0">
              <a:solidFill>
                <a:srgbClr val="000000"/>
              </a:solidFill>
              <a:latin typeface="+mj-lt"/>
            </a:endParaRPr>
          </a:p>
          <a:p>
            <a:pPr marL="914400" lvl="1" indent="-457200" algn="l">
              <a:buFont typeface="Wingdings" panose="05000000000000000000" pitchFamily="2" charset="2"/>
              <a:buChar char="Ø"/>
            </a:pPr>
            <a:r>
              <a:rPr lang="en-US" sz="2800" dirty="0">
                <a:solidFill>
                  <a:srgbClr val="000000"/>
                </a:solidFill>
                <a:latin typeface="+mj-lt"/>
              </a:rPr>
              <a:t>Plans must incorporate all design changes from A3M.</a:t>
            </a:r>
          </a:p>
          <a:p>
            <a:pPr lvl="1" algn="l"/>
            <a:endParaRPr lang="en-US" sz="1400" dirty="0">
              <a:solidFill>
                <a:srgbClr val="000000"/>
              </a:solidFill>
              <a:latin typeface="+mj-lt"/>
            </a:endParaRPr>
          </a:p>
          <a:p>
            <a:pPr marL="457200" indent="-457200" algn="l">
              <a:buFont typeface="Wingdings" panose="05000000000000000000" pitchFamily="2" charset="2"/>
              <a:buChar char="Ø"/>
            </a:pPr>
            <a:r>
              <a:rPr lang="en-US" sz="2800" b="0" dirty="0">
                <a:solidFill>
                  <a:srgbClr val="000000"/>
                </a:solidFill>
                <a:latin typeface="+mj-lt"/>
              </a:rPr>
              <a:t>Write reports about the </a:t>
            </a:r>
            <a:r>
              <a:rPr lang="en-US" sz="2800" dirty="0">
                <a:solidFill>
                  <a:srgbClr val="0070C0"/>
                </a:solidFill>
                <a:latin typeface="+mj-lt"/>
              </a:rPr>
              <a:t>impacts to the resources</a:t>
            </a:r>
            <a:r>
              <a:rPr lang="en-US" sz="2800" b="0" dirty="0">
                <a:solidFill>
                  <a:srgbClr val="000000"/>
                </a:solidFill>
                <a:latin typeface="+mj-lt"/>
              </a:rPr>
              <a:t>.</a:t>
            </a:r>
          </a:p>
        </p:txBody>
      </p:sp>
      <p:pic>
        <p:nvPicPr>
          <p:cNvPr id="9" name="Picture 8">
            <a:extLst>
              <a:ext uri="{FF2B5EF4-FFF2-40B4-BE49-F238E27FC236}">
                <a16:creationId xmlns:a16="http://schemas.microsoft.com/office/drawing/2014/main" id="{0CCA0897-3744-0F6C-47B0-88E292F960CB}"/>
              </a:ext>
            </a:extLst>
          </p:cNvPr>
          <p:cNvPicPr>
            <a:picLocks noChangeAspect="1"/>
          </p:cNvPicPr>
          <p:nvPr/>
        </p:nvPicPr>
        <p:blipFill>
          <a:blip r:embed="rId3"/>
          <a:stretch>
            <a:fillRect/>
          </a:stretch>
        </p:blipFill>
        <p:spPr>
          <a:xfrm>
            <a:off x="7777537" y="2089069"/>
            <a:ext cx="4060627" cy="4248166"/>
          </a:xfrm>
          <a:prstGeom prst="rect">
            <a:avLst/>
          </a:prstGeom>
        </p:spPr>
      </p:pic>
    </p:spTree>
    <p:extLst>
      <p:ext uri="{BB962C8B-B14F-4D97-AF65-F5344CB8AC3E}">
        <p14:creationId xmlns:p14="http://schemas.microsoft.com/office/powerpoint/2010/main" val="2260148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500"/>
                                  </p:stCondLst>
                                  <p:childTnLst>
                                    <p:set>
                                      <p:cBhvr>
                                        <p:cTn id="1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441807" y="589337"/>
            <a:ext cx="9144000" cy="677863"/>
          </a:xfrm>
        </p:spPr>
        <p:txBody>
          <a:bodyPr>
            <a:normAutofit/>
          </a:bodyPr>
          <a:lstStyle/>
          <a:p>
            <a:pPr algn="ctr"/>
            <a:r>
              <a:rPr lang="en-US" sz="3600" dirty="0"/>
              <a:t>Technical Studies</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186859" y="2199160"/>
            <a:ext cx="7867812" cy="4561280"/>
          </a:xfrm>
        </p:spPr>
        <p:txBody>
          <a:bodyPr>
            <a:noAutofit/>
          </a:bodyPr>
          <a:lstStyle/>
          <a:p>
            <a:pPr marL="342900" indent="-342900" algn="l">
              <a:buFont typeface="Wingdings" panose="05000000000000000000" pitchFamily="2" charset="2"/>
              <a:buChar char="Ø"/>
            </a:pPr>
            <a:r>
              <a:rPr lang="en-US" sz="2800" b="0" dirty="0">
                <a:solidFill>
                  <a:srgbClr val="000000"/>
                </a:solidFill>
                <a:latin typeface="+mj-lt"/>
              </a:rPr>
              <a:t>Technical Studies include 5 environmental disciplines: </a:t>
            </a:r>
          </a:p>
          <a:p>
            <a:pPr algn="l"/>
            <a:endParaRPr lang="en-US" sz="1400" b="0" dirty="0">
              <a:solidFill>
                <a:srgbClr val="000000"/>
              </a:solidFill>
              <a:latin typeface="+mj-lt"/>
            </a:endParaRPr>
          </a:p>
          <a:p>
            <a:pPr marL="800100" lvl="1" indent="-342900" algn="l">
              <a:buFont typeface="Wingdings" panose="05000000000000000000" pitchFamily="2" charset="2"/>
              <a:buChar char="Ø"/>
            </a:pPr>
            <a:r>
              <a:rPr lang="en-US" sz="2800" dirty="0">
                <a:solidFill>
                  <a:srgbClr val="000000"/>
                </a:solidFill>
                <a:latin typeface="+mj-lt"/>
              </a:rPr>
              <a:t>Ecology  </a:t>
            </a:r>
          </a:p>
          <a:p>
            <a:pPr marL="800100" lvl="1" indent="-342900" algn="l">
              <a:buFont typeface="Wingdings" panose="05000000000000000000" pitchFamily="2" charset="2"/>
              <a:buChar char="Ø"/>
            </a:pPr>
            <a:r>
              <a:rPr lang="en-US" sz="2800" dirty="0">
                <a:solidFill>
                  <a:srgbClr val="000000"/>
                </a:solidFill>
                <a:latin typeface="+mj-lt"/>
              </a:rPr>
              <a:t>Archaeology </a:t>
            </a:r>
          </a:p>
          <a:p>
            <a:pPr marL="800100" lvl="1" indent="-342900" algn="l">
              <a:buFont typeface="Wingdings" panose="05000000000000000000" pitchFamily="2" charset="2"/>
              <a:buChar char="Ø"/>
            </a:pPr>
            <a:r>
              <a:rPr lang="en-US" sz="2800" dirty="0">
                <a:solidFill>
                  <a:srgbClr val="000000"/>
                </a:solidFill>
                <a:latin typeface="+mj-lt"/>
              </a:rPr>
              <a:t>History</a:t>
            </a:r>
          </a:p>
          <a:p>
            <a:pPr marL="800100" lvl="1" indent="-342900" algn="l">
              <a:buFont typeface="Wingdings" panose="05000000000000000000" pitchFamily="2" charset="2"/>
              <a:buChar char="Ø"/>
            </a:pPr>
            <a:r>
              <a:rPr lang="en-US" sz="2800" dirty="0">
                <a:solidFill>
                  <a:srgbClr val="000000"/>
                </a:solidFill>
                <a:latin typeface="+mj-lt"/>
              </a:rPr>
              <a:t> Air </a:t>
            </a:r>
          </a:p>
          <a:p>
            <a:pPr marL="800100" lvl="1" indent="-342900" algn="l">
              <a:buFont typeface="Wingdings" panose="05000000000000000000" pitchFamily="2" charset="2"/>
              <a:buChar char="Ø"/>
            </a:pPr>
            <a:r>
              <a:rPr lang="en-US" sz="2800" dirty="0">
                <a:solidFill>
                  <a:srgbClr val="000000"/>
                </a:solidFill>
                <a:latin typeface="+mj-lt"/>
              </a:rPr>
              <a:t>Noise</a:t>
            </a:r>
          </a:p>
          <a:p>
            <a:pPr marL="457200" lvl="1" indent="0" algn="l">
              <a:buNone/>
            </a:pPr>
            <a:endParaRPr lang="en-US" sz="2800" dirty="0">
              <a:solidFill>
                <a:srgbClr val="000000"/>
              </a:solidFill>
              <a:latin typeface="+mj-lt"/>
            </a:endParaRPr>
          </a:p>
          <a:p>
            <a:pPr lvl="1" algn="l"/>
            <a:endParaRPr lang="en-US" sz="2800" dirty="0">
              <a:solidFill>
                <a:srgbClr val="000000"/>
              </a:solidFill>
              <a:latin typeface="+mj-lt"/>
            </a:endParaRPr>
          </a:p>
        </p:txBody>
      </p:sp>
      <p:pic>
        <p:nvPicPr>
          <p:cNvPr id="8" name="Picture 7">
            <a:extLst>
              <a:ext uri="{FF2B5EF4-FFF2-40B4-BE49-F238E27FC236}">
                <a16:creationId xmlns:a16="http://schemas.microsoft.com/office/drawing/2014/main" id="{BB6010E7-5EAD-9479-30BB-80AB3F7BD82B}"/>
              </a:ext>
            </a:extLst>
          </p:cNvPr>
          <p:cNvPicPr>
            <a:picLocks noChangeAspect="1"/>
          </p:cNvPicPr>
          <p:nvPr/>
        </p:nvPicPr>
        <p:blipFill>
          <a:blip r:embed="rId3"/>
          <a:stretch>
            <a:fillRect/>
          </a:stretch>
        </p:blipFill>
        <p:spPr>
          <a:xfrm>
            <a:off x="7777537" y="2089069"/>
            <a:ext cx="4060627" cy="4248166"/>
          </a:xfrm>
          <a:prstGeom prst="rect">
            <a:avLst/>
          </a:prstGeom>
        </p:spPr>
      </p:pic>
    </p:spTree>
    <p:extLst>
      <p:ext uri="{BB962C8B-B14F-4D97-AF65-F5344CB8AC3E}">
        <p14:creationId xmlns:p14="http://schemas.microsoft.com/office/powerpoint/2010/main" val="162129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42F944-D933-4B01-B8C1-2D1DC4892BE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906" y="2747722"/>
            <a:ext cx="3337136" cy="2872554"/>
          </a:xfrm>
          <a:prstGeom prst="rect">
            <a:avLst/>
          </a:prstGeom>
        </p:spPr>
      </p:pic>
      <p:sp>
        <p:nvSpPr>
          <p:cNvPr id="2" name="Title 1"/>
          <p:cNvSpPr>
            <a:spLocks noGrp="1"/>
          </p:cNvSpPr>
          <p:nvPr>
            <p:ph type="ctrTitle"/>
          </p:nvPr>
        </p:nvSpPr>
        <p:spPr>
          <a:xfrm>
            <a:off x="2003544" y="600447"/>
            <a:ext cx="8184911" cy="1093278"/>
          </a:xfrm>
        </p:spPr>
        <p:txBody>
          <a:bodyPr anchor="t"/>
          <a:lstStyle/>
          <a:p>
            <a:pPr algn="l"/>
            <a:r>
              <a:rPr lang="en-US" sz="3600" dirty="0"/>
              <a:t>National Environmental Policy Act (NEPA)</a:t>
            </a:r>
          </a:p>
        </p:txBody>
      </p:sp>
      <p:sp>
        <p:nvSpPr>
          <p:cNvPr id="3" name="Subtitle 2"/>
          <p:cNvSpPr>
            <a:spLocks noGrp="1"/>
          </p:cNvSpPr>
          <p:nvPr>
            <p:ph type="subTitle" idx="1"/>
          </p:nvPr>
        </p:nvSpPr>
        <p:spPr>
          <a:xfrm>
            <a:off x="3545416" y="2914965"/>
            <a:ext cx="8430035" cy="2965622"/>
          </a:xfrm>
        </p:spPr>
        <p:txBody>
          <a:bodyPr>
            <a:noAutofit/>
          </a:bodyPr>
          <a:lstStyle/>
          <a:p>
            <a:pPr marL="285750" indent="-285750" algn="l">
              <a:buFont typeface="Arial" panose="020B0604020202020204" pitchFamily="34" charset="0"/>
              <a:buChar char="•"/>
            </a:pPr>
            <a:r>
              <a:rPr lang="en-US" sz="2400" b="0" dirty="0">
                <a:solidFill>
                  <a:srgbClr val="000000"/>
                </a:solidFill>
              </a:rPr>
              <a:t>federal law = environmental protection</a:t>
            </a:r>
          </a:p>
          <a:p>
            <a:pPr algn="l"/>
            <a:r>
              <a:rPr lang="en-US" sz="2400" b="0" dirty="0">
                <a:solidFill>
                  <a:srgbClr val="000000"/>
                </a:solidFill>
              </a:rPr>
              <a:t> </a:t>
            </a:r>
          </a:p>
          <a:p>
            <a:pPr marL="285750" indent="-285750" algn="l">
              <a:spcAft>
                <a:spcPts val="1200"/>
              </a:spcAft>
              <a:buFont typeface="Arial" panose="020B0604020202020204" pitchFamily="34" charset="0"/>
              <a:buChar char="•"/>
            </a:pPr>
            <a:r>
              <a:rPr lang="en-US" sz="2400" b="0" kern="700" dirty="0">
                <a:solidFill>
                  <a:srgbClr val="000000"/>
                </a:solidFill>
              </a:rPr>
              <a:t>NEPA's basic policy is to assure:</a:t>
            </a:r>
          </a:p>
          <a:p>
            <a:pPr marL="742950" lvl="1" indent="-285750" algn="l">
              <a:spcAft>
                <a:spcPts val="1200"/>
              </a:spcAft>
              <a:buFont typeface="Arial" panose="020B0604020202020204" pitchFamily="34" charset="0"/>
              <a:buChar char="•"/>
            </a:pPr>
            <a:r>
              <a:rPr lang="en-US" sz="2400" b="0" kern="700" dirty="0">
                <a:solidFill>
                  <a:srgbClr val="000000"/>
                </a:solidFill>
              </a:rPr>
              <a:t>proper consideration </a:t>
            </a:r>
          </a:p>
          <a:p>
            <a:pPr marL="742950" lvl="1" indent="-285750" algn="l">
              <a:spcAft>
                <a:spcPts val="1200"/>
              </a:spcAft>
              <a:buFont typeface="Arial" panose="020B0604020202020204" pitchFamily="34" charset="0"/>
              <a:buChar char="•"/>
            </a:pPr>
            <a:r>
              <a:rPr lang="en-US" sz="2400" b="0" kern="700" dirty="0">
                <a:solidFill>
                  <a:srgbClr val="000000"/>
                </a:solidFill>
              </a:rPr>
              <a:t>prior to undertaking any major federal action</a:t>
            </a:r>
          </a:p>
          <a:p>
            <a:pPr marL="285750" indent="-285750" algn="l">
              <a:buFont typeface="Arial" panose="020B0604020202020204" pitchFamily="34" charset="0"/>
              <a:buChar char="•"/>
            </a:pPr>
            <a:endParaRPr lang="en-US" sz="2400" b="0" dirty="0">
              <a:solidFill>
                <a:srgbClr val="000000"/>
              </a:solidFill>
            </a:endParaRPr>
          </a:p>
        </p:txBody>
      </p:sp>
      <p:sp>
        <p:nvSpPr>
          <p:cNvPr id="4" name="TextBox 3">
            <a:extLst>
              <a:ext uri="{FF2B5EF4-FFF2-40B4-BE49-F238E27FC236}">
                <a16:creationId xmlns:a16="http://schemas.microsoft.com/office/drawing/2014/main" id="{14757B44-A66D-0E98-EFE1-48A883353AFF}"/>
              </a:ext>
            </a:extLst>
          </p:cNvPr>
          <p:cNvSpPr txBox="1"/>
          <p:nvPr/>
        </p:nvSpPr>
        <p:spPr>
          <a:xfrm>
            <a:off x="4038600" y="5852012"/>
            <a:ext cx="7210425" cy="461665"/>
          </a:xfrm>
          <a:prstGeom prst="rect">
            <a:avLst/>
          </a:prstGeom>
          <a:solidFill>
            <a:schemeClr val="accent2">
              <a:lumMod val="60000"/>
              <a:lumOff val="40000"/>
              <a:alpha val="60000"/>
            </a:schemeClr>
          </a:solidFill>
        </p:spPr>
        <p:txBody>
          <a:bodyPr wrap="square" rtlCol="0">
            <a:spAutoFit/>
          </a:bodyPr>
          <a:lstStyle/>
          <a:p>
            <a:r>
              <a:rPr lang="en-US" sz="2400" dirty="0">
                <a:solidFill>
                  <a:srgbClr val="000000"/>
                </a:solidFill>
              </a:rPr>
              <a:t>Key Words: </a:t>
            </a:r>
            <a:r>
              <a:rPr lang="en-US" sz="2400" b="1" dirty="0">
                <a:solidFill>
                  <a:srgbClr val="C00000"/>
                </a:solidFill>
              </a:rPr>
              <a:t>Significantly Affects </a:t>
            </a:r>
            <a:r>
              <a:rPr lang="en-US" sz="2400" dirty="0">
                <a:solidFill>
                  <a:srgbClr val="000000"/>
                </a:solidFill>
              </a:rPr>
              <a:t>the Environment</a:t>
            </a:r>
          </a:p>
        </p:txBody>
      </p:sp>
    </p:spTree>
    <p:extLst>
      <p:ext uri="{BB962C8B-B14F-4D97-AF65-F5344CB8AC3E}">
        <p14:creationId xmlns:p14="http://schemas.microsoft.com/office/powerpoint/2010/main" val="185492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100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524000" y="695326"/>
            <a:ext cx="9144000" cy="677863"/>
          </a:xfrm>
        </p:spPr>
        <p:txBody>
          <a:bodyPr>
            <a:normAutofit/>
          </a:bodyPr>
          <a:lstStyle/>
          <a:p>
            <a:pPr algn="ctr"/>
            <a:r>
              <a:rPr lang="en-US" sz="3600" dirty="0"/>
              <a:t>Technical Studies: Air &amp; Noise</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353836" y="3127172"/>
            <a:ext cx="8596668" cy="4561280"/>
          </a:xfrm>
        </p:spPr>
        <p:txBody>
          <a:bodyPr>
            <a:noAutofit/>
          </a:bodyPr>
          <a:lstStyle/>
          <a:p>
            <a:pPr marL="342900" indent="-342900" algn="l">
              <a:buFont typeface="Wingdings" panose="05000000000000000000" pitchFamily="2" charset="2"/>
              <a:buChar char="Ø"/>
            </a:pPr>
            <a:r>
              <a:rPr lang="en-US" sz="2800" b="0" dirty="0">
                <a:solidFill>
                  <a:srgbClr val="000000"/>
                </a:solidFill>
                <a:latin typeface="+mj-lt"/>
              </a:rPr>
              <a:t>Air &amp; Noise have separate reports.</a:t>
            </a:r>
          </a:p>
          <a:p>
            <a:pPr marL="0" indent="0" algn="l">
              <a:buNone/>
            </a:pPr>
            <a:endParaRPr lang="en-US" sz="1400" b="0" dirty="0">
              <a:solidFill>
                <a:srgbClr val="000000"/>
              </a:solidFill>
              <a:latin typeface="+mj-lt"/>
            </a:endParaRPr>
          </a:p>
          <a:p>
            <a:pPr marL="342900" indent="-342900" algn="l">
              <a:buFont typeface="Wingdings" panose="05000000000000000000" pitchFamily="2" charset="2"/>
              <a:buChar char="Ø"/>
            </a:pPr>
            <a:r>
              <a:rPr lang="en-US" sz="2800" b="0" dirty="0">
                <a:solidFill>
                  <a:srgbClr val="000000"/>
                </a:solidFill>
                <a:latin typeface="+mj-lt"/>
              </a:rPr>
              <a:t>Air &amp; Noise reports are approved by GDOT. </a:t>
            </a:r>
          </a:p>
          <a:p>
            <a:pPr marL="800100" lvl="1" indent="-342900" algn="l">
              <a:buFont typeface="Wingdings" panose="05000000000000000000" pitchFamily="2" charset="2"/>
              <a:buChar char="Ø"/>
            </a:pPr>
            <a:r>
              <a:rPr lang="en-US" sz="2800" dirty="0">
                <a:solidFill>
                  <a:srgbClr val="000000"/>
                </a:solidFill>
                <a:latin typeface="+mj-lt"/>
              </a:rPr>
              <a:t>No agency concurrence is required. </a:t>
            </a:r>
          </a:p>
          <a:p>
            <a:pPr marL="457200" lvl="1" indent="0" algn="l">
              <a:buNone/>
            </a:pPr>
            <a:endParaRPr lang="en-US" sz="2800" dirty="0">
              <a:solidFill>
                <a:srgbClr val="000000"/>
              </a:solidFill>
              <a:latin typeface="+mj-lt"/>
            </a:endParaRPr>
          </a:p>
          <a:p>
            <a:pPr lvl="1" algn="l"/>
            <a:endParaRPr lang="en-US" sz="2800" dirty="0">
              <a:solidFill>
                <a:srgbClr val="000000"/>
              </a:solidFill>
              <a:latin typeface="+mj-lt"/>
            </a:endParaRPr>
          </a:p>
        </p:txBody>
      </p:sp>
      <p:pic>
        <p:nvPicPr>
          <p:cNvPr id="8" name="Picture 7">
            <a:extLst>
              <a:ext uri="{FF2B5EF4-FFF2-40B4-BE49-F238E27FC236}">
                <a16:creationId xmlns:a16="http://schemas.microsoft.com/office/drawing/2014/main" id="{94247C03-E633-A0C3-5C0C-D101933197D1}"/>
              </a:ext>
            </a:extLst>
          </p:cNvPr>
          <p:cNvPicPr>
            <a:picLocks noChangeAspect="1"/>
          </p:cNvPicPr>
          <p:nvPr/>
        </p:nvPicPr>
        <p:blipFill>
          <a:blip r:embed="rId3"/>
          <a:stretch>
            <a:fillRect/>
          </a:stretch>
        </p:blipFill>
        <p:spPr>
          <a:xfrm>
            <a:off x="7777537" y="2089069"/>
            <a:ext cx="4060627" cy="4248166"/>
          </a:xfrm>
          <a:prstGeom prst="rect">
            <a:avLst/>
          </a:prstGeom>
        </p:spPr>
      </p:pic>
    </p:spTree>
    <p:extLst>
      <p:ext uri="{BB962C8B-B14F-4D97-AF65-F5344CB8AC3E}">
        <p14:creationId xmlns:p14="http://schemas.microsoft.com/office/powerpoint/2010/main" val="386642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277421" y="609886"/>
            <a:ext cx="9144000" cy="677863"/>
          </a:xfrm>
        </p:spPr>
        <p:txBody>
          <a:bodyPr>
            <a:normAutofit/>
          </a:bodyPr>
          <a:lstStyle/>
          <a:p>
            <a:pPr algn="ctr"/>
            <a:r>
              <a:rPr lang="en-US" sz="3600" dirty="0">
                <a:solidFill>
                  <a:srgbClr val="085694"/>
                </a:solidFill>
              </a:rPr>
              <a:t>Technical Studies: Ecology</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480885" y="2089069"/>
            <a:ext cx="6989410" cy="4822752"/>
          </a:xfrm>
        </p:spPr>
        <p:txBody>
          <a:bodyPr>
            <a:noAutofit/>
          </a:bodyPr>
          <a:lstStyle/>
          <a:p>
            <a:pPr marL="342900" indent="-342900" algn="l">
              <a:buFont typeface="Wingdings" panose="05000000000000000000" pitchFamily="2" charset="2"/>
              <a:buChar char="Ø"/>
            </a:pPr>
            <a:r>
              <a:rPr lang="en-US" sz="2800" dirty="0">
                <a:solidFill>
                  <a:srgbClr val="0070C0"/>
                </a:solidFill>
                <a:latin typeface="+mj-lt"/>
              </a:rPr>
              <a:t>Assessment of Effect (AOE) </a:t>
            </a:r>
            <a:r>
              <a:rPr lang="en-US" sz="2800" b="0" dirty="0">
                <a:solidFill>
                  <a:srgbClr val="000000"/>
                </a:solidFill>
                <a:latin typeface="+mj-lt"/>
              </a:rPr>
              <a:t>are reports that discuss the </a:t>
            </a:r>
            <a:r>
              <a:rPr lang="en-US" sz="2800" dirty="0">
                <a:solidFill>
                  <a:srgbClr val="0070C0"/>
                </a:solidFill>
                <a:latin typeface="+mj-lt"/>
              </a:rPr>
              <a:t>project impacts </a:t>
            </a:r>
            <a:endParaRPr lang="en-US" sz="2800" b="0" dirty="0">
              <a:solidFill>
                <a:srgbClr val="000000"/>
              </a:solidFill>
              <a:latin typeface="+mj-lt"/>
            </a:endParaRPr>
          </a:p>
          <a:p>
            <a:pPr marL="800100" lvl="1" indent="-342900" algn="l">
              <a:buFont typeface="Wingdings" panose="05000000000000000000" pitchFamily="2" charset="2"/>
              <a:buChar char="Ø"/>
            </a:pPr>
            <a:r>
              <a:rPr lang="en-US" sz="3000" b="0" dirty="0">
                <a:solidFill>
                  <a:srgbClr val="000000"/>
                </a:solidFill>
                <a:latin typeface="+mj-lt"/>
              </a:rPr>
              <a:t>how the impacts were avoided or minimized </a:t>
            </a:r>
            <a:r>
              <a:rPr lang="en-US" sz="3000" b="0">
                <a:solidFill>
                  <a:srgbClr val="000000"/>
                </a:solidFill>
                <a:latin typeface="+mj-lt"/>
              </a:rPr>
              <a:t>where possible </a:t>
            </a:r>
            <a:endParaRPr lang="en-US" sz="3000" b="0" dirty="0">
              <a:solidFill>
                <a:srgbClr val="000000"/>
              </a:solidFill>
              <a:latin typeface="+mj-lt"/>
            </a:endParaRPr>
          </a:p>
          <a:p>
            <a:pPr marL="0" indent="0" algn="l">
              <a:buNone/>
            </a:pPr>
            <a:endParaRPr lang="en-US" sz="1400" b="0" dirty="0">
              <a:solidFill>
                <a:srgbClr val="000000"/>
              </a:solidFill>
              <a:latin typeface="+mj-lt"/>
            </a:endParaRPr>
          </a:p>
          <a:p>
            <a:pPr marL="342900" indent="-342900" algn="l">
              <a:buFont typeface="Wingdings" panose="05000000000000000000" pitchFamily="2" charset="2"/>
              <a:buChar char="Ø"/>
            </a:pPr>
            <a:r>
              <a:rPr lang="en-US" sz="2800" b="0" dirty="0">
                <a:solidFill>
                  <a:srgbClr val="000000"/>
                </a:solidFill>
                <a:latin typeface="+mj-lt"/>
              </a:rPr>
              <a:t>Ecology = </a:t>
            </a:r>
            <a:r>
              <a:rPr lang="en-US" sz="2800" dirty="0">
                <a:solidFill>
                  <a:srgbClr val="0070C0"/>
                </a:solidFill>
                <a:latin typeface="+mj-lt"/>
              </a:rPr>
              <a:t>Ecology AOE </a:t>
            </a:r>
          </a:p>
          <a:p>
            <a:pPr marL="800100" lvl="1" indent="-342900" algn="l">
              <a:buFont typeface="Wingdings" panose="05000000000000000000" pitchFamily="2" charset="2"/>
              <a:buChar char="Ø"/>
            </a:pPr>
            <a:r>
              <a:rPr lang="en-US" sz="3000" b="0" dirty="0">
                <a:solidFill>
                  <a:srgbClr val="000000"/>
                </a:solidFill>
                <a:latin typeface="+mj-lt"/>
              </a:rPr>
              <a:t>(or it could be a combined report: </a:t>
            </a:r>
            <a:r>
              <a:rPr lang="en-US" sz="3000" dirty="0">
                <a:solidFill>
                  <a:srgbClr val="0070C0"/>
                </a:solidFill>
                <a:latin typeface="+mj-lt"/>
              </a:rPr>
              <a:t>ERSRAOE</a:t>
            </a:r>
            <a:r>
              <a:rPr lang="en-US" sz="3000" b="0" dirty="0">
                <a:solidFill>
                  <a:srgbClr val="000000"/>
                </a:solidFill>
                <a:latin typeface="+mj-lt"/>
              </a:rPr>
              <a:t>)</a:t>
            </a:r>
          </a:p>
          <a:p>
            <a:pPr algn="l"/>
            <a:endParaRPr lang="en-US" sz="1400" b="0" dirty="0">
              <a:solidFill>
                <a:srgbClr val="000000"/>
              </a:solidFill>
              <a:latin typeface="+mj-lt"/>
            </a:endParaRPr>
          </a:p>
          <a:p>
            <a:pPr marL="800100" lvl="1" indent="-342900" algn="l">
              <a:buFont typeface="Wingdings" panose="05000000000000000000" pitchFamily="2" charset="2"/>
              <a:buChar char="Ø"/>
            </a:pPr>
            <a:r>
              <a:rPr lang="en-US" sz="2800" dirty="0">
                <a:solidFill>
                  <a:srgbClr val="000000"/>
                </a:solidFill>
                <a:latin typeface="+mj-lt"/>
              </a:rPr>
              <a:t>Report is approved by </a:t>
            </a:r>
            <a:r>
              <a:rPr lang="en-US" sz="2800" b="1" dirty="0">
                <a:solidFill>
                  <a:srgbClr val="0070C0"/>
                </a:solidFill>
                <a:latin typeface="+mj-lt"/>
              </a:rPr>
              <a:t>FHWA/USFWS</a:t>
            </a:r>
          </a:p>
        </p:txBody>
      </p:sp>
      <p:pic>
        <p:nvPicPr>
          <p:cNvPr id="8" name="Picture 7">
            <a:extLst>
              <a:ext uri="{FF2B5EF4-FFF2-40B4-BE49-F238E27FC236}">
                <a16:creationId xmlns:a16="http://schemas.microsoft.com/office/drawing/2014/main" id="{01D230A0-DBED-3644-5070-9AF1216AEAE5}"/>
              </a:ext>
            </a:extLst>
          </p:cNvPr>
          <p:cNvPicPr>
            <a:picLocks noChangeAspect="1"/>
          </p:cNvPicPr>
          <p:nvPr/>
        </p:nvPicPr>
        <p:blipFill>
          <a:blip r:embed="rId3"/>
          <a:stretch>
            <a:fillRect/>
          </a:stretch>
        </p:blipFill>
        <p:spPr>
          <a:xfrm>
            <a:off x="7777537" y="2089069"/>
            <a:ext cx="4060627" cy="4248166"/>
          </a:xfrm>
          <a:prstGeom prst="rect">
            <a:avLst/>
          </a:prstGeom>
        </p:spPr>
      </p:pic>
    </p:spTree>
    <p:extLst>
      <p:ext uri="{BB962C8B-B14F-4D97-AF65-F5344CB8AC3E}">
        <p14:creationId xmlns:p14="http://schemas.microsoft.com/office/powerpoint/2010/main" val="2806994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25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par>
                          <p:cTn id="17" fill="hold">
                            <p:stCondLst>
                              <p:cond delay="1250"/>
                            </p:stCondLst>
                            <p:childTnLst>
                              <p:par>
                                <p:cTn id="18" presetID="1" presetClass="entr" presetSubtype="0" fill="hold" nodeType="afterEffect">
                                  <p:stCondLst>
                                    <p:cond delay="1250"/>
                                  </p:stCondLst>
                                  <p:childTnLst>
                                    <p:set>
                                      <p:cBhvr>
                                        <p:cTn id="19"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821951" y="630434"/>
            <a:ext cx="9144000" cy="677863"/>
          </a:xfrm>
        </p:spPr>
        <p:txBody>
          <a:bodyPr>
            <a:normAutofit/>
          </a:bodyPr>
          <a:lstStyle/>
          <a:p>
            <a:pPr algn="ctr"/>
            <a:r>
              <a:rPr lang="en-US" sz="3600" dirty="0"/>
              <a:t>Technical Studies: Cultural Resources</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632132" y="2312626"/>
            <a:ext cx="6925543" cy="4822752"/>
          </a:xfrm>
        </p:spPr>
        <p:txBody>
          <a:bodyPr>
            <a:noAutofit/>
          </a:bodyPr>
          <a:lstStyle/>
          <a:p>
            <a:pPr marL="342900" indent="-342900" algn="l">
              <a:buFont typeface="Wingdings" panose="05000000000000000000" pitchFamily="2" charset="2"/>
              <a:buChar char="Ø"/>
            </a:pPr>
            <a:r>
              <a:rPr lang="en-US" sz="2800" b="0" dirty="0">
                <a:solidFill>
                  <a:srgbClr val="000000"/>
                </a:solidFill>
                <a:latin typeface="+mj-lt"/>
              </a:rPr>
              <a:t>Archaeology and History are under a category called “Cultural Resources”</a:t>
            </a:r>
          </a:p>
          <a:p>
            <a:pPr algn="l"/>
            <a:endParaRPr lang="en-US" sz="1400" b="0" dirty="0">
              <a:solidFill>
                <a:srgbClr val="000000"/>
              </a:solidFill>
              <a:latin typeface="+mj-lt"/>
            </a:endParaRPr>
          </a:p>
          <a:p>
            <a:pPr marL="342900" indent="-342900" algn="l">
              <a:buFont typeface="Wingdings" panose="05000000000000000000" pitchFamily="2" charset="2"/>
              <a:buChar char="Ø"/>
            </a:pPr>
            <a:r>
              <a:rPr lang="en-US" sz="2800" b="0" dirty="0">
                <a:solidFill>
                  <a:srgbClr val="000000"/>
                </a:solidFill>
                <a:latin typeface="+mj-lt"/>
              </a:rPr>
              <a:t>Archaeology and History impacts are combined into </a:t>
            </a:r>
            <a:r>
              <a:rPr lang="en-US" sz="2800" b="0" u="sng" dirty="0">
                <a:solidFill>
                  <a:srgbClr val="000000"/>
                </a:solidFill>
                <a:latin typeface="+mj-lt"/>
              </a:rPr>
              <a:t>one report </a:t>
            </a:r>
            <a:r>
              <a:rPr lang="en-US" sz="2800" b="0" dirty="0">
                <a:solidFill>
                  <a:srgbClr val="000000"/>
                </a:solidFill>
                <a:latin typeface="+mj-lt"/>
              </a:rPr>
              <a:t>=</a:t>
            </a:r>
            <a:r>
              <a:rPr lang="en-US" sz="2800" dirty="0">
                <a:solidFill>
                  <a:srgbClr val="0070C0"/>
                </a:solidFill>
                <a:latin typeface="+mj-lt"/>
              </a:rPr>
              <a:t> Cultural Resource AOE</a:t>
            </a:r>
          </a:p>
          <a:p>
            <a:pPr algn="l"/>
            <a:endParaRPr lang="en-US" sz="1400" b="0" dirty="0">
              <a:solidFill>
                <a:srgbClr val="000000"/>
              </a:solidFill>
              <a:latin typeface="+mj-lt"/>
            </a:endParaRPr>
          </a:p>
          <a:p>
            <a:pPr marL="800100" lvl="1" indent="-342900" algn="l">
              <a:buFont typeface="Wingdings" panose="05000000000000000000" pitchFamily="2" charset="2"/>
              <a:buChar char="Ø"/>
            </a:pPr>
            <a:r>
              <a:rPr lang="en-US" sz="2800" dirty="0">
                <a:solidFill>
                  <a:srgbClr val="000000"/>
                </a:solidFill>
                <a:latin typeface="+mj-lt"/>
              </a:rPr>
              <a:t>Report is approved by </a:t>
            </a:r>
            <a:r>
              <a:rPr lang="en-US" sz="2800" b="1" dirty="0">
                <a:solidFill>
                  <a:srgbClr val="0070C0"/>
                </a:solidFill>
                <a:latin typeface="+mj-lt"/>
              </a:rPr>
              <a:t>SHPO</a:t>
            </a:r>
            <a:r>
              <a:rPr lang="en-US" sz="2800" dirty="0">
                <a:solidFill>
                  <a:srgbClr val="000000"/>
                </a:solidFill>
                <a:latin typeface="+mj-lt"/>
              </a:rPr>
              <a:t>.</a:t>
            </a:r>
          </a:p>
        </p:txBody>
      </p:sp>
      <p:pic>
        <p:nvPicPr>
          <p:cNvPr id="8" name="Picture 7">
            <a:extLst>
              <a:ext uri="{FF2B5EF4-FFF2-40B4-BE49-F238E27FC236}">
                <a16:creationId xmlns:a16="http://schemas.microsoft.com/office/drawing/2014/main" id="{10F651EF-9E05-E644-2D74-A56E9FA14D43}"/>
              </a:ext>
            </a:extLst>
          </p:cNvPr>
          <p:cNvPicPr>
            <a:picLocks noChangeAspect="1"/>
          </p:cNvPicPr>
          <p:nvPr/>
        </p:nvPicPr>
        <p:blipFill>
          <a:blip r:embed="rId3"/>
          <a:stretch>
            <a:fillRect/>
          </a:stretch>
        </p:blipFill>
        <p:spPr>
          <a:xfrm>
            <a:off x="7777537" y="2089069"/>
            <a:ext cx="4060627" cy="4248166"/>
          </a:xfrm>
          <a:prstGeom prst="rect">
            <a:avLst/>
          </a:prstGeom>
        </p:spPr>
      </p:pic>
    </p:spTree>
    <p:extLst>
      <p:ext uri="{BB962C8B-B14F-4D97-AF65-F5344CB8AC3E}">
        <p14:creationId xmlns:p14="http://schemas.microsoft.com/office/powerpoint/2010/main" val="60119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524000" y="610476"/>
            <a:ext cx="9144000" cy="677863"/>
          </a:xfrm>
        </p:spPr>
        <p:txBody>
          <a:bodyPr>
            <a:normAutofit/>
          </a:bodyPr>
          <a:lstStyle/>
          <a:p>
            <a:pPr algn="ctr"/>
            <a:r>
              <a:rPr lang="en-US" sz="3600" dirty="0"/>
              <a:t>Technical Studies &amp; PFPR Request</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351868" y="2159715"/>
            <a:ext cx="6386680" cy="2488378"/>
          </a:xfrm>
        </p:spPr>
        <p:txBody>
          <a:bodyPr>
            <a:noAutofit/>
          </a:bodyPr>
          <a:lstStyle/>
          <a:p>
            <a:pPr marL="342900" indent="-342900" algn="l">
              <a:buFont typeface="Wingdings" panose="05000000000000000000" pitchFamily="2" charset="2"/>
              <a:buChar char="Ø"/>
            </a:pPr>
            <a:r>
              <a:rPr lang="en-US" sz="2800" b="0" dirty="0">
                <a:solidFill>
                  <a:srgbClr val="000000"/>
                </a:solidFill>
                <a:latin typeface="+mj-lt"/>
              </a:rPr>
              <a:t>OES permission to request PFPR is required.</a:t>
            </a:r>
          </a:p>
          <a:p>
            <a:pPr algn="l"/>
            <a:endParaRPr lang="en-US" sz="1400" b="0" dirty="0">
              <a:solidFill>
                <a:srgbClr val="000000"/>
              </a:solidFill>
              <a:latin typeface="+mj-lt"/>
            </a:endParaRPr>
          </a:p>
          <a:p>
            <a:pPr marL="342900" indent="-342900" algn="l">
              <a:buFont typeface="Wingdings" panose="05000000000000000000" pitchFamily="2" charset="2"/>
              <a:buChar char="Ø"/>
            </a:pPr>
            <a:r>
              <a:rPr lang="en-US" sz="2800" b="0" dirty="0">
                <a:solidFill>
                  <a:srgbClr val="000000"/>
                </a:solidFill>
                <a:latin typeface="+mj-lt"/>
              </a:rPr>
              <a:t>OES will not concur to proceed to PFPR if they have not had a chance to review all of the technical studies reports.</a:t>
            </a:r>
          </a:p>
          <a:p>
            <a:pPr algn="l"/>
            <a:endParaRPr lang="en-US" sz="2800" b="0" dirty="0">
              <a:solidFill>
                <a:srgbClr val="000000"/>
              </a:solidFill>
              <a:latin typeface="+mj-lt"/>
            </a:endParaRPr>
          </a:p>
          <a:p>
            <a:pPr lvl="1" algn="l"/>
            <a:endParaRPr lang="en-US" sz="2800" dirty="0">
              <a:solidFill>
                <a:srgbClr val="000000"/>
              </a:solidFill>
              <a:latin typeface="+mj-lt"/>
            </a:endParaRPr>
          </a:p>
        </p:txBody>
      </p:sp>
      <p:pic>
        <p:nvPicPr>
          <p:cNvPr id="5" name="Picture 4">
            <a:extLst>
              <a:ext uri="{FF2B5EF4-FFF2-40B4-BE49-F238E27FC236}">
                <a16:creationId xmlns:a16="http://schemas.microsoft.com/office/drawing/2014/main" id="{0FE3D57A-CEEC-4BC5-8E9B-A8AB3E37EB82}"/>
              </a:ext>
            </a:extLst>
          </p:cNvPr>
          <p:cNvPicPr>
            <a:picLocks noChangeAspect="1"/>
          </p:cNvPicPr>
          <p:nvPr/>
        </p:nvPicPr>
        <p:blipFill>
          <a:blip r:embed="rId3"/>
          <a:stretch>
            <a:fillRect/>
          </a:stretch>
        </p:blipFill>
        <p:spPr>
          <a:xfrm>
            <a:off x="6840560" y="3801439"/>
            <a:ext cx="5212765" cy="2975992"/>
          </a:xfrm>
          <a:prstGeom prst="rect">
            <a:avLst/>
          </a:prstGeom>
        </p:spPr>
      </p:pic>
      <p:sp>
        <p:nvSpPr>
          <p:cNvPr id="8" name="TextBox 7">
            <a:extLst>
              <a:ext uri="{FF2B5EF4-FFF2-40B4-BE49-F238E27FC236}">
                <a16:creationId xmlns:a16="http://schemas.microsoft.com/office/drawing/2014/main" id="{72EA99A2-632D-4AC1-7C1F-A4E33EBB86B7}"/>
              </a:ext>
            </a:extLst>
          </p:cNvPr>
          <p:cNvSpPr txBox="1"/>
          <p:nvPr/>
        </p:nvSpPr>
        <p:spPr>
          <a:xfrm>
            <a:off x="943733" y="4982048"/>
            <a:ext cx="4671317" cy="1384995"/>
          </a:xfrm>
          <a:prstGeom prst="rect">
            <a:avLst/>
          </a:prstGeom>
          <a:solidFill>
            <a:schemeClr val="accent2">
              <a:lumMod val="60000"/>
              <a:lumOff val="40000"/>
            </a:schemeClr>
          </a:solidFill>
          <a:ln w="38100">
            <a:solidFill>
              <a:srgbClr val="000000"/>
            </a:solidFill>
          </a:ln>
        </p:spPr>
        <p:txBody>
          <a:bodyPr wrap="square" rtlCol="0">
            <a:spAutoFit/>
          </a:bodyPr>
          <a:lstStyle/>
          <a:p>
            <a:r>
              <a:rPr lang="en-US" sz="2800" dirty="0">
                <a:solidFill>
                  <a:srgbClr val="000000"/>
                </a:solidFill>
              </a:rPr>
              <a:t>Remember: To keep PFPR on schedule, start technical studies per Baseline Date.</a:t>
            </a:r>
          </a:p>
        </p:txBody>
      </p:sp>
    </p:spTree>
    <p:extLst>
      <p:ext uri="{BB962C8B-B14F-4D97-AF65-F5344CB8AC3E}">
        <p14:creationId xmlns:p14="http://schemas.microsoft.com/office/powerpoint/2010/main" val="31542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7E5EC-EECB-4309-08F7-5D6120E60C3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99077F-054B-7210-B17A-AF39A780DCC2}"/>
              </a:ext>
            </a:extLst>
          </p:cNvPr>
          <p:cNvSpPr>
            <a:spLocks noGrp="1"/>
          </p:cNvSpPr>
          <p:nvPr>
            <p:ph idx="1"/>
          </p:nvPr>
        </p:nvSpPr>
        <p:spPr>
          <a:xfrm>
            <a:off x="438364" y="1799120"/>
            <a:ext cx="8596668" cy="4891314"/>
          </a:xfrm>
        </p:spPr>
        <p:txBody>
          <a:bodyPr>
            <a:normAutofit/>
          </a:bodyPr>
          <a:lstStyle/>
          <a:p>
            <a:pPr algn="l"/>
            <a:r>
              <a:rPr lang="en-US" sz="2800" b="1" dirty="0">
                <a:solidFill>
                  <a:srgbClr val="000000"/>
                </a:solidFill>
              </a:rPr>
              <a:t>Which of the following conduct environmental field studies during resource ID? (hint: more than one answer)</a:t>
            </a:r>
          </a:p>
          <a:p>
            <a:pPr algn="l"/>
            <a:endParaRPr lang="en-US" sz="2800" dirty="0">
              <a:solidFill>
                <a:srgbClr val="000000"/>
              </a:solidFill>
            </a:endParaRPr>
          </a:p>
          <a:p>
            <a:pPr marL="514350" indent="-514350" algn="l">
              <a:buAutoNum type="alphaUcPeriod"/>
            </a:pPr>
            <a:r>
              <a:rPr lang="en-US" sz="2800" b="0" dirty="0">
                <a:solidFill>
                  <a:srgbClr val="000000"/>
                </a:solidFill>
              </a:rPr>
              <a:t>Air</a:t>
            </a:r>
          </a:p>
          <a:p>
            <a:pPr marL="514350" indent="-514350" algn="l">
              <a:buAutoNum type="alphaUcPeriod"/>
            </a:pPr>
            <a:r>
              <a:rPr lang="en-US" sz="2800" b="0" dirty="0">
                <a:solidFill>
                  <a:srgbClr val="000000"/>
                </a:solidFill>
              </a:rPr>
              <a:t>Archaeology</a:t>
            </a:r>
          </a:p>
          <a:p>
            <a:pPr marL="514350" indent="-514350" algn="l">
              <a:buAutoNum type="alphaUcPeriod"/>
            </a:pPr>
            <a:r>
              <a:rPr lang="en-US" sz="2800" b="0" dirty="0">
                <a:solidFill>
                  <a:srgbClr val="000000"/>
                </a:solidFill>
              </a:rPr>
              <a:t>Ecology</a:t>
            </a:r>
          </a:p>
          <a:p>
            <a:pPr marL="514350" indent="-514350" algn="l">
              <a:buAutoNum type="alphaUcPeriod"/>
            </a:pPr>
            <a:r>
              <a:rPr lang="en-US" sz="2800" b="0" dirty="0">
                <a:solidFill>
                  <a:srgbClr val="000000"/>
                </a:solidFill>
              </a:rPr>
              <a:t>History</a:t>
            </a:r>
          </a:p>
          <a:p>
            <a:pPr marL="514350" indent="-514350" algn="l">
              <a:buAutoNum type="alphaUcPeriod"/>
            </a:pPr>
            <a:r>
              <a:rPr lang="en-US" sz="2800" b="0" dirty="0">
                <a:solidFill>
                  <a:srgbClr val="000000"/>
                </a:solidFill>
              </a:rPr>
              <a:t>Noise</a:t>
            </a:r>
          </a:p>
          <a:p>
            <a:endParaRPr lang="en-US" sz="2800" dirty="0">
              <a:solidFill>
                <a:srgbClr val="000000"/>
              </a:solidFill>
            </a:endParaRPr>
          </a:p>
          <a:p>
            <a:pPr marL="0" indent="0">
              <a:buNone/>
            </a:pPr>
            <a:endParaRPr lang="en-US" sz="2800" dirty="0">
              <a:solidFill>
                <a:srgbClr val="000000"/>
              </a:solidFill>
            </a:endParaRPr>
          </a:p>
        </p:txBody>
      </p:sp>
      <p:grpSp>
        <p:nvGrpSpPr>
          <p:cNvPr id="7" name="Group 6">
            <a:extLst>
              <a:ext uri="{FF2B5EF4-FFF2-40B4-BE49-F238E27FC236}">
                <a16:creationId xmlns:a16="http://schemas.microsoft.com/office/drawing/2014/main" id="{CB2B8228-2958-47DD-C591-F01B5E4412E1}"/>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17B33618-AE6F-5E8F-91E4-16D567941EC3}"/>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Special Studies Review </a:t>
              </a:r>
            </a:p>
          </p:txBody>
        </p:sp>
        <p:pic>
          <p:nvPicPr>
            <p:cNvPr id="9" name="Graphic 8" descr="Classroom with solid fill">
              <a:extLst>
                <a:ext uri="{FF2B5EF4-FFF2-40B4-BE49-F238E27FC236}">
                  <a16:creationId xmlns:a16="http://schemas.microsoft.com/office/drawing/2014/main" id="{FB05C030-6D9C-6920-6C2B-E4DBD12B4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324555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099CD-DF2E-D144-4A4E-3B2671946E0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B38BC9-C2A9-2659-1F17-024F70FEF71D}"/>
              </a:ext>
            </a:extLst>
          </p:cNvPr>
          <p:cNvSpPr>
            <a:spLocks noGrp="1"/>
          </p:cNvSpPr>
          <p:nvPr>
            <p:ph idx="1"/>
          </p:nvPr>
        </p:nvSpPr>
        <p:spPr>
          <a:xfrm>
            <a:off x="438364" y="1686104"/>
            <a:ext cx="10914581" cy="4891314"/>
          </a:xfrm>
        </p:spPr>
        <p:txBody>
          <a:bodyPr>
            <a:normAutofit lnSpcReduction="10000"/>
          </a:bodyPr>
          <a:lstStyle/>
          <a:p>
            <a:pPr algn="l"/>
            <a:r>
              <a:rPr lang="en-US" sz="2800" b="1" dirty="0">
                <a:solidFill>
                  <a:srgbClr val="000000"/>
                </a:solidFill>
              </a:rPr>
              <a:t>Which of the following is </a:t>
            </a:r>
            <a:r>
              <a:rPr lang="en-US" sz="3200" b="1" dirty="0">
                <a:solidFill>
                  <a:srgbClr val="000000"/>
                </a:solidFill>
              </a:rPr>
              <a:t>NOT</a:t>
            </a:r>
            <a:r>
              <a:rPr lang="en-US" sz="2800" b="1" dirty="0">
                <a:solidFill>
                  <a:srgbClr val="000000"/>
                </a:solidFill>
              </a:rPr>
              <a:t> a </a:t>
            </a:r>
            <a:r>
              <a:rPr lang="en-US" sz="3200" b="1" dirty="0">
                <a:solidFill>
                  <a:srgbClr val="000000"/>
                </a:solidFill>
              </a:rPr>
              <a:t>True</a:t>
            </a:r>
            <a:r>
              <a:rPr lang="en-US" sz="2800" b="1" dirty="0">
                <a:solidFill>
                  <a:srgbClr val="000000"/>
                </a:solidFill>
              </a:rPr>
              <a:t> statement about resource ID?</a:t>
            </a:r>
          </a:p>
          <a:p>
            <a:pPr algn="l"/>
            <a:endParaRPr lang="en-US" sz="2800" dirty="0">
              <a:solidFill>
                <a:srgbClr val="000000"/>
              </a:solidFill>
            </a:endParaRPr>
          </a:p>
          <a:p>
            <a:pPr marL="514350" indent="-514350" algn="l">
              <a:buAutoNum type="alphaUcPeriod"/>
            </a:pPr>
            <a:r>
              <a:rPr lang="en-US" sz="2600" b="0" dirty="0">
                <a:solidFill>
                  <a:srgbClr val="000000"/>
                </a:solidFill>
              </a:rPr>
              <a:t>The resources are incorporated into the plans.</a:t>
            </a:r>
          </a:p>
          <a:p>
            <a:pPr algn="l"/>
            <a:endParaRPr lang="en-US" sz="1300" b="0" dirty="0">
              <a:solidFill>
                <a:srgbClr val="000000"/>
              </a:solidFill>
            </a:endParaRPr>
          </a:p>
          <a:p>
            <a:pPr marL="514350" indent="-514350" algn="l">
              <a:buAutoNum type="alphaUcPeriod" startAt="2"/>
            </a:pPr>
            <a:r>
              <a:rPr lang="en-US" sz="2600" b="0" dirty="0">
                <a:solidFill>
                  <a:srgbClr val="000000"/>
                </a:solidFill>
              </a:rPr>
              <a:t>History and archaeology have a combined report.</a:t>
            </a:r>
          </a:p>
          <a:p>
            <a:pPr algn="l"/>
            <a:endParaRPr lang="en-US" sz="1300" b="0" dirty="0">
              <a:solidFill>
                <a:srgbClr val="000000"/>
              </a:solidFill>
            </a:endParaRPr>
          </a:p>
          <a:p>
            <a:pPr algn="l"/>
            <a:r>
              <a:rPr lang="en-US" sz="2600" b="0" dirty="0">
                <a:solidFill>
                  <a:srgbClr val="000000"/>
                </a:solidFill>
              </a:rPr>
              <a:t>C. Ecology may prepare the ERSR or wait and prepare the  </a:t>
            </a:r>
          </a:p>
          <a:p>
            <a:pPr algn="l"/>
            <a:r>
              <a:rPr lang="en-US" sz="2600" b="0" dirty="0">
                <a:solidFill>
                  <a:srgbClr val="000000"/>
                </a:solidFill>
              </a:rPr>
              <a:t>    ERSRAOE.</a:t>
            </a:r>
          </a:p>
          <a:p>
            <a:pPr algn="l"/>
            <a:endParaRPr lang="en-US" sz="1300" b="0" dirty="0">
              <a:solidFill>
                <a:srgbClr val="000000"/>
              </a:solidFill>
            </a:endParaRPr>
          </a:p>
          <a:p>
            <a:pPr algn="l"/>
            <a:r>
              <a:rPr lang="en-US" sz="2600" b="0" dirty="0">
                <a:solidFill>
                  <a:srgbClr val="000000"/>
                </a:solidFill>
              </a:rPr>
              <a:t>D. The resource ID reports must be approved by the appropriate </a:t>
            </a:r>
          </a:p>
          <a:p>
            <a:pPr algn="l"/>
            <a:r>
              <a:rPr lang="en-US" sz="2600" b="0" dirty="0">
                <a:solidFill>
                  <a:srgbClr val="000000"/>
                </a:solidFill>
              </a:rPr>
              <a:t>    agency. </a:t>
            </a:r>
          </a:p>
          <a:p>
            <a:endParaRPr lang="en-US" sz="2800" dirty="0">
              <a:solidFill>
                <a:srgbClr val="000000"/>
              </a:solidFill>
            </a:endParaRPr>
          </a:p>
          <a:p>
            <a:pPr marL="0" indent="0">
              <a:buNone/>
            </a:pPr>
            <a:endParaRPr lang="en-US" sz="2800" dirty="0">
              <a:solidFill>
                <a:srgbClr val="000000"/>
              </a:solidFill>
            </a:endParaRPr>
          </a:p>
        </p:txBody>
      </p:sp>
      <p:grpSp>
        <p:nvGrpSpPr>
          <p:cNvPr id="7" name="Group 6">
            <a:extLst>
              <a:ext uri="{FF2B5EF4-FFF2-40B4-BE49-F238E27FC236}">
                <a16:creationId xmlns:a16="http://schemas.microsoft.com/office/drawing/2014/main" id="{DFAF6FA9-A3BD-5551-3A32-A149F9E48203}"/>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3172900C-3329-EC6E-081E-B1E23ADE536B}"/>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Special Studies Review </a:t>
              </a:r>
            </a:p>
          </p:txBody>
        </p:sp>
        <p:pic>
          <p:nvPicPr>
            <p:cNvPr id="9" name="Graphic 8" descr="Classroom with solid fill">
              <a:extLst>
                <a:ext uri="{FF2B5EF4-FFF2-40B4-BE49-F238E27FC236}">
                  <a16:creationId xmlns:a16="http://schemas.microsoft.com/office/drawing/2014/main" id="{007912AA-FADE-02A5-7B20-F2EC9FACE8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46497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rgbClr val="BFBFBF"/>
                                      </p:to>
                                    </p:animClr>
                                    <p:animClr clrSpc="rgb" dir="cw">
                                      <p:cBhvr>
                                        <p:cTn id="7" dur="500" fill="hold"/>
                                        <p:tgtEl>
                                          <p:spTgt spid="3">
                                            <p:txEl>
                                              <p:pRg st="4" end="4"/>
                                            </p:txEl>
                                          </p:spTgt>
                                        </p:tgtEl>
                                        <p:attrNameLst>
                                          <p:attrName>fillcolor</p:attrName>
                                        </p:attrNameLst>
                                      </p:cBhvr>
                                      <p:to>
                                        <a:srgbClr val="BFBFBF"/>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4F982-4549-AFD9-4769-394186D60B3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CEC1A2-D1AF-1884-18F2-561C9643FF92}"/>
              </a:ext>
            </a:extLst>
          </p:cNvPr>
          <p:cNvSpPr>
            <a:spLocks noGrp="1"/>
          </p:cNvSpPr>
          <p:nvPr>
            <p:ph idx="1"/>
          </p:nvPr>
        </p:nvSpPr>
        <p:spPr>
          <a:xfrm>
            <a:off x="438363" y="1799120"/>
            <a:ext cx="9794697" cy="1129015"/>
          </a:xfrm>
        </p:spPr>
        <p:txBody>
          <a:bodyPr>
            <a:normAutofit/>
          </a:bodyPr>
          <a:lstStyle/>
          <a:p>
            <a:pPr algn="l"/>
            <a:r>
              <a:rPr lang="en-US" sz="2800" b="1" dirty="0">
                <a:solidFill>
                  <a:srgbClr val="000000"/>
                </a:solidFill>
              </a:rPr>
              <a:t>The purpose of the resource survey report is to document the existing resources.</a:t>
            </a:r>
          </a:p>
          <a:p>
            <a:pPr algn="l"/>
            <a:endParaRPr lang="en-US" sz="2800" dirty="0">
              <a:solidFill>
                <a:srgbClr val="000000"/>
              </a:solidFill>
            </a:endParaRPr>
          </a:p>
          <a:p>
            <a:endParaRPr lang="en-US" sz="2800" dirty="0">
              <a:solidFill>
                <a:srgbClr val="000000"/>
              </a:solidFill>
            </a:endParaRPr>
          </a:p>
          <a:p>
            <a:pPr marL="0" indent="0">
              <a:buNone/>
            </a:pPr>
            <a:endParaRPr lang="en-US" sz="2800" dirty="0">
              <a:solidFill>
                <a:srgbClr val="000000"/>
              </a:solidFill>
            </a:endParaRPr>
          </a:p>
        </p:txBody>
      </p:sp>
      <p:grpSp>
        <p:nvGrpSpPr>
          <p:cNvPr id="7" name="Group 6">
            <a:extLst>
              <a:ext uri="{FF2B5EF4-FFF2-40B4-BE49-F238E27FC236}">
                <a16:creationId xmlns:a16="http://schemas.microsoft.com/office/drawing/2014/main" id="{40913723-B58F-AE3A-79AE-00A5160B2DE2}"/>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0463064A-432E-8F7F-E897-010A55D07D0F}"/>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Special Studies Review </a:t>
              </a:r>
            </a:p>
          </p:txBody>
        </p:sp>
        <p:pic>
          <p:nvPicPr>
            <p:cNvPr id="9" name="Graphic 8" descr="Classroom with solid fill">
              <a:extLst>
                <a:ext uri="{FF2B5EF4-FFF2-40B4-BE49-F238E27FC236}">
                  <a16:creationId xmlns:a16="http://schemas.microsoft.com/office/drawing/2014/main" id="{20323619-4862-1D4B-46FC-F2A29A0AB1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
        <p:nvSpPr>
          <p:cNvPr id="2" name="TextBox 1">
            <a:extLst>
              <a:ext uri="{FF2B5EF4-FFF2-40B4-BE49-F238E27FC236}">
                <a16:creationId xmlns:a16="http://schemas.microsoft.com/office/drawing/2014/main" id="{D06FA0C3-0ADC-2C97-22E6-0989E3C14D14}"/>
              </a:ext>
            </a:extLst>
          </p:cNvPr>
          <p:cNvSpPr txBox="1"/>
          <p:nvPr/>
        </p:nvSpPr>
        <p:spPr>
          <a:xfrm>
            <a:off x="2373329" y="4181582"/>
            <a:ext cx="1510301" cy="646331"/>
          </a:xfrm>
          <a:prstGeom prst="rect">
            <a:avLst/>
          </a:prstGeom>
          <a:noFill/>
        </p:spPr>
        <p:txBody>
          <a:bodyPr wrap="square" rtlCol="0">
            <a:spAutoFit/>
          </a:bodyPr>
          <a:lstStyle/>
          <a:p>
            <a:r>
              <a:rPr lang="en-US" sz="3600" dirty="0">
                <a:solidFill>
                  <a:srgbClr val="000000"/>
                </a:solidFill>
              </a:rPr>
              <a:t>True</a:t>
            </a:r>
          </a:p>
        </p:txBody>
      </p:sp>
      <p:sp>
        <p:nvSpPr>
          <p:cNvPr id="4" name="TextBox 3">
            <a:extLst>
              <a:ext uri="{FF2B5EF4-FFF2-40B4-BE49-F238E27FC236}">
                <a16:creationId xmlns:a16="http://schemas.microsoft.com/office/drawing/2014/main" id="{4ECE5A6F-ADCC-70F1-25DA-1A3CBC1C06A2}"/>
              </a:ext>
            </a:extLst>
          </p:cNvPr>
          <p:cNvSpPr txBox="1"/>
          <p:nvPr/>
        </p:nvSpPr>
        <p:spPr>
          <a:xfrm>
            <a:off x="4154183" y="4181582"/>
            <a:ext cx="1510301" cy="646331"/>
          </a:xfrm>
          <a:prstGeom prst="rect">
            <a:avLst/>
          </a:prstGeom>
          <a:noFill/>
        </p:spPr>
        <p:txBody>
          <a:bodyPr wrap="square" rtlCol="0">
            <a:spAutoFit/>
          </a:bodyPr>
          <a:lstStyle/>
          <a:p>
            <a:r>
              <a:rPr lang="en-US" sz="3600" dirty="0">
                <a:solidFill>
                  <a:srgbClr val="000000"/>
                </a:solidFill>
              </a:rPr>
              <a:t>or</a:t>
            </a:r>
          </a:p>
        </p:txBody>
      </p:sp>
      <p:sp>
        <p:nvSpPr>
          <p:cNvPr id="5" name="TextBox 4">
            <a:extLst>
              <a:ext uri="{FF2B5EF4-FFF2-40B4-BE49-F238E27FC236}">
                <a16:creationId xmlns:a16="http://schemas.microsoft.com/office/drawing/2014/main" id="{202B4EA0-4070-1893-2E03-87D99CBE58F4}"/>
              </a:ext>
            </a:extLst>
          </p:cNvPr>
          <p:cNvSpPr txBox="1"/>
          <p:nvPr/>
        </p:nvSpPr>
        <p:spPr>
          <a:xfrm>
            <a:off x="5575442" y="4181581"/>
            <a:ext cx="1510301" cy="646331"/>
          </a:xfrm>
          <a:prstGeom prst="rect">
            <a:avLst/>
          </a:prstGeom>
          <a:noFill/>
        </p:spPr>
        <p:txBody>
          <a:bodyPr wrap="square" rtlCol="0">
            <a:spAutoFit/>
          </a:bodyPr>
          <a:lstStyle/>
          <a:p>
            <a:r>
              <a:rPr lang="en-US" sz="3600" dirty="0">
                <a:solidFill>
                  <a:srgbClr val="000000"/>
                </a:solidFill>
              </a:rPr>
              <a:t>False</a:t>
            </a:r>
          </a:p>
        </p:txBody>
      </p:sp>
    </p:spTree>
    <p:extLst>
      <p:ext uri="{BB962C8B-B14F-4D97-AF65-F5344CB8AC3E}">
        <p14:creationId xmlns:p14="http://schemas.microsoft.com/office/powerpoint/2010/main" val="305135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D8215-D68B-BE9A-4A2A-B92AE57C3AF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F267CE-9D22-1CE9-BC1E-FF2DF2CCEEF6}"/>
              </a:ext>
            </a:extLst>
          </p:cNvPr>
          <p:cNvSpPr>
            <a:spLocks noGrp="1"/>
          </p:cNvSpPr>
          <p:nvPr>
            <p:ph idx="1"/>
          </p:nvPr>
        </p:nvSpPr>
        <p:spPr>
          <a:xfrm>
            <a:off x="438363" y="1799120"/>
            <a:ext cx="9794697" cy="759145"/>
          </a:xfrm>
        </p:spPr>
        <p:txBody>
          <a:bodyPr>
            <a:normAutofit/>
          </a:bodyPr>
          <a:lstStyle/>
          <a:p>
            <a:pPr algn="l"/>
            <a:r>
              <a:rPr lang="en-US" sz="2800" b="1" dirty="0">
                <a:solidFill>
                  <a:srgbClr val="000000"/>
                </a:solidFill>
              </a:rPr>
              <a:t>Match the Word/Phrase &amp; Definition</a:t>
            </a:r>
            <a:endParaRPr lang="en-US" sz="2800" b="0" dirty="0">
              <a:solidFill>
                <a:srgbClr val="000000"/>
              </a:solidFill>
            </a:endParaRPr>
          </a:p>
          <a:p>
            <a:endParaRPr lang="en-US" sz="2800" dirty="0">
              <a:solidFill>
                <a:srgbClr val="000000"/>
              </a:solidFill>
            </a:endParaRPr>
          </a:p>
          <a:p>
            <a:pPr marL="0" indent="0">
              <a:buNone/>
            </a:pPr>
            <a:endParaRPr lang="en-US" sz="2800" dirty="0">
              <a:solidFill>
                <a:srgbClr val="000000"/>
              </a:solidFill>
            </a:endParaRPr>
          </a:p>
        </p:txBody>
      </p:sp>
      <p:grpSp>
        <p:nvGrpSpPr>
          <p:cNvPr id="7" name="Group 6">
            <a:extLst>
              <a:ext uri="{FF2B5EF4-FFF2-40B4-BE49-F238E27FC236}">
                <a16:creationId xmlns:a16="http://schemas.microsoft.com/office/drawing/2014/main" id="{9AFB705B-76FD-A8DA-40E5-20BD3D1B9D9A}"/>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6DAC5B51-CB47-1A38-1A0D-A86AC0D0AB2C}"/>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Special Studies Review </a:t>
              </a:r>
            </a:p>
          </p:txBody>
        </p:sp>
        <p:pic>
          <p:nvPicPr>
            <p:cNvPr id="9" name="Graphic 8" descr="Classroom with solid fill">
              <a:extLst>
                <a:ext uri="{FF2B5EF4-FFF2-40B4-BE49-F238E27FC236}">
                  <a16:creationId xmlns:a16="http://schemas.microsoft.com/office/drawing/2014/main" id="{1727CADC-499D-901D-7012-FF78D78E58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
        <p:nvSpPr>
          <p:cNvPr id="2" name="TextBox 1">
            <a:extLst>
              <a:ext uri="{FF2B5EF4-FFF2-40B4-BE49-F238E27FC236}">
                <a16:creationId xmlns:a16="http://schemas.microsoft.com/office/drawing/2014/main" id="{B641E1F8-1DE8-9ADD-724E-CF54C7762276}"/>
              </a:ext>
            </a:extLst>
          </p:cNvPr>
          <p:cNvSpPr txBox="1"/>
          <p:nvPr/>
        </p:nvSpPr>
        <p:spPr>
          <a:xfrm>
            <a:off x="823645" y="2911111"/>
            <a:ext cx="3008616" cy="3046988"/>
          </a:xfrm>
          <a:prstGeom prst="rect">
            <a:avLst/>
          </a:prstGeom>
          <a:noFill/>
        </p:spPr>
        <p:txBody>
          <a:bodyPr wrap="square" rtlCol="0">
            <a:spAutoFit/>
          </a:bodyPr>
          <a:lstStyle/>
          <a:p>
            <a:pPr marL="457200" indent="-457200">
              <a:buAutoNum type="alphaUcPeriod"/>
            </a:pPr>
            <a:r>
              <a:rPr lang="en-US" sz="2400">
                <a:solidFill>
                  <a:srgbClr val="000000"/>
                </a:solidFill>
              </a:rPr>
              <a:t>Resource Survey </a:t>
            </a:r>
          </a:p>
          <a:p>
            <a:r>
              <a:rPr lang="en-US" sz="2400">
                <a:solidFill>
                  <a:srgbClr val="000000"/>
                </a:solidFill>
              </a:rPr>
              <a:t>     Report </a:t>
            </a:r>
          </a:p>
          <a:p>
            <a:endParaRPr lang="en-US" sz="2400">
              <a:solidFill>
                <a:srgbClr val="000000"/>
              </a:solidFill>
            </a:endParaRPr>
          </a:p>
          <a:p>
            <a:r>
              <a:rPr lang="en-US" sz="2400">
                <a:solidFill>
                  <a:srgbClr val="000000"/>
                </a:solidFill>
              </a:rPr>
              <a:t>B. Technical Studies </a:t>
            </a:r>
          </a:p>
          <a:p>
            <a:r>
              <a:rPr lang="en-US" sz="2400">
                <a:solidFill>
                  <a:srgbClr val="000000"/>
                </a:solidFill>
              </a:rPr>
              <a:t>    Report</a:t>
            </a:r>
          </a:p>
          <a:p>
            <a:endParaRPr lang="en-US" sz="2400">
              <a:solidFill>
                <a:srgbClr val="000000"/>
              </a:solidFill>
            </a:endParaRPr>
          </a:p>
          <a:p>
            <a:endParaRPr lang="en-US" sz="2400">
              <a:solidFill>
                <a:srgbClr val="000000"/>
              </a:solidFill>
            </a:endParaRPr>
          </a:p>
          <a:p>
            <a:r>
              <a:rPr lang="en-US" sz="2400">
                <a:solidFill>
                  <a:srgbClr val="000000"/>
                </a:solidFill>
              </a:rPr>
              <a:t>C. A3M</a:t>
            </a:r>
            <a:endParaRPr lang="en-US" sz="2400" dirty="0">
              <a:solidFill>
                <a:srgbClr val="000000"/>
              </a:solidFill>
            </a:endParaRPr>
          </a:p>
        </p:txBody>
      </p:sp>
      <p:sp>
        <p:nvSpPr>
          <p:cNvPr id="4" name="TextBox 3">
            <a:extLst>
              <a:ext uri="{FF2B5EF4-FFF2-40B4-BE49-F238E27FC236}">
                <a16:creationId xmlns:a16="http://schemas.microsoft.com/office/drawing/2014/main" id="{8D677205-85C1-2AC8-B1B6-EF454DEED89E}"/>
              </a:ext>
            </a:extLst>
          </p:cNvPr>
          <p:cNvSpPr txBox="1"/>
          <p:nvPr/>
        </p:nvSpPr>
        <p:spPr>
          <a:xfrm>
            <a:off x="5619964" y="2888417"/>
            <a:ext cx="5845269" cy="3785652"/>
          </a:xfrm>
          <a:prstGeom prst="rect">
            <a:avLst/>
          </a:prstGeom>
          <a:noFill/>
        </p:spPr>
        <p:txBody>
          <a:bodyPr wrap="square" rtlCol="0">
            <a:spAutoFit/>
          </a:bodyPr>
          <a:lstStyle/>
          <a:p>
            <a:pPr marL="457200" indent="-457200">
              <a:buAutoNum type="arabicPeriod"/>
            </a:pPr>
            <a:r>
              <a:rPr lang="en-US" sz="2400" dirty="0">
                <a:solidFill>
                  <a:srgbClr val="000000"/>
                </a:solidFill>
              </a:rPr>
              <a:t>Documents the Impacts to resources</a:t>
            </a:r>
          </a:p>
          <a:p>
            <a:pPr marL="457200" indent="-457200">
              <a:buAutoNum type="arabicPeriod"/>
            </a:pPr>
            <a:endParaRPr lang="en-US" sz="2400" dirty="0">
              <a:solidFill>
                <a:srgbClr val="000000"/>
              </a:solidFill>
            </a:endParaRPr>
          </a:p>
          <a:p>
            <a:pPr marL="457200" indent="-457200">
              <a:buAutoNum type="arabicPeriod"/>
            </a:pPr>
            <a:endParaRPr lang="en-US" sz="2400" dirty="0">
              <a:solidFill>
                <a:srgbClr val="000000"/>
              </a:solidFill>
            </a:endParaRPr>
          </a:p>
          <a:p>
            <a:pPr marL="457200" indent="-457200">
              <a:buAutoNum type="arabicPeriod"/>
            </a:pPr>
            <a:r>
              <a:rPr lang="en-US" sz="2400" dirty="0">
                <a:solidFill>
                  <a:srgbClr val="000000"/>
                </a:solidFill>
              </a:rPr>
              <a:t>Discusses and implements design to avoid or minimize impacts to resources</a:t>
            </a:r>
          </a:p>
          <a:p>
            <a:pPr marL="457200" indent="-457200">
              <a:buAutoNum type="arabicPeriod"/>
            </a:pPr>
            <a:endParaRPr lang="en-US" sz="2400" dirty="0">
              <a:solidFill>
                <a:srgbClr val="000000"/>
              </a:solidFill>
            </a:endParaRPr>
          </a:p>
          <a:p>
            <a:pPr marL="457200" indent="-457200">
              <a:buAutoNum type="arabicPeriod"/>
            </a:pPr>
            <a:r>
              <a:rPr lang="en-US" sz="2400" dirty="0">
                <a:solidFill>
                  <a:srgbClr val="000000"/>
                </a:solidFill>
              </a:rPr>
              <a:t>Documents the resources within the ESB</a:t>
            </a:r>
          </a:p>
          <a:p>
            <a:endParaRPr lang="en-US" sz="2400" dirty="0">
              <a:solidFill>
                <a:srgbClr val="000000"/>
              </a:solidFill>
            </a:endParaRPr>
          </a:p>
        </p:txBody>
      </p:sp>
      <p:cxnSp>
        <p:nvCxnSpPr>
          <p:cNvPr id="6" name="Straight Arrow Connector 5">
            <a:extLst>
              <a:ext uri="{FF2B5EF4-FFF2-40B4-BE49-F238E27FC236}">
                <a16:creationId xmlns:a16="http://schemas.microsoft.com/office/drawing/2014/main" id="{6B0F42BD-B45A-4D1E-7F58-B7C39E1705EC}"/>
              </a:ext>
            </a:extLst>
          </p:cNvPr>
          <p:cNvCxnSpPr/>
          <p:nvPr/>
        </p:nvCxnSpPr>
        <p:spPr>
          <a:xfrm>
            <a:off x="3832261" y="3318553"/>
            <a:ext cx="1684961" cy="2260314"/>
          </a:xfrm>
          <a:prstGeom prst="straightConnector1">
            <a:avLst/>
          </a:prstGeom>
          <a:ln w="73025">
            <a:solidFill>
              <a:srgbClr val="045594"/>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57A3DBF-2263-6E39-83DD-701E2985866B}"/>
              </a:ext>
            </a:extLst>
          </p:cNvPr>
          <p:cNvCxnSpPr>
            <a:cxnSpLocks/>
          </p:cNvCxnSpPr>
          <p:nvPr/>
        </p:nvCxnSpPr>
        <p:spPr>
          <a:xfrm flipV="1">
            <a:off x="2208944" y="4253501"/>
            <a:ext cx="3411020" cy="1424430"/>
          </a:xfrm>
          <a:prstGeom prst="straightConnector1">
            <a:avLst/>
          </a:prstGeom>
          <a:ln w="73025">
            <a:solidFill>
              <a:srgbClr val="045594"/>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8B2A43B-9640-39DD-73AF-71B04F0DC30B}"/>
              </a:ext>
            </a:extLst>
          </p:cNvPr>
          <p:cNvCxnSpPr>
            <a:cxnSpLocks/>
          </p:cNvCxnSpPr>
          <p:nvPr/>
        </p:nvCxnSpPr>
        <p:spPr>
          <a:xfrm flipV="1">
            <a:off x="3739793" y="3188440"/>
            <a:ext cx="1999180" cy="921223"/>
          </a:xfrm>
          <a:prstGeom prst="straightConnector1">
            <a:avLst/>
          </a:prstGeom>
          <a:ln w="73025">
            <a:solidFill>
              <a:srgbClr val="04559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2227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491AB-0287-1E4E-8E04-F8105F3A345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7B3BA1-6A19-BEDC-DC75-B2F55E023F9C}"/>
              </a:ext>
            </a:extLst>
          </p:cNvPr>
          <p:cNvSpPr>
            <a:spLocks noGrp="1"/>
          </p:cNvSpPr>
          <p:nvPr>
            <p:ph idx="1"/>
          </p:nvPr>
        </p:nvSpPr>
        <p:spPr>
          <a:xfrm>
            <a:off x="438364" y="1799120"/>
            <a:ext cx="8596668" cy="4891314"/>
          </a:xfrm>
        </p:spPr>
        <p:txBody>
          <a:bodyPr>
            <a:normAutofit/>
          </a:bodyPr>
          <a:lstStyle/>
          <a:p>
            <a:pPr algn="l"/>
            <a:r>
              <a:rPr lang="en-US" sz="2800" b="1" dirty="0">
                <a:solidFill>
                  <a:srgbClr val="000000"/>
                </a:solidFill>
              </a:rPr>
              <a:t>Which of the following have technical studies reports? (hint: more than one answer)</a:t>
            </a:r>
          </a:p>
          <a:p>
            <a:pPr algn="l"/>
            <a:endParaRPr lang="en-US" sz="2800" dirty="0">
              <a:solidFill>
                <a:srgbClr val="000000"/>
              </a:solidFill>
            </a:endParaRPr>
          </a:p>
          <a:p>
            <a:pPr marL="514350" indent="-514350" algn="l">
              <a:buAutoNum type="alphaUcPeriod"/>
            </a:pPr>
            <a:r>
              <a:rPr lang="en-US" sz="2800" b="0" dirty="0">
                <a:solidFill>
                  <a:srgbClr val="000000"/>
                </a:solidFill>
              </a:rPr>
              <a:t>Air</a:t>
            </a:r>
          </a:p>
          <a:p>
            <a:pPr marL="514350" indent="-514350" algn="l">
              <a:buAutoNum type="alphaUcPeriod"/>
            </a:pPr>
            <a:r>
              <a:rPr lang="en-US" sz="2800" b="0" dirty="0">
                <a:solidFill>
                  <a:srgbClr val="000000"/>
                </a:solidFill>
              </a:rPr>
              <a:t>Archaeology</a:t>
            </a:r>
          </a:p>
          <a:p>
            <a:pPr marL="514350" indent="-514350" algn="l">
              <a:buAutoNum type="alphaUcPeriod"/>
            </a:pPr>
            <a:r>
              <a:rPr lang="en-US" sz="2800" b="0" dirty="0">
                <a:solidFill>
                  <a:srgbClr val="000000"/>
                </a:solidFill>
              </a:rPr>
              <a:t>Ecology</a:t>
            </a:r>
          </a:p>
          <a:p>
            <a:pPr marL="514350" indent="-514350" algn="l">
              <a:buAutoNum type="alphaUcPeriod"/>
            </a:pPr>
            <a:r>
              <a:rPr lang="en-US" sz="2800" b="0" dirty="0">
                <a:solidFill>
                  <a:srgbClr val="000000"/>
                </a:solidFill>
              </a:rPr>
              <a:t>History</a:t>
            </a:r>
          </a:p>
          <a:p>
            <a:pPr marL="514350" indent="-514350" algn="l">
              <a:buAutoNum type="alphaUcPeriod"/>
            </a:pPr>
            <a:r>
              <a:rPr lang="en-US" sz="2800" b="0" dirty="0">
                <a:solidFill>
                  <a:srgbClr val="000000"/>
                </a:solidFill>
              </a:rPr>
              <a:t>Noise</a:t>
            </a:r>
          </a:p>
          <a:p>
            <a:endParaRPr lang="en-US" sz="2800" dirty="0">
              <a:solidFill>
                <a:srgbClr val="000000"/>
              </a:solidFill>
            </a:endParaRPr>
          </a:p>
          <a:p>
            <a:pPr marL="0" indent="0">
              <a:buNone/>
            </a:pPr>
            <a:endParaRPr lang="en-US" sz="2800" dirty="0">
              <a:solidFill>
                <a:srgbClr val="000000"/>
              </a:solidFill>
            </a:endParaRPr>
          </a:p>
        </p:txBody>
      </p:sp>
      <p:grpSp>
        <p:nvGrpSpPr>
          <p:cNvPr id="7" name="Group 6">
            <a:extLst>
              <a:ext uri="{FF2B5EF4-FFF2-40B4-BE49-F238E27FC236}">
                <a16:creationId xmlns:a16="http://schemas.microsoft.com/office/drawing/2014/main" id="{E9CC0C6F-490D-9C4A-DF44-4006CDFF26D6}"/>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83708F4D-3C61-388D-21D6-1F31E1DFCC9A}"/>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Special Studies Review </a:t>
              </a:r>
            </a:p>
          </p:txBody>
        </p:sp>
        <p:pic>
          <p:nvPicPr>
            <p:cNvPr id="9" name="Graphic 8" descr="Classroom with solid fill">
              <a:extLst>
                <a:ext uri="{FF2B5EF4-FFF2-40B4-BE49-F238E27FC236}">
                  <a16:creationId xmlns:a16="http://schemas.microsoft.com/office/drawing/2014/main" id="{512C1F64-79AE-488A-8355-FF122772E5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
        <p:nvSpPr>
          <p:cNvPr id="2" name="TextBox 1">
            <a:extLst>
              <a:ext uri="{FF2B5EF4-FFF2-40B4-BE49-F238E27FC236}">
                <a16:creationId xmlns:a16="http://schemas.microsoft.com/office/drawing/2014/main" id="{93FB4486-AE30-A7EC-249D-21E6AEE6E5A9}"/>
              </a:ext>
            </a:extLst>
          </p:cNvPr>
          <p:cNvSpPr txBox="1"/>
          <p:nvPr/>
        </p:nvSpPr>
        <p:spPr>
          <a:xfrm>
            <a:off x="5457290" y="4244777"/>
            <a:ext cx="3008616" cy="523220"/>
          </a:xfrm>
          <a:prstGeom prst="rect">
            <a:avLst/>
          </a:prstGeom>
          <a:noFill/>
        </p:spPr>
        <p:txBody>
          <a:bodyPr wrap="square" rtlCol="0">
            <a:spAutoFit/>
          </a:bodyPr>
          <a:lstStyle/>
          <a:p>
            <a:r>
              <a:rPr lang="en-US" sz="2800" dirty="0">
                <a:solidFill>
                  <a:srgbClr val="0070C0"/>
                </a:solidFill>
              </a:rPr>
              <a:t>All of them</a:t>
            </a:r>
          </a:p>
        </p:txBody>
      </p:sp>
    </p:spTree>
    <p:extLst>
      <p:ext uri="{BB962C8B-B14F-4D97-AF65-F5344CB8AC3E}">
        <p14:creationId xmlns:p14="http://schemas.microsoft.com/office/powerpoint/2010/main" val="318291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06707-49ED-9844-2F63-F3385385A3B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64DAB1-DDA3-ED01-40E1-215299CC921A}"/>
              </a:ext>
            </a:extLst>
          </p:cNvPr>
          <p:cNvSpPr>
            <a:spLocks noGrp="1"/>
          </p:cNvSpPr>
          <p:nvPr>
            <p:ph idx="1"/>
          </p:nvPr>
        </p:nvSpPr>
        <p:spPr>
          <a:xfrm>
            <a:off x="438363" y="1799120"/>
            <a:ext cx="10195390" cy="1129015"/>
          </a:xfrm>
        </p:spPr>
        <p:txBody>
          <a:bodyPr>
            <a:normAutofit/>
          </a:bodyPr>
          <a:lstStyle/>
          <a:p>
            <a:pPr algn="l"/>
            <a:r>
              <a:rPr lang="en-US" sz="2800" b="1" dirty="0">
                <a:solidFill>
                  <a:srgbClr val="000000"/>
                </a:solidFill>
              </a:rPr>
              <a:t>PM does not need the permission of OES to request PFPR.</a:t>
            </a:r>
          </a:p>
          <a:p>
            <a:pPr algn="l"/>
            <a:endParaRPr lang="en-US" sz="2800" dirty="0">
              <a:solidFill>
                <a:srgbClr val="000000"/>
              </a:solidFill>
            </a:endParaRPr>
          </a:p>
          <a:p>
            <a:endParaRPr lang="en-US" sz="2800" dirty="0">
              <a:solidFill>
                <a:srgbClr val="000000"/>
              </a:solidFill>
            </a:endParaRPr>
          </a:p>
          <a:p>
            <a:pPr marL="0" indent="0">
              <a:buNone/>
            </a:pPr>
            <a:endParaRPr lang="en-US" sz="2800" dirty="0">
              <a:solidFill>
                <a:srgbClr val="000000"/>
              </a:solidFill>
            </a:endParaRPr>
          </a:p>
        </p:txBody>
      </p:sp>
      <p:grpSp>
        <p:nvGrpSpPr>
          <p:cNvPr id="7" name="Group 6">
            <a:extLst>
              <a:ext uri="{FF2B5EF4-FFF2-40B4-BE49-F238E27FC236}">
                <a16:creationId xmlns:a16="http://schemas.microsoft.com/office/drawing/2014/main" id="{7A8095C7-EEAA-F085-702F-E23139AC3AF0}"/>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C1858226-F2B5-681B-B61D-66EA4822AFE0}"/>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Special Studies Review </a:t>
              </a:r>
            </a:p>
          </p:txBody>
        </p:sp>
        <p:pic>
          <p:nvPicPr>
            <p:cNvPr id="9" name="Graphic 8" descr="Classroom with solid fill">
              <a:extLst>
                <a:ext uri="{FF2B5EF4-FFF2-40B4-BE49-F238E27FC236}">
                  <a16:creationId xmlns:a16="http://schemas.microsoft.com/office/drawing/2014/main" id="{734A5776-E9B4-1954-2FBA-6276874904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
        <p:nvSpPr>
          <p:cNvPr id="2" name="TextBox 1">
            <a:extLst>
              <a:ext uri="{FF2B5EF4-FFF2-40B4-BE49-F238E27FC236}">
                <a16:creationId xmlns:a16="http://schemas.microsoft.com/office/drawing/2014/main" id="{C4B400C5-4941-35B1-DC44-3BCFED8A54C6}"/>
              </a:ext>
            </a:extLst>
          </p:cNvPr>
          <p:cNvSpPr txBox="1"/>
          <p:nvPr/>
        </p:nvSpPr>
        <p:spPr>
          <a:xfrm>
            <a:off x="2373329" y="4181582"/>
            <a:ext cx="1510301" cy="646331"/>
          </a:xfrm>
          <a:prstGeom prst="rect">
            <a:avLst/>
          </a:prstGeom>
          <a:noFill/>
        </p:spPr>
        <p:txBody>
          <a:bodyPr wrap="square" rtlCol="0">
            <a:spAutoFit/>
          </a:bodyPr>
          <a:lstStyle/>
          <a:p>
            <a:r>
              <a:rPr lang="en-US" sz="3600" dirty="0">
                <a:solidFill>
                  <a:srgbClr val="000000"/>
                </a:solidFill>
              </a:rPr>
              <a:t>True</a:t>
            </a:r>
          </a:p>
        </p:txBody>
      </p:sp>
      <p:sp>
        <p:nvSpPr>
          <p:cNvPr id="4" name="TextBox 3">
            <a:extLst>
              <a:ext uri="{FF2B5EF4-FFF2-40B4-BE49-F238E27FC236}">
                <a16:creationId xmlns:a16="http://schemas.microsoft.com/office/drawing/2014/main" id="{047F5CB6-0F3B-A078-FE20-DC2FADC9CBAD}"/>
              </a:ext>
            </a:extLst>
          </p:cNvPr>
          <p:cNvSpPr txBox="1"/>
          <p:nvPr/>
        </p:nvSpPr>
        <p:spPr>
          <a:xfrm>
            <a:off x="4154183" y="4181582"/>
            <a:ext cx="1510301" cy="646331"/>
          </a:xfrm>
          <a:prstGeom prst="rect">
            <a:avLst/>
          </a:prstGeom>
          <a:noFill/>
        </p:spPr>
        <p:txBody>
          <a:bodyPr wrap="square" rtlCol="0">
            <a:spAutoFit/>
          </a:bodyPr>
          <a:lstStyle/>
          <a:p>
            <a:r>
              <a:rPr lang="en-US" sz="3600" dirty="0">
                <a:solidFill>
                  <a:srgbClr val="000000"/>
                </a:solidFill>
              </a:rPr>
              <a:t>or</a:t>
            </a:r>
          </a:p>
        </p:txBody>
      </p:sp>
      <p:sp>
        <p:nvSpPr>
          <p:cNvPr id="5" name="TextBox 4">
            <a:extLst>
              <a:ext uri="{FF2B5EF4-FFF2-40B4-BE49-F238E27FC236}">
                <a16:creationId xmlns:a16="http://schemas.microsoft.com/office/drawing/2014/main" id="{CCDB1CBA-B3C4-82FB-D7F1-DB88F5C56385}"/>
              </a:ext>
            </a:extLst>
          </p:cNvPr>
          <p:cNvSpPr txBox="1"/>
          <p:nvPr/>
        </p:nvSpPr>
        <p:spPr>
          <a:xfrm>
            <a:off x="5575442" y="4181581"/>
            <a:ext cx="1510301" cy="646331"/>
          </a:xfrm>
          <a:prstGeom prst="rect">
            <a:avLst/>
          </a:prstGeom>
          <a:noFill/>
        </p:spPr>
        <p:txBody>
          <a:bodyPr wrap="square" rtlCol="0">
            <a:spAutoFit/>
          </a:bodyPr>
          <a:lstStyle/>
          <a:p>
            <a:r>
              <a:rPr lang="en-US" sz="3600" dirty="0">
                <a:solidFill>
                  <a:srgbClr val="000000"/>
                </a:solidFill>
              </a:rPr>
              <a:t>False</a:t>
            </a:r>
          </a:p>
        </p:txBody>
      </p:sp>
    </p:spTree>
    <p:extLst>
      <p:ext uri="{BB962C8B-B14F-4D97-AF65-F5344CB8AC3E}">
        <p14:creationId xmlns:p14="http://schemas.microsoft.com/office/powerpoint/2010/main" val="6832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68319" y="547346"/>
            <a:ext cx="7766936" cy="747176"/>
          </a:xfrm>
        </p:spPr>
        <p:txBody>
          <a:bodyPr anchor="t"/>
          <a:lstStyle/>
          <a:p>
            <a:pPr algn="l"/>
            <a:r>
              <a:rPr lang="en-US" sz="3600" dirty="0"/>
              <a:t>When is NEPA needed?</a:t>
            </a:r>
          </a:p>
        </p:txBody>
      </p:sp>
      <p:sp>
        <p:nvSpPr>
          <p:cNvPr id="3" name="Subtitle 2"/>
          <p:cNvSpPr>
            <a:spLocks noGrp="1"/>
          </p:cNvSpPr>
          <p:nvPr>
            <p:ph type="subTitle" idx="1"/>
          </p:nvPr>
        </p:nvSpPr>
        <p:spPr>
          <a:xfrm>
            <a:off x="433812" y="1525867"/>
            <a:ext cx="7305537" cy="823011"/>
          </a:xfrm>
        </p:spPr>
        <p:txBody>
          <a:bodyPr>
            <a:noAutofit/>
          </a:bodyPr>
          <a:lstStyle/>
          <a:p>
            <a:pPr algn="l"/>
            <a:r>
              <a:rPr lang="en-US" sz="2400" b="0" dirty="0">
                <a:solidFill>
                  <a:srgbClr val="000000"/>
                </a:solidFill>
              </a:rPr>
              <a:t>Compliance with NEPA is mandatory when one of the following conditions is met: </a:t>
            </a:r>
          </a:p>
        </p:txBody>
      </p:sp>
      <p:sp>
        <p:nvSpPr>
          <p:cNvPr id="4" name="Rectangle 3">
            <a:extLst>
              <a:ext uri="{FF2B5EF4-FFF2-40B4-BE49-F238E27FC236}">
                <a16:creationId xmlns:a16="http://schemas.microsoft.com/office/drawing/2014/main" id="{930840B6-F2C7-4162-34A4-8BB5C7B5FDC8}"/>
              </a:ext>
            </a:extLst>
          </p:cNvPr>
          <p:cNvSpPr/>
          <p:nvPr/>
        </p:nvSpPr>
        <p:spPr>
          <a:xfrm>
            <a:off x="874270" y="2982407"/>
            <a:ext cx="1021977" cy="1226372"/>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15CB5ED-56A7-F690-04F2-A1F60D2CC518}"/>
              </a:ext>
            </a:extLst>
          </p:cNvPr>
          <p:cNvSpPr/>
          <p:nvPr/>
        </p:nvSpPr>
        <p:spPr>
          <a:xfrm>
            <a:off x="3127666" y="3013721"/>
            <a:ext cx="1021977" cy="1226372"/>
          </a:xfrm>
          <a:prstGeom prst="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087A28F-03E8-8CC6-E075-577EE2AC4F76}"/>
              </a:ext>
            </a:extLst>
          </p:cNvPr>
          <p:cNvSpPr/>
          <p:nvPr/>
        </p:nvSpPr>
        <p:spPr>
          <a:xfrm>
            <a:off x="5362515" y="2982407"/>
            <a:ext cx="1021977" cy="1226372"/>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D781234-4155-281C-7DC3-81AE3956DC43}"/>
              </a:ext>
            </a:extLst>
          </p:cNvPr>
          <p:cNvSpPr/>
          <p:nvPr/>
        </p:nvSpPr>
        <p:spPr>
          <a:xfrm>
            <a:off x="7868677" y="2982407"/>
            <a:ext cx="1021977" cy="1226372"/>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Money with solid fill">
            <a:extLst>
              <a:ext uri="{FF2B5EF4-FFF2-40B4-BE49-F238E27FC236}">
                <a16:creationId xmlns:a16="http://schemas.microsoft.com/office/drawing/2014/main" id="{DA0C93CC-FE8C-2A9B-8F8A-FA15505C0C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8058" y="3070260"/>
            <a:ext cx="914400" cy="914400"/>
          </a:xfrm>
          <a:prstGeom prst="rect">
            <a:avLst/>
          </a:prstGeom>
        </p:spPr>
      </p:pic>
      <p:pic>
        <p:nvPicPr>
          <p:cNvPr id="14" name="Graphic 13" descr="Document with solid fill">
            <a:extLst>
              <a:ext uri="{FF2B5EF4-FFF2-40B4-BE49-F238E27FC236}">
                <a16:creationId xmlns:a16="http://schemas.microsoft.com/office/drawing/2014/main" id="{B89DE059-865E-57AE-FFD8-9009343A2AC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72181" y="3177775"/>
            <a:ext cx="914400" cy="914400"/>
          </a:xfrm>
          <a:prstGeom prst="rect">
            <a:avLst/>
          </a:prstGeom>
        </p:spPr>
      </p:pic>
      <p:pic>
        <p:nvPicPr>
          <p:cNvPr id="16" name="Graphic 15" descr="Run with solid fill">
            <a:extLst>
              <a:ext uri="{FF2B5EF4-FFF2-40B4-BE49-F238E27FC236}">
                <a16:creationId xmlns:a16="http://schemas.microsoft.com/office/drawing/2014/main" id="{4261A023-7909-35C6-2A42-40E8125FCD1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16303" y="3138393"/>
            <a:ext cx="914400" cy="914400"/>
          </a:xfrm>
          <a:prstGeom prst="rect">
            <a:avLst/>
          </a:prstGeom>
        </p:spPr>
      </p:pic>
      <p:pic>
        <p:nvPicPr>
          <p:cNvPr id="18" name="Graphic 17" descr="Bank with solid fill">
            <a:extLst>
              <a:ext uri="{FF2B5EF4-FFF2-40B4-BE49-F238E27FC236}">
                <a16:creationId xmlns:a16="http://schemas.microsoft.com/office/drawing/2014/main" id="{A6575D77-A120-07CD-E499-1CA87CD9DEFC}"/>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922465" y="3146461"/>
            <a:ext cx="914400" cy="914400"/>
          </a:xfrm>
          <a:prstGeom prst="rect">
            <a:avLst/>
          </a:prstGeom>
        </p:spPr>
      </p:pic>
      <p:sp>
        <p:nvSpPr>
          <p:cNvPr id="19" name="TextBox 18">
            <a:extLst>
              <a:ext uri="{FF2B5EF4-FFF2-40B4-BE49-F238E27FC236}">
                <a16:creationId xmlns:a16="http://schemas.microsoft.com/office/drawing/2014/main" id="{59AB76C8-0BA3-B1FD-5393-17635ADA4211}"/>
              </a:ext>
            </a:extLst>
          </p:cNvPr>
          <p:cNvSpPr txBox="1"/>
          <p:nvPr/>
        </p:nvSpPr>
        <p:spPr>
          <a:xfrm>
            <a:off x="444311" y="4440124"/>
            <a:ext cx="1802223" cy="1200329"/>
          </a:xfrm>
          <a:prstGeom prst="rect">
            <a:avLst/>
          </a:prstGeom>
          <a:noFill/>
        </p:spPr>
        <p:txBody>
          <a:bodyPr wrap="square" rtlCol="0">
            <a:spAutoFit/>
          </a:bodyPr>
          <a:lstStyle/>
          <a:p>
            <a:pPr algn="ctr"/>
            <a:r>
              <a:rPr lang="en-US" sz="2400" dirty="0">
                <a:solidFill>
                  <a:srgbClr val="000000"/>
                </a:solidFill>
              </a:rPr>
              <a:t>Federal funds or assistance</a:t>
            </a:r>
          </a:p>
        </p:txBody>
      </p:sp>
      <p:sp>
        <p:nvSpPr>
          <p:cNvPr id="20" name="TextBox 19">
            <a:extLst>
              <a:ext uri="{FF2B5EF4-FFF2-40B4-BE49-F238E27FC236}">
                <a16:creationId xmlns:a16="http://schemas.microsoft.com/office/drawing/2014/main" id="{9CA79D78-183B-4B19-027B-CBAC521D6548}"/>
              </a:ext>
            </a:extLst>
          </p:cNvPr>
          <p:cNvSpPr txBox="1"/>
          <p:nvPr/>
        </p:nvSpPr>
        <p:spPr>
          <a:xfrm>
            <a:off x="2728269" y="4471438"/>
            <a:ext cx="1802223" cy="830997"/>
          </a:xfrm>
          <a:prstGeom prst="rect">
            <a:avLst/>
          </a:prstGeom>
          <a:noFill/>
        </p:spPr>
        <p:txBody>
          <a:bodyPr wrap="square" rtlCol="0">
            <a:spAutoFit/>
          </a:bodyPr>
          <a:lstStyle/>
          <a:p>
            <a:pPr algn="ctr"/>
            <a:r>
              <a:rPr lang="en-US" sz="2400" dirty="0">
                <a:solidFill>
                  <a:srgbClr val="000000"/>
                </a:solidFill>
              </a:rPr>
              <a:t>Federal permit</a:t>
            </a:r>
          </a:p>
        </p:txBody>
      </p:sp>
      <p:sp>
        <p:nvSpPr>
          <p:cNvPr id="21" name="TextBox 20">
            <a:extLst>
              <a:ext uri="{FF2B5EF4-FFF2-40B4-BE49-F238E27FC236}">
                <a16:creationId xmlns:a16="http://schemas.microsoft.com/office/drawing/2014/main" id="{44B0C70D-6407-03FE-6F33-8E10A0815658}"/>
              </a:ext>
            </a:extLst>
          </p:cNvPr>
          <p:cNvSpPr txBox="1"/>
          <p:nvPr/>
        </p:nvSpPr>
        <p:spPr>
          <a:xfrm>
            <a:off x="4972391" y="4440124"/>
            <a:ext cx="1802223" cy="1200329"/>
          </a:xfrm>
          <a:prstGeom prst="rect">
            <a:avLst/>
          </a:prstGeom>
          <a:noFill/>
        </p:spPr>
        <p:txBody>
          <a:bodyPr wrap="square" rtlCol="0">
            <a:spAutoFit/>
          </a:bodyPr>
          <a:lstStyle/>
          <a:p>
            <a:pPr algn="ctr"/>
            <a:r>
              <a:rPr lang="en-US" sz="2400" dirty="0">
                <a:solidFill>
                  <a:srgbClr val="000000"/>
                </a:solidFill>
              </a:rPr>
              <a:t>Federal approval of an action</a:t>
            </a:r>
          </a:p>
        </p:txBody>
      </p:sp>
      <p:sp>
        <p:nvSpPr>
          <p:cNvPr id="22" name="TextBox 21">
            <a:extLst>
              <a:ext uri="{FF2B5EF4-FFF2-40B4-BE49-F238E27FC236}">
                <a16:creationId xmlns:a16="http://schemas.microsoft.com/office/drawing/2014/main" id="{610F2BA2-503F-D537-E9A4-BE542CFE02FA}"/>
              </a:ext>
            </a:extLst>
          </p:cNvPr>
          <p:cNvSpPr txBox="1"/>
          <p:nvPr/>
        </p:nvSpPr>
        <p:spPr>
          <a:xfrm>
            <a:off x="7350607" y="4372833"/>
            <a:ext cx="2058115" cy="1569660"/>
          </a:xfrm>
          <a:prstGeom prst="rect">
            <a:avLst/>
          </a:prstGeom>
          <a:noFill/>
        </p:spPr>
        <p:txBody>
          <a:bodyPr wrap="square" rtlCol="0">
            <a:spAutoFit/>
          </a:bodyPr>
          <a:lstStyle/>
          <a:p>
            <a:pPr algn="ctr"/>
            <a:r>
              <a:rPr lang="en-US" sz="2400" dirty="0">
                <a:solidFill>
                  <a:srgbClr val="000000"/>
                </a:solidFill>
              </a:rPr>
              <a:t>Federal funds or assistance eligibility maintained</a:t>
            </a:r>
          </a:p>
        </p:txBody>
      </p:sp>
      <p:sp>
        <p:nvSpPr>
          <p:cNvPr id="23" name="Rectangle 22">
            <a:extLst>
              <a:ext uri="{FF2B5EF4-FFF2-40B4-BE49-F238E27FC236}">
                <a16:creationId xmlns:a16="http://schemas.microsoft.com/office/drawing/2014/main" id="{91FDA29D-7066-A4E2-043F-98B7C959050B}"/>
              </a:ext>
            </a:extLst>
          </p:cNvPr>
          <p:cNvSpPr/>
          <p:nvPr/>
        </p:nvSpPr>
        <p:spPr>
          <a:xfrm>
            <a:off x="10118675" y="2982407"/>
            <a:ext cx="1021977" cy="1226372"/>
          </a:xfrm>
          <a:prstGeom prst="rect">
            <a:avLst/>
          </a:prstGeom>
          <a:solidFill>
            <a:srgbClr val="00743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Road with solid fill">
            <a:extLst>
              <a:ext uri="{FF2B5EF4-FFF2-40B4-BE49-F238E27FC236}">
                <a16:creationId xmlns:a16="http://schemas.microsoft.com/office/drawing/2014/main" id="{C12D9CC7-3ED1-AC7C-2D6A-AB8C84D04EB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217085" y="3166462"/>
            <a:ext cx="914400" cy="914400"/>
          </a:xfrm>
          <a:prstGeom prst="rect">
            <a:avLst/>
          </a:prstGeom>
        </p:spPr>
      </p:pic>
      <p:sp>
        <p:nvSpPr>
          <p:cNvPr id="26" name="TextBox 25">
            <a:extLst>
              <a:ext uri="{FF2B5EF4-FFF2-40B4-BE49-F238E27FC236}">
                <a16:creationId xmlns:a16="http://schemas.microsoft.com/office/drawing/2014/main" id="{3EFE64C2-074C-1BCB-F31A-A93A8A99349C}"/>
              </a:ext>
            </a:extLst>
          </p:cNvPr>
          <p:cNvSpPr txBox="1"/>
          <p:nvPr/>
        </p:nvSpPr>
        <p:spPr>
          <a:xfrm>
            <a:off x="9558452" y="4372833"/>
            <a:ext cx="2225264" cy="830997"/>
          </a:xfrm>
          <a:prstGeom prst="rect">
            <a:avLst/>
          </a:prstGeom>
          <a:solidFill>
            <a:schemeClr val="bg1"/>
          </a:solidFill>
        </p:spPr>
        <p:txBody>
          <a:bodyPr wrap="square" rtlCol="0">
            <a:spAutoFit/>
          </a:bodyPr>
          <a:lstStyle/>
          <a:p>
            <a:pPr algn="ctr"/>
            <a:r>
              <a:rPr lang="en-US" sz="2400" dirty="0">
                <a:solidFill>
                  <a:srgbClr val="000000"/>
                </a:solidFill>
              </a:rPr>
              <a:t>Interstate encroachment</a:t>
            </a:r>
          </a:p>
        </p:txBody>
      </p:sp>
    </p:spTree>
    <p:extLst>
      <p:ext uri="{BB962C8B-B14F-4D97-AF65-F5344CB8AC3E}">
        <p14:creationId xmlns:p14="http://schemas.microsoft.com/office/powerpoint/2010/main" val="207300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9" grpId="0"/>
      <p:bldP spid="20" grpId="0"/>
      <p:bldP spid="21" grpId="0"/>
      <p:bldP spid="22" grpId="0"/>
      <p:bldP spid="23" grpId="0" animBg="1"/>
      <p:bldP spid="2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70393" y="1524712"/>
            <a:ext cx="8640964" cy="1010623"/>
          </a:xfrm>
        </p:spPr>
        <p:txBody>
          <a:bodyPr>
            <a:noAutofit/>
          </a:bodyPr>
          <a:lstStyle/>
          <a:p>
            <a:endParaRPr lang="en-US" sz="2400" b="0" dirty="0">
              <a:solidFill>
                <a:srgbClr val="000000"/>
              </a:solidFill>
            </a:endParaRPr>
          </a:p>
          <a:p>
            <a:pPr algn="l"/>
            <a:r>
              <a:rPr lang="en-US" sz="2400" b="0" dirty="0">
                <a:solidFill>
                  <a:srgbClr val="000000"/>
                </a:solidFill>
              </a:rPr>
              <a:t>There are two reasons for documenting the NEPA process: </a:t>
            </a:r>
          </a:p>
          <a:p>
            <a:pPr algn="l"/>
            <a:endParaRPr lang="en-US" sz="2400" b="0" dirty="0">
              <a:solidFill>
                <a:srgbClr val="000000"/>
              </a:solidFill>
            </a:endParaRPr>
          </a:p>
        </p:txBody>
      </p:sp>
      <p:grpSp>
        <p:nvGrpSpPr>
          <p:cNvPr id="16" name="Group 15">
            <a:extLst>
              <a:ext uri="{FF2B5EF4-FFF2-40B4-BE49-F238E27FC236}">
                <a16:creationId xmlns:a16="http://schemas.microsoft.com/office/drawing/2014/main" id="{863C3B51-F83D-094E-72A3-BB72D7E618E2}"/>
              </a:ext>
            </a:extLst>
          </p:cNvPr>
          <p:cNvGrpSpPr/>
          <p:nvPr/>
        </p:nvGrpSpPr>
        <p:grpSpPr>
          <a:xfrm>
            <a:off x="2969805" y="3163274"/>
            <a:ext cx="2355418" cy="2619664"/>
            <a:chOff x="1911782" y="3734649"/>
            <a:chExt cx="2355418" cy="2619664"/>
          </a:xfrm>
        </p:grpSpPr>
        <p:sp>
          <p:nvSpPr>
            <p:cNvPr id="8" name="Oval 7">
              <a:extLst>
                <a:ext uri="{FF2B5EF4-FFF2-40B4-BE49-F238E27FC236}">
                  <a16:creationId xmlns:a16="http://schemas.microsoft.com/office/drawing/2014/main" id="{44C60779-E37D-A2E5-E956-24190ADA090F}"/>
                </a:ext>
              </a:extLst>
            </p:cNvPr>
            <p:cNvSpPr/>
            <p:nvPr/>
          </p:nvSpPr>
          <p:spPr>
            <a:xfrm>
              <a:off x="2303142" y="3734649"/>
              <a:ext cx="1229710" cy="1267776"/>
            </a:xfrm>
            <a:prstGeom prst="ellipse">
              <a:avLst/>
            </a:prstGeom>
            <a:solidFill>
              <a:srgbClr val="2D7B4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Postit Notes 3 with solid fill">
              <a:extLst>
                <a:ext uri="{FF2B5EF4-FFF2-40B4-BE49-F238E27FC236}">
                  <a16:creationId xmlns:a16="http://schemas.microsoft.com/office/drawing/2014/main" id="{2E45CEBB-01F6-57C9-5FED-F046E9A39A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0797" y="3886843"/>
              <a:ext cx="914400" cy="914400"/>
            </a:xfrm>
            <a:prstGeom prst="rect">
              <a:avLst/>
            </a:prstGeom>
          </p:spPr>
        </p:pic>
        <p:sp>
          <p:nvSpPr>
            <p:cNvPr id="14" name="TextBox 13">
              <a:extLst>
                <a:ext uri="{FF2B5EF4-FFF2-40B4-BE49-F238E27FC236}">
                  <a16:creationId xmlns:a16="http://schemas.microsoft.com/office/drawing/2014/main" id="{770D6344-AEAF-9D02-97AA-A877517607B2}"/>
                </a:ext>
              </a:extLst>
            </p:cNvPr>
            <p:cNvSpPr txBox="1"/>
            <p:nvPr/>
          </p:nvSpPr>
          <p:spPr>
            <a:xfrm>
              <a:off x="1911782" y="5153984"/>
              <a:ext cx="2355418" cy="1200329"/>
            </a:xfrm>
            <a:prstGeom prst="rect">
              <a:avLst/>
            </a:prstGeom>
            <a:noFill/>
          </p:spPr>
          <p:txBody>
            <a:bodyPr wrap="square" rtlCol="0">
              <a:spAutoFit/>
            </a:bodyPr>
            <a:lstStyle/>
            <a:p>
              <a:pPr algn="ctr"/>
              <a:r>
                <a:rPr lang="en-US" sz="2400" dirty="0">
                  <a:solidFill>
                    <a:srgbClr val="000000"/>
                  </a:solidFill>
                </a:rPr>
                <a:t>Disclose the ENV analysis process</a:t>
              </a:r>
            </a:p>
          </p:txBody>
        </p:sp>
      </p:grpSp>
      <p:grpSp>
        <p:nvGrpSpPr>
          <p:cNvPr id="17" name="Group 16">
            <a:extLst>
              <a:ext uri="{FF2B5EF4-FFF2-40B4-BE49-F238E27FC236}">
                <a16:creationId xmlns:a16="http://schemas.microsoft.com/office/drawing/2014/main" id="{0274EA49-77E7-A8B7-C562-919879315FD5}"/>
              </a:ext>
            </a:extLst>
          </p:cNvPr>
          <p:cNvGrpSpPr/>
          <p:nvPr/>
        </p:nvGrpSpPr>
        <p:grpSpPr>
          <a:xfrm>
            <a:off x="6480951" y="3163274"/>
            <a:ext cx="2355418" cy="2650821"/>
            <a:chOff x="4918291" y="3734649"/>
            <a:chExt cx="2355418" cy="2650821"/>
          </a:xfrm>
        </p:grpSpPr>
        <p:sp>
          <p:nvSpPr>
            <p:cNvPr id="9" name="Oval 8">
              <a:extLst>
                <a:ext uri="{FF2B5EF4-FFF2-40B4-BE49-F238E27FC236}">
                  <a16:creationId xmlns:a16="http://schemas.microsoft.com/office/drawing/2014/main" id="{F61CEBCB-7A7B-8C82-F6C4-A8012377237B}"/>
                </a:ext>
              </a:extLst>
            </p:cNvPr>
            <p:cNvSpPr/>
            <p:nvPr/>
          </p:nvSpPr>
          <p:spPr>
            <a:xfrm>
              <a:off x="5481145" y="3734649"/>
              <a:ext cx="1229710" cy="1267776"/>
            </a:xfrm>
            <a:prstGeom prst="ellipse">
              <a:avLst/>
            </a:prstGeom>
            <a:solidFill>
              <a:srgbClr val="2D7B4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Presentation with pie chart with solid fill">
              <a:extLst>
                <a:ext uri="{FF2B5EF4-FFF2-40B4-BE49-F238E27FC236}">
                  <a16:creationId xmlns:a16="http://schemas.microsoft.com/office/drawing/2014/main" id="{6FC3D073-DC81-FF8D-3F3E-10CD7F299D6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38800" y="3979904"/>
              <a:ext cx="914400" cy="914400"/>
            </a:xfrm>
            <a:prstGeom prst="rect">
              <a:avLst/>
            </a:prstGeom>
          </p:spPr>
        </p:pic>
        <p:sp>
          <p:nvSpPr>
            <p:cNvPr id="15" name="TextBox 14">
              <a:extLst>
                <a:ext uri="{FF2B5EF4-FFF2-40B4-BE49-F238E27FC236}">
                  <a16:creationId xmlns:a16="http://schemas.microsoft.com/office/drawing/2014/main" id="{495498DE-6C37-B2D8-1D57-8B1CC4090F16}"/>
                </a:ext>
              </a:extLst>
            </p:cNvPr>
            <p:cNvSpPr txBox="1"/>
            <p:nvPr/>
          </p:nvSpPr>
          <p:spPr>
            <a:xfrm>
              <a:off x="4918291" y="5185141"/>
              <a:ext cx="2355418" cy="1200329"/>
            </a:xfrm>
            <a:prstGeom prst="rect">
              <a:avLst/>
            </a:prstGeom>
            <a:noFill/>
          </p:spPr>
          <p:txBody>
            <a:bodyPr wrap="square" rtlCol="0">
              <a:spAutoFit/>
            </a:bodyPr>
            <a:lstStyle/>
            <a:p>
              <a:pPr algn="ctr"/>
              <a:r>
                <a:rPr lang="en-US" sz="2400" dirty="0">
                  <a:solidFill>
                    <a:srgbClr val="000000"/>
                  </a:solidFill>
                </a:rPr>
                <a:t>Present the results (i.e. decisions)</a:t>
              </a:r>
            </a:p>
          </p:txBody>
        </p:sp>
      </p:grpSp>
      <p:sp>
        <p:nvSpPr>
          <p:cNvPr id="2" name="Title 1">
            <a:extLst>
              <a:ext uri="{FF2B5EF4-FFF2-40B4-BE49-F238E27FC236}">
                <a16:creationId xmlns:a16="http://schemas.microsoft.com/office/drawing/2014/main" id="{14823C0D-8B7F-1282-8D02-D23EDFA06F83}"/>
              </a:ext>
            </a:extLst>
          </p:cNvPr>
          <p:cNvSpPr>
            <a:spLocks noGrp="1"/>
          </p:cNvSpPr>
          <p:nvPr>
            <p:ph type="ctrTitle"/>
          </p:nvPr>
        </p:nvSpPr>
        <p:spPr>
          <a:xfrm>
            <a:off x="3775192" y="658445"/>
            <a:ext cx="7766936" cy="684858"/>
          </a:xfrm>
        </p:spPr>
        <p:txBody>
          <a:bodyPr anchor="t"/>
          <a:lstStyle/>
          <a:p>
            <a:pPr algn="l"/>
            <a:r>
              <a:rPr lang="en-US" sz="3600" dirty="0"/>
              <a:t>Why is NEPA needed?</a:t>
            </a:r>
          </a:p>
        </p:txBody>
      </p:sp>
    </p:spTree>
    <p:extLst>
      <p:ext uri="{BB962C8B-B14F-4D97-AF65-F5344CB8AC3E}">
        <p14:creationId xmlns:p14="http://schemas.microsoft.com/office/powerpoint/2010/main" val="111793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2DB80-5675-888E-3305-1F9AD135D25D}"/>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67E91439-6533-B7AA-393D-70BE117857A7}"/>
              </a:ext>
            </a:extLst>
          </p:cNvPr>
          <p:cNvGrpSpPr/>
          <p:nvPr/>
        </p:nvGrpSpPr>
        <p:grpSpPr>
          <a:xfrm>
            <a:off x="2902153" y="1814245"/>
            <a:ext cx="6096001" cy="4023099"/>
            <a:chOff x="2486193" y="2007643"/>
            <a:chExt cx="1942763" cy="1662849"/>
          </a:xfrm>
        </p:grpSpPr>
        <p:grpSp>
          <p:nvGrpSpPr>
            <p:cNvPr id="3" name="Group 2">
              <a:extLst>
                <a:ext uri="{FF2B5EF4-FFF2-40B4-BE49-F238E27FC236}">
                  <a16:creationId xmlns:a16="http://schemas.microsoft.com/office/drawing/2014/main" id="{96948457-E6B5-859C-74CE-B8CB1B0B9604}"/>
                </a:ext>
              </a:extLst>
            </p:cNvPr>
            <p:cNvGrpSpPr/>
            <p:nvPr/>
          </p:nvGrpSpPr>
          <p:grpSpPr>
            <a:xfrm>
              <a:off x="2486193" y="2007643"/>
              <a:ext cx="1942763" cy="1662849"/>
              <a:chOff x="488516" y="2807746"/>
              <a:chExt cx="1942763" cy="1662849"/>
            </a:xfrm>
          </p:grpSpPr>
          <p:sp>
            <p:nvSpPr>
              <p:cNvPr id="12" name="Rectangle 11">
                <a:extLst>
                  <a:ext uri="{FF2B5EF4-FFF2-40B4-BE49-F238E27FC236}">
                    <a16:creationId xmlns:a16="http://schemas.microsoft.com/office/drawing/2014/main" id="{154FEF69-EFE6-6360-623F-EA41F2E30A55}"/>
                  </a:ext>
                </a:extLst>
              </p:cNvPr>
              <p:cNvSpPr/>
              <p:nvPr/>
            </p:nvSpPr>
            <p:spPr>
              <a:xfrm>
                <a:off x="935915" y="2807746"/>
                <a:ext cx="1021977" cy="1226372"/>
              </a:xfrm>
              <a:prstGeom prst="rect">
                <a:avLst/>
              </a:prstGeom>
              <a:solidFill>
                <a:schemeClr val="accent2">
                  <a:lumMod val="60000"/>
                  <a:lumOff val="40000"/>
                  <a:alpha val="6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0466222C-8E24-9D77-EF75-369DA646CBAC}"/>
                  </a:ext>
                </a:extLst>
              </p:cNvPr>
              <p:cNvSpPr txBox="1"/>
              <p:nvPr/>
            </p:nvSpPr>
            <p:spPr>
              <a:xfrm>
                <a:off x="488516" y="4203450"/>
                <a:ext cx="1942763" cy="267145"/>
              </a:xfrm>
              <a:prstGeom prst="rect">
                <a:avLst/>
              </a:prstGeom>
              <a:noFill/>
            </p:spPr>
            <p:txBody>
              <a:bodyPr wrap="square" rtlCol="0">
                <a:spAutoFit/>
              </a:bodyPr>
              <a:lstStyle/>
              <a:p>
                <a:r>
                  <a:rPr lang="en-US" sz="3600" dirty="0">
                    <a:solidFill>
                      <a:srgbClr val="000000"/>
                    </a:solidFill>
                  </a:rPr>
                  <a:t>3 Levels of NEPA document</a:t>
                </a:r>
              </a:p>
            </p:txBody>
          </p:sp>
        </p:grpSp>
        <p:grpSp>
          <p:nvGrpSpPr>
            <p:cNvPr id="8" name="Group 7">
              <a:extLst>
                <a:ext uri="{FF2B5EF4-FFF2-40B4-BE49-F238E27FC236}">
                  <a16:creationId xmlns:a16="http://schemas.microsoft.com/office/drawing/2014/main" id="{48DEBF65-9EEB-7004-AFB4-ADC740CB6A80}"/>
                </a:ext>
              </a:extLst>
            </p:cNvPr>
            <p:cNvGrpSpPr/>
            <p:nvPr/>
          </p:nvGrpSpPr>
          <p:grpSpPr>
            <a:xfrm>
              <a:off x="3132757" y="2174258"/>
              <a:ext cx="650103" cy="790965"/>
              <a:chOff x="3132757" y="2174258"/>
              <a:chExt cx="650103" cy="790965"/>
            </a:xfrm>
          </p:grpSpPr>
          <p:sp>
            <p:nvSpPr>
              <p:cNvPr id="9" name="Isosceles Triangle 8">
                <a:extLst>
                  <a:ext uri="{FF2B5EF4-FFF2-40B4-BE49-F238E27FC236}">
                    <a16:creationId xmlns:a16="http://schemas.microsoft.com/office/drawing/2014/main" id="{702B32E4-AD5C-0C35-BBAD-9E7E26E4E67A}"/>
                  </a:ext>
                </a:extLst>
              </p:cNvPr>
              <p:cNvSpPr/>
              <p:nvPr/>
            </p:nvSpPr>
            <p:spPr>
              <a:xfrm>
                <a:off x="3132757" y="2174258"/>
                <a:ext cx="650103" cy="790965"/>
              </a:xfrm>
              <a:prstGeom prst="triangle">
                <a:avLst/>
              </a:prstGeom>
              <a:solidFill>
                <a:schemeClr val="tx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26C59A0D-52CC-08FC-52A0-C61A376478E6}"/>
                  </a:ext>
                </a:extLst>
              </p:cNvPr>
              <p:cNvCxnSpPr>
                <a:cxnSpLocks/>
              </p:cNvCxnSpPr>
              <p:nvPr/>
            </p:nvCxnSpPr>
            <p:spPr>
              <a:xfrm>
                <a:off x="3348038" y="2474491"/>
                <a:ext cx="21431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4A81322-ADAD-B1B6-34A1-AF5B43EB493E}"/>
                  </a:ext>
                </a:extLst>
              </p:cNvPr>
              <p:cNvCxnSpPr>
                <a:cxnSpLocks/>
              </p:cNvCxnSpPr>
              <p:nvPr/>
            </p:nvCxnSpPr>
            <p:spPr>
              <a:xfrm>
                <a:off x="3219450" y="2745954"/>
                <a:ext cx="4762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46357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3879" y="668387"/>
            <a:ext cx="8844242" cy="667253"/>
          </a:xfrm>
        </p:spPr>
        <p:txBody>
          <a:bodyPr anchor="t"/>
          <a:lstStyle/>
          <a:p>
            <a:pPr algn="l"/>
            <a:r>
              <a:rPr lang="en-US" sz="3600" dirty="0"/>
              <a:t>What are the Levels of NEPA Documentation?</a:t>
            </a:r>
          </a:p>
        </p:txBody>
      </p:sp>
      <p:sp>
        <p:nvSpPr>
          <p:cNvPr id="7" name="Oval 6">
            <a:extLst>
              <a:ext uri="{FF2B5EF4-FFF2-40B4-BE49-F238E27FC236}">
                <a16:creationId xmlns:a16="http://schemas.microsoft.com/office/drawing/2014/main" id="{92BAE245-02B5-2243-68A2-0DE7D8444976}"/>
              </a:ext>
            </a:extLst>
          </p:cNvPr>
          <p:cNvSpPr/>
          <p:nvPr/>
        </p:nvSpPr>
        <p:spPr>
          <a:xfrm>
            <a:off x="2171434" y="2854444"/>
            <a:ext cx="1471877" cy="1282262"/>
          </a:xfrm>
          <a:prstGeom prst="ellipse">
            <a:avLst/>
          </a:prstGeom>
          <a:solidFill>
            <a:srgbClr val="1C6F47">
              <a:alpha val="3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000000"/>
                </a:solidFill>
              </a:rPr>
              <a:t>CE</a:t>
            </a:r>
          </a:p>
        </p:txBody>
      </p:sp>
      <p:sp>
        <p:nvSpPr>
          <p:cNvPr id="8" name="Rectangle: Rounded Corners 7">
            <a:extLst>
              <a:ext uri="{FF2B5EF4-FFF2-40B4-BE49-F238E27FC236}">
                <a16:creationId xmlns:a16="http://schemas.microsoft.com/office/drawing/2014/main" id="{80E1F7CB-2E50-BC59-0364-74E8756A4D68}"/>
              </a:ext>
            </a:extLst>
          </p:cNvPr>
          <p:cNvSpPr/>
          <p:nvPr/>
        </p:nvSpPr>
        <p:spPr>
          <a:xfrm>
            <a:off x="4802679" y="2854444"/>
            <a:ext cx="1629103" cy="1282262"/>
          </a:xfrm>
          <a:prstGeom prst="roundRect">
            <a:avLst/>
          </a:prstGeom>
          <a:solidFill>
            <a:srgbClr val="1C6F47">
              <a:alpha val="66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EA</a:t>
            </a:r>
          </a:p>
        </p:txBody>
      </p:sp>
      <p:sp>
        <p:nvSpPr>
          <p:cNvPr id="9" name="Rectangle 8">
            <a:extLst>
              <a:ext uri="{FF2B5EF4-FFF2-40B4-BE49-F238E27FC236}">
                <a16:creationId xmlns:a16="http://schemas.microsoft.com/office/drawing/2014/main" id="{8C00A42A-73EB-9E9F-1F9B-432021A3FBE5}"/>
              </a:ext>
            </a:extLst>
          </p:cNvPr>
          <p:cNvSpPr/>
          <p:nvPr/>
        </p:nvSpPr>
        <p:spPr>
          <a:xfrm>
            <a:off x="7721325" y="2854444"/>
            <a:ext cx="1912883" cy="1355835"/>
          </a:xfrm>
          <a:prstGeom prst="rect">
            <a:avLst/>
          </a:prstGeom>
          <a:solidFill>
            <a:srgbClr val="1C6F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EIS</a:t>
            </a:r>
          </a:p>
        </p:txBody>
      </p:sp>
      <p:sp>
        <p:nvSpPr>
          <p:cNvPr id="12" name="TextBox 11">
            <a:extLst>
              <a:ext uri="{FF2B5EF4-FFF2-40B4-BE49-F238E27FC236}">
                <a16:creationId xmlns:a16="http://schemas.microsoft.com/office/drawing/2014/main" id="{ACAFC0B2-48B1-3AD6-3E96-3CF5007C5E33}"/>
              </a:ext>
            </a:extLst>
          </p:cNvPr>
          <p:cNvSpPr txBox="1"/>
          <p:nvPr/>
        </p:nvSpPr>
        <p:spPr>
          <a:xfrm>
            <a:off x="1865082" y="4291449"/>
            <a:ext cx="2120527" cy="954107"/>
          </a:xfrm>
          <a:prstGeom prst="rect">
            <a:avLst/>
          </a:prstGeom>
          <a:noFill/>
        </p:spPr>
        <p:txBody>
          <a:bodyPr wrap="square" rtlCol="0">
            <a:spAutoFit/>
          </a:bodyPr>
          <a:lstStyle/>
          <a:p>
            <a:pPr algn="ctr"/>
            <a:r>
              <a:rPr lang="en-US" sz="2800" b="1" dirty="0">
                <a:solidFill>
                  <a:srgbClr val="000000"/>
                </a:solidFill>
              </a:rPr>
              <a:t>C</a:t>
            </a:r>
            <a:r>
              <a:rPr lang="en-US" sz="2400" dirty="0">
                <a:solidFill>
                  <a:srgbClr val="000000"/>
                </a:solidFill>
              </a:rPr>
              <a:t>ategorical </a:t>
            </a:r>
            <a:r>
              <a:rPr lang="en-US" sz="2800" b="1" dirty="0">
                <a:solidFill>
                  <a:srgbClr val="000000"/>
                </a:solidFill>
              </a:rPr>
              <a:t>E</a:t>
            </a:r>
            <a:r>
              <a:rPr lang="en-US" sz="2400" dirty="0">
                <a:solidFill>
                  <a:srgbClr val="000000"/>
                </a:solidFill>
              </a:rPr>
              <a:t>xclusion</a:t>
            </a:r>
          </a:p>
        </p:txBody>
      </p:sp>
      <p:sp>
        <p:nvSpPr>
          <p:cNvPr id="13" name="TextBox 12">
            <a:extLst>
              <a:ext uri="{FF2B5EF4-FFF2-40B4-BE49-F238E27FC236}">
                <a16:creationId xmlns:a16="http://schemas.microsoft.com/office/drawing/2014/main" id="{1BE93883-F042-B204-DA65-0BB8C9EED032}"/>
              </a:ext>
            </a:extLst>
          </p:cNvPr>
          <p:cNvSpPr txBox="1"/>
          <p:nvPr/>
        </p:nvSpPr>
        <p:spPr>
          <a:xfrm>
            <a:off x="4326094" y="4291449"/>
            <a:ext cx="2582271" cy="954107"/>
          </a:xfrm>
          <a:prstGeom prst="rect">
            <a:avLst/>
          </a:prstGeom>
          <a:noFill/>
        </p:spPr>
        <p:txBody>
          <a:bodyPr wrap="square" rtlCol="0">
            <a:spAutoFit/>
          </a:bodyPr>
          <a:lstStyle/>
          <a:p>
            <a:pPr algn="ctr"/>
            <a:r>
              <a:rPr lang="en-US" sz="2800" b="1" dirty="0">
                <a:solidFill>
                  <a:srgbClr val="000000"/>
                </a:solidFill>
              </a:rPr>
              <a:t>E</a:t>
            </a:r>
            <a:r>
              <a:rPr lang="en-US" sz="2400" dirty="0">
                <a:solidFill>
                  <a:srgbClr val="000000"/>
                </a:solidFill>
              </a:rPr>
              <a:t>nvironmental </a:t>
            </a:r>
            <a:r>
              <a:rPr lang="en-US" sz="2800" b="1" dirty="0">
                <a:solidFill>
                  <a:srgbClr val="000000"/>
                </a:solidFill>
              </a:rPr>
              <a:t>A</a:t>
            </a:r>
            <a:r>
              <a:rPr lang="en-US" sz="2400" dirty="0">
                <a:solidFill>
                  <a:srgbClr val="000000"/>
                </a:solidFill>
              </a:rPr>
              <a:t>ssessment</a:t>
            </a:r>
          </a:p>
        </p:txBody>
      </p:sp>
      <p:sp>
        <p:nvSpPr>
          <p:cNvPr id="14" name="TextBox 13">
            <a:extLst>
              <a:ext uri="{FF2B5EF4-FFF2-40B4-BE49-F238E27FC236}">
                <a16:creationId xmlns:a16="http://schemas.microsoft.com/office/drawing/2014/main" id="{ED67E483-B872-B7CC-AF64-944B1FB25A3A}"/>
              </a:ext>
            </a:extLst>
          </p:cNvPr>
          <p:cNvSpPr txBox="1"/>
          <p:nvPr/>
        </p:nvSpPr>
        <p:spPr>
          <a:xfrm>
            <a:off x="7386630" y="4291449"/>
            <a:ext cx="2582271" cy="1384995"/>
          </a:xfrm>
          <a:prstGeom prst="rect">
            <a:avLst/>
          </a:prstGeom>
          <a:noFill/>
        </p:spPr>
        <p:txBody>
          <a:bodyPr wrap="square" rtlCol="0">
            <a:spAutoFit/>
          </a:bodyPr>
          <a:lstStyle/>
          <a:p>
            <a:pPr algn="ctr"/>
            <a:r>
              <a:rPr lang="en-US" sz="2800" b="1" dirty="0">
                <a:solidFill>
                  <a:srgbClr val="000000"/>
                </a:solidFill>
              </a:rPr>
              <a:t>E</a:t>
            </a:r>
            <a:r>
              <a:rPr lang="en-US" sz="2400" dirty="0">
                <a:solidFill>
                  <a:srgbClr val="000000"/>
                </a:solidFill>
              </a:rPr>
              <a:t>nvironmental </a:t>
            </a:r>
            <a:r>
              <a:rPr lang="en-US" sz="2800" b="1" dirty="0">
                <a:solidFill>
                  <a:srgbClr val="000000"/>
                </a:solidFill>
              </a:rPr>
              <a:t>I</a:t>
            </a:r>
            <a:r>
              <a:rPr lang="en-US" sz="2400" dirty="0">
                <a:solidFill>
                  <a:srgbClr val="000000"/>
                </a:solidFill>
              </a:rPr>
              <a:t>mpact </a:t>
            </a:r>
            <a:r>
              <a:rPr lang="en-US" sz="2800" b="1" dirty="0">
                <a:solidFill>
                  <a:srgbClr val="000000"/>
                </a:solidFill>
              </a:rPr>
              <a:t>S</a:t>
            </a:r>
            <a:r>
              <a:rPr lang="en-US" sz="2400" dirty="0">
                <a:solidFill>
                  <a:srgbClr val="000000"/>
                </a:solidFill>
              </a:rPr>
              <a:t>tatement</a:t>
            </a:r>
          </a:p>
        </p:txBody>
      </p:sp>
    </p:spTree>
    <p:extLst>
      <p:ext uri="{BB962C8B-B14F-4D97-AF65-F5344CB8AC3E}">
        <p14:creationId xmlns:p14="http://schemas.microsoft.com/office/powerpoint/2010/main" val="104025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61803" y="917281"/>
            <a:ext cx="5068394" cy="634117"/>
          </a:xfrm>
        </p:spPr>
        <p:txBody>
          <a:bodyPr anchor="t"/>
          <a:lstStyle/>
          <a:p>
            <a:pPr algn="l"/>
            <a:r>
              <a:rPr lang="en-US" sz="3600" dirty="0"/>
              <a:t>Categorical Exclusion (CE)</a:t>
            </a:r>
          </a:p>
        </p:txBody>
      </p:sp>
      <p:sp>
        <p:nvSpPr>
          <p:cNvPr id="3" name="Subtitle 2"/>
          <p:cNvSpPr>
            <a:spLocks noGrp="1"/>
          </p:cNvSpPr>
          <p:nvPr>
            <p:ph type="subTitle" idx="1"/>
          </p:nvPr>
        </p:nvSpPr>
        <p:spPr>
          <a:xfrm>
            <a:off x="1733003" y="3221632"/>
            <a:ext cx="8725994" cy="2108297"/>
          </a:xfrm>
        </p:spPr>
        <p:txBody>
          <a:bodyPr>
            <a:noAutofit/>
          </a:bodyPr>
          <a:lstStyle/>
          <a:p>
            <a:pPr algn="l"/>
            <a:r>
              <a:rPr lang="en-US" sz="2800" b="0" dirty="0">
                <a:solidFill>
                  <a:srgbClr val="000000"/>
                </a:solidFill>
              </a:rPr>
              <a:t>A </a:t>
            </a:r>
            <a:r>
              <a:rPr lang="en-US" sz="2800" dirty="0">
                <a:solidFill>
                  <a:srgbClr val="00B050"/>
                </a:solidFill>
              </a:rPr>
              <a:t>CE</a:t>
            </a:r>
            <a:r>
              <a:rPr lang="en-US" sz="2800" b="0" dirty="0">
                <a:solidFill>
                  <a:srgbClr val="000000"/>
                </a:solidFill>
              </a:rPr>
              <a:t> documents actions which </a:t>
            </a:r>
            <a:r>
              <a:rPr lang="en-US" sz="2800" dirty="0">
                <a:solidFill>
                  <a:srgbClr val="00B050"/>
                </a:solidFill>
              </a:rPr>
              <a:t>do </a:t>
            </a:r>
            <a:r>
              <a:rPr lang="en-US" sz="2800" u="sng" dirty="0">
                <a:solidFill>
                  <a:srgbClr val="00B050"/>
                </a:solidFill>
              </a:rPr>
              <a:t>not</a:t>
            </a:r>
            <a:r>
              <a:rPr lang="en-US" sz="2800" dirty="0">
                <a:solidFill>
                  <a:srgbClr val="00B050"/>
                </a:solidFill>
              </a:rPr>
              <a:t> involve significant environmental impacts</a:t>
            </a:r>
            <a:r>
              <a:rPr lang="en-US" sz="2800" b="0" dirty="0">
                <a:solidFill>
                  <a:srgbClr val="000000"/>
                </a:solidFill>
              </a:rPr>
              <a:t>, either individually or cumulatively.</a:t>
            </a:r>
          </a:p>
          <a:p>
            <a:pPr algn="l"/>
            <a:endParaRPr lang="en-US" sz="2800" b="0" dirty="0">
              <a:solidFill>
                <a:srgbClr val="000000"/>
              </a:solidFill>
            </a:endParaRPr>
          </a:p>
          <a:p>
            <a:pPr algn="l"/>
            <a:endParaRPr lang="en-US" sz="2800" b="0" dirty="0">
              <a:solidFill>
                <a:srgbClr val="000000"/>
              </a:solidFill>
            </a:endParaRPr>
          </a:p>
          <a:p>
            <a:pPr algn="l"/>
            <a:endParaRPr lang="en-US" sz="2800" b="0" dirty="0">
              <a:solidFill>
                <a:srgbClr val="000000"/>
              </a:solidFill>
            </a:endParaRPr>
          </a:p>
        </p:txBody>
      </p:sp>
    </p:spTree>
    <p:extLst>
      <p:ext uri="{BB962C8B-B14F-4D97-AF65-F5344CB8AC3E}">
        <p14:creationId xmlns:p14="http://schemas.microsoft.com/office/powerpoint/2010/main" val="2955144249"/>
      </p:ext>
    </p:extLst>
  </p:cSld>
  <p:clrMapOvr>
    <a:masterClrMapping/>
  </p:clrMapOvr>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457</TotalTime>
  <Words>5085</Words>
  <Application>Microsoft Office PowerPoint</Application>
  <PresentationFormat>Widescreen</PresentationFormat>
  <Paragraphs>623</Paragraphs>
  <Slides>50</Slides>
  <Notes>49</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50</vt:i4>
      </vt:variant>
    </vt:vector>
  </HeadingPairs>
  <TitlesOfParts>
    <vt:vector size="61" baseType="lpstr">
      <vt:lpstr>Aptos</vt:lpstr>
      <vt:lpstr>Arial</vt:lpstr>
      <vt:lpstr>Calibri</vt:lpstr>
      <vt:lpstr>HelveticaNeueLT Com 55 Roman</vt:lpstr>
      <vt:lpstr>ITC Avant Garde Std Md</vt:lpstr>
      <vt:lpstr>Wingdings</vt:lpstr>
      <vt:lpstr>Title Slide Option #1</vt:lpstr>
      <vt:lpstr>Title Slide Option #2</vt:lpstr>
      <vt:lpstr>One Vertical Photo on Right Layout</vt:lpstr>
      <vt:lpstr>Three Horizontal Photos at Bottom Layout</vt:lpstr>
      <vt:lpstr>Two Horizontal Photos on Right  Layout</vt:lpstr>
      <vt:lpstr>NEPA 101: Environmental Overview for Federally Funded Projects</vt:lpstr>
      <vt:lpstr>Learning Objectives</vt:lpstr>
      <vt:lpstr>PowerPoint Presentation</vt:lpstr>
      <vt:lpstr>National Environmental Policy Act (NEPA)</vt:lpstr>
      <vt:lpstr>When is NEPA needed?</vt:lpstr>
      <vt:lpstr>Why is NEPA needed?</vt:lpstr>
      <vt:lpstr>PowerPoint Presentation</vt:lpstr>
      <vt:lpstr>What are the Levels of NEPA Documentation?</vt:lpstr>
      <vt:lpstr>Categorical Exclusion (CE)</vt:lpstr>
      <vt:lpstr>PowerPoint Presentation</vt:lpstr>
      <vt:lpstr>Environmental Assessment(EA)</vt:lpstr>
      <vt:lpstr>PowerPoint Presentation</vt:lpstr>
      <vt:lpstr>NEPA Review </vt:lpstr>
      <vt:lpstr>PowerPoint Presentation</vt:lpstr>
      <vt:lpstr>PowerPoint Presentation</vt:lpstr>
      <vt:lpstr>PowerPoint Presentation</vt:lpstr>
      <vt:lpstr>Environmental studies must be completed to determine the appropriate level of NEPA documentation. </vt:lpstr>
      <vt:lpstr>NEPA Environmental Process: Overview</vt:lpstr>
      <vt:lpstr>Special Studies</vt:lpstr>
      <vt:lpstr>What is evaluated under Ecology?</vt:lpstr>
      <vt:lpstr>What is Cultural Resources?</vt:lpstr>
      <vt:lpstr>What is evaluated under History?</vt:lpstr>
      <vt:lpstr>What is evaluated under Archaeology?</vt:lpstr>
      <vt:lpstr>Order of Environmental Documentation </vt:lpstr>
      <vt:lpstr>PDP Environmental Process</vt:lpstr>
      <vt:lpstr>PDP Environmental Process (continued)</vt:lpstr>
      <vt:lpstr>PDP Environmental Process (continued)</vt:lpstr>
      <vt:lpstr>PDP Environmental Process (continued)</vt:lpstr>
      <vt:lpstr>PDP Environmental Process</vt:lpstr>
      <vt:lpstr>PowerPoint Presentation</vt:lpstr>
      <vt:lpstr>Resource ID Process: ENV Field Survey </vt:lpstr>
      <vt:lpstr>PowerPoint Presentation</vt:lpstr>
      <vt:lpstr>Resource ID Process: Survey Reports  </vt:lpstr>
      <vt:lpstr>Resource ID Process: Survey Reports  </vt:lpstr>
      <vt:lpstr>Resource ID: Ecology </vt:lpstr>
      <vt:lpstr>Resource ID: Cultural Resources </vt:lpstr>
      <vt:lpstr>Resource ID: A3M </vt:lpstr>
      <vt:lpstr>Technical Studies</vt:lpstr>
      <vt:lpstr>Technical Studies</vt:lpstr>
      <vt:lpstr>Technical Studies: Air &amp; Noise</vt:lpstr>
      <vt:lpstr>Technical Studies: Ecology</vt:lpstr>
      <vt:lpstr>Technical Studies: Cultural Resources</vt:lpstr>
      <vt:lpstr>Technical Studies &amp; PFPR Request</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2025-09-16T17:33:26Z</dcterms:created>
  <dcterms:modified xsi:type="dcterms:W3CDTF">2025-10-29T00:05:02Z</dcterms:modified>
</cp:coreProperties>
</file>